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94" r:id="rId4"/>
    <p:sldId id="264" r:id="rId5"/>
    <p:sldId id="259" r:id="rId6"/>
    <p:sldId id="277" r:id="rId7"/>
    <p:sldId id="262" r:id="rId8"/>
    <p:sldId id="281" r:id="rId9"/>
    <p:sldId id="278" r:id="rId10"/>
    <p:sldId id="295" r:id="rId11"/>
    <p:sldId id="282" r:id="rId12"/>
    <p:sldId id="283" r:id="rId13"/>
    <p:sldId id="285" r:id="rId14"/>
    <p:sldId id="286" r:id="rId15"/>
    <p:sldId id="284" r:id="rId16"/>
    <p:sldId id="287" r:id="rId17"/>
    <p:sldId id="288" r:id="rId18"/>
    <p:sldId id="289" r:id="rId19"/>
    <p:sldId id="290" r:id="rId20"/>
    <p:sldId id="291" r:id="rId21"/>
    <p:sldId id="292" r:id="rId22"/>
    <p:sldId id="29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98" y="6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288996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277277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1155545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105011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3102768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399788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558683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349645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272571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20154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4DE6E0-BFBC-49DA-A8BA-7B7837D0E061}" type="datetimeFigureOut">
              <a:rPr lang="en-US" smtClean="0"/>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1D7371-59E4-4BB1-8F82-7B8CA6379A0A}" type="slidenum">
              <a:rPr lang="en-US" smtClean="0"/>
              <a:t>‹#›</a:t>
            </a:fld>
            <a:endParaRPr lang="en-US" dirty="0"/>
          </a:p>
        </p:txBody>
      </p:sp>
    </p:spTree>
    <p:extLst>
      <p:ext uri="{BB962C8B-B14F-4D97-AF65-F5344CB8AC3E}">
        <p14:creationId xmlns:p14="http://schemas.microsoft.com/office/powerpoint/2010/main" val="368594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DE6E0-BFBC-49DA-A8BA-7B7837D0E061}" type="datetimeFigureOut">
              <a:rPr lang="en-US" smtClean="0"/>
              <a:t>3/19/2019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D7371-59E4-4BB1-8F82-7B8CA6379A0A}" type="slidenum">
              <a:rPr lang="en-US" smtClean="0"/>
              <a:t>‹#›</a:t>
            </a:fld>
            <a:endParaRPr lang="en-US" dirty="0"/>
          </a:p>
        </p:txBody>
      </p:sp>
    </p:spTree>
    <p:extLst>
      <p:ext uri="{BB962C8B-B14F-4D97-AF65-F5344CB8AC3E}">
        <p14:creationId xmlns:p14="http://schemas.microsoft.com/office/powerpoint/2010/main" val="240542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89437" y="1675340"/>
            <a:ext cx="4144963" cy="4129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457200" y="2036615"/>
            <a:ext cx="3733800" cy="3693319"/>
          </a:xfrm>
          <a:prstGeom prst="rect">
            <a:avLst/>
          </a:prstGeom>
          <a:noFill/>
        </p:spPr>
        <p:txBody>
          <a:bodyPr wrap="square" rtlCol="0">
            <a:spAutoFit/>
          </a:bodyPr>
          <a:lstStyle/>
          <a:p>
            <a:r>
              <a:rPr lang="en-US" dirty="0">
                <a:latin typeface="Tahoma" panose="020B0604030504040204" pitchFamily="34" charset="0"/>
                <a:ea typeface="Tahoma" panose="020B0604030504040204" pitchFamily="34" charset="0"/>
                <a:cs typeface="Tahoma" panose="020B0604030504040204" pitchFamily="34" charset="0"/>
              </a:rPr>
              <a:t>The CATIS logo is an outline of a person  sitting at a desk and on the desk is a computer and smart phone with a cane leaning against the desk.  In the word CATIS at the top of the logo the letters “AT”, circled by a magnifier, are larger than the other letters.  The logo is meant to signify that CATIS serve individuals that are blind and visually impaired. The name is spelled out down the side of the logo.</a:t>
            </a:r>
          </a:p>
        </p:txBody>
      </p:sp>
    </p:spTree>
    <p:extLst>
      <p:ext uri="{BB962C8B-B14F-4D97-AF65-F5344CB8AC3E}">
        <p14:creationId xmlns:p14="http://schemas.microsoft.com/office/powerpoint/2010/main" val="2127645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895600" y="2549098"/>
            <a:ext cx="3886200" cy="1446550"/>
          </a:xfrm>
          <a:prstGeom prst="rect">
            <a:avLst/>
          </a:prstGeom>
          <a:noFill/>
        </p:spPr>
        <p:txBody>
          <a:bodyPr wrap="square" rtlCol="0" anchor="ctr">
            <a:sp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4000" kern="1200" dirty="0">
              <a:solidFill>
                <a:schemeClr val="tx1"/>
              </a:solidFill>
              <a:effectLst/>
              <a:latin typeface="+mn-lt"/>
              <a:ea typeface="+mn-ea"/>
              <a:cs typeface="+mn-cs"/>
            </a:endParaRPr>
          </a:p>
          <a:p>
            <a:pPr algn="l"/>
            <a:r>
              <a:rPr lang="en-US" sz="4800" b="1" baseline="0" dirty="0"/>
              <a:t>AN UPDATE</a:t>
            </a:r>
          </a:p>
        </p:txBody>
      </p:sp>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Tree>
    <p:extLst>
      <p:ext uri="{BB962C8B-B14F-4D97-AF65-F5344CB8AC3E}">
        <p14:creationId xmlns:p14="http://schemas.microsoft.com/office/powerpoint/2010/main" val="1882072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143000" y="2514600"/>
            <a:ext cx="7467600" cy="3067506"/>
          </a:xfrm>
          <a:prstGeom prst="rect">
            <a:avLst/>
          </a:prstGeom>
          <a:noFill/>
        </p:spPr>
        <p:txBody>
          <a:bodyPr wrap="square" rtlCol="0">
            <a:spAutoFit/>
          </a:bodyPr>
          <a:lstStyle/>
          <a:p>
            <a:pPr marL="4763" lvl="1">
              <a:lnSpc>
                <a:spcPts val="2800"/>
              </a:lnSpc>
            </a:pPr>
            <a:r>
              <a:rPr lang="en-US" sz="2800" b="1" dirty="0"/>
              <a:t>When ACVREP began the development of the CATIS certification there were no university programs providing Master’s or graduate level Certificate programs in ATBVI</a:t>
            </a:r>
          </a:p>
          <a:p>
            <a:endParaRPr lang="en-US" sz="2800" b="1" dirty="0"/>
          </a:p>
          <a:p>
            <a:endParaRPr lang="en-US" sz="2400" b="1" dirty="0"/>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baseline="0" dirty="0"/>
          </a:p>
        </p:txBody>
      </p:sp>
    </p:spTree>
    <p:extLst>
      <p:ext uri="{BB962C8B-B14F-4D97-AF65-F5344CB8AC3E}">
        <p14:creationId xmlns:p14="http://schemas.microsoft.com/office/powerpoint/2010/main" val="1361217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14400" y="2895600"/>
            <a:ext cx="6781800" cy="1533625"/>
          </a:xfrm>
          <a:prstGeom prst="rect">
            <a:avLst/>
          </a:prstGeom>
          <a:noFill/>
        </p:spPr>
        <p:txBody>
          <a:bodyPr wrap="square" rtlCol="0">
            <a:spAutoFit/>
          </a:bodyPr>
          <a:lstStyle/>
          <a:p>
            <a:pPr marL="4763" lvl="1">
              <a:lnSpc>
                <a:spcPts val="2800"/>
              </a:lnSpc>
            </a:pPr>
            <a:r>
              <a:rPr lang="en-US" sz="4000" b="1" dirty="0"/>
              <a:t>“BUILD IT AND HE WILL COME”</a:t>
            </a:r>
          </a:p>
          <a:p>
            <a:pPr marL="4763" lvl="1">
              <a:lnSpc>
                <a:spcPts val="2800"/>
              </a:lnSpc>
            </a:pPr>
            <a:r>
              <a:rPr lang="en-US" sz="2800" b="1" dirty="0"/>
              <a:t>                                </a:t>
            </a:r>
          </a:p>
          <a:p>
            <a:pPr marL="4763" lvl="1">
              <a:lnSpc>
                <a:spcPts val="2800"/>
              </a:lnSpc>
            </a:pPr>
            <a:r>
              <a:rPr lang="en-US" sz="2800" dirty="0"/>
              <a:t>                  Movie Quote from </a:t>
            </a:r>
            <a:r>
              <a:rPr lang="en-US" sz="2800" u="sng" dirty="0"/>
              <a:t>Field of Dreams</a:t>
            </a:r>
            <a:endParaRPr lang="en-US" sz="2800" b="1" u="sng" dirty="0"/>
          </a:p>
          <a:p>
            <a:pPr marL="4763" lvl="1" algn="r">
              <a:lnSpc>
                <a:spcPts val="2800"/>
              </a:lnSpc>
            </a:pPr>
            <a:endParaRPr lang="en-US" sz="2800" b="1" u="sng" dirty="0"/>
          </a:p>
        </p:txBody>
      </p:sp>
    </p:spTree>
    <p:extLst>
      <p:ext uri="{BB962C8B-B14F-4D97-AF65-F5344CB8AC3E}">
        <p14:creationId xmlns:p14="http://schemas.microsoft.com/office/powerpoint/2010/main" val="1701017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457200" y="2821398"/>
            <a:ext cx="7696200" cy="1215204"/>
          </a:xfrm>
          <a:prstGeom prst="rect">
            <a:avLst/>
          </a:prstGeom>
          <a:noFill/>
        </p:spPr>
        <p:txBody>
          <a:bodyPr wrap="square" rtlCol="0">
            <a:spAutoFit/>
          </a:bodyPr>
          <a:lstStyle/>
          <a:p>
            <a:pPr marL="4763" lvl="1" algn="ctr">
              <a:lnSpc>
                <a:spcPts val="2800"/>
              </a:lnSpc>
            </a:pPr>
            <a:r>
              <a:rPr lang="en-US" sz="4000" b="1" dirty="0"/>
              <a:t>There are now 4 University </a:t>
            </a:r>
          </a:p>
          <a:p>
            <a:pPr marL="4763" lvl="1" algn="ctr">
              <a:lnSpc>
                <a:spcPts val="2800"/>
              </a:lnSpc>
            </a:pPr>
            <a:endParaRPr lang="en-US" sz="4000" b="1" dirty="0"/>
          </a:p>
          <a:p>
            <a:pPr marL="4763" lvl="1" algn="ctr">
              <a:lnSpc>
                <a:spcPts val="2800"/>
              </a:lnSpc>
            </a:pPr>
            <a:r>
              <a:rPr lang="en-US" sz="4000" b="1" dirty="0"/>
              <a:t>Programs for ATBVI</a:t>
            </a:r>
          </a:p>
        </p:txBody>
      </p:sp>
    </p:spTree>
    <p:extLst>
      <p:ext uri="{BB962C8B-B14F-4D97-AF65-F5344CB8AC3E}">
        <p14:creationId xmlns:p14="http://schemas.microsoft.com/office/powerpoint/2010/main" val="261759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90600" y="2209800"/>
            <a:ext cx="7696200" cy="2251770"/>
          </a:xfrm>
          <a:prstGeom prst="rect">
            <a:avLst/>
          </a:prstGeom>
          <a:noFill/>
        </p:spPr>
        <p:txBody>
          <a:bodyPr wrap="square" rtlCol="0">
            <a:spAutoFit/>
          </a:bodyPr>
          <a:lstStyle/>
          <a:p>
            <a:pPr marL="4763" lvl="1">
              <a:lnSpc>
                <a:spcPts val="2800"/>
              </a:lnSpc>
            </a:pPr>
            <a:r>
              <a:rPr lang="en-US" sz="2800" b="1" dirty="0"/>
              <a:t>Master’s and Graduate Certificate Programs:</a:t>
            </a:r>
          </a:p>
          <a:p>
            <a:pPr marL="4763" lvl="1">
              <a:lnSpc>
                <a:spcPts val="2800"/>
              </a:lnSpc>
            </a:pPr>
            <a:endParaRPr lang="en-US" sz="2800" b="1" dirty="0"/>
          </a:p>
          <a:p>
            <a:pPr marL="576263" lvl="1" indent="-571500">
              <a:lnSpc>
                <a:spcPts val="2800"/>
              </a:lnSpc>
              <a:buFont typeface="Arial" panose="020B0604020202020204" pitchFamily="34" charset="0"/>
              <a:buChar char="•"/>
            </a:pPr>
            <a:r>
              <a:rPr lang="en-US" sz="2800" b="1" dirty="0"/>
              <a:t>Northern Illinois University</a:t>
            </a:r>
          </a:p>
          <a:p>
            <a:pPr marL="576263" lvl="1" indent="-571500">
              <a:lnSpc>
                <a:spcPts val="2800"/>
              </a:lnSpc>
              <a:buFont typeface="Arial" panose="020B0604020202020204" pitchFamily="34" charset="0"/>
              <a:buChar char="•"/>
            </a:pPr>
            <a:r>
              <a:rPr lang="en-US" sz="2800" b="1" dirty="0"/>
              <a:t>Western Michigan University</a:t>
            </a:r>
          </a:p>
          <a:p>
            <a:pPr marL="576263" lvl="1" indent="-571500">
              <a:lnSpc>
                <a:spcPts val="2800"/>
              </a:lnSpc>
              <a:buFont typeface="Arial" panose="020B0604020202020204" pitchFamily="34" charset="0"/>
              <a:buChar char="•"/>
            </a:pPr>
            <a:r>
              <a:rPr lang="en-US" sz="2800" b="1" dirty="0"/>
              <a:t>U-Mass Boston</a:t>
            </a:r>
          </a:p>
          <a:p>
            <a:pPr marL="576263" lvl="1" indent="-571500">
              <a:lnSpc>
                <a:spcPts val="2800"/>
              </a:lnSpc>
              <a:buFont typeface="Arial" panose="020B0604020202020204" pitchFamily="34" charset="0"/>
              <a:buChar char="•"/>
            </a:pPr>
            <a:r>
              <a:rPr lang="en-US" sz="2800" b="1" dirty="0"/>
              <a:t>North Carolina Central University</a:t>
            </a:r>
          </a:p>
        </p:txBody>
      </p:sp>
    </p:spTree>
    <p:extLst>
      <p:ext uri="{BB962C8B-B14F-4D97-AF65-F5344CB8AC3E}">
        <p14:creationId xmlns:p14="http://schemas.microsoft.com/office/powerpoint/2010/main" val="2539031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85800" y="2286000"/>
            <a:ext cx="7924800" cy="3328988"/>
          </a:xfrm>
          <a:prstGeom prst="rect">
            <a:avLst/>
          </a:prstGeom>
          <a:noFill/>
        </p:spPr>
        <p:txBody>
          <a:bodyPr wrap="square" rtlCol="0">
            <a:spAutoFit/>
          </a:bodyPr>
          <a:lstStyle/>
          <a:p>
            <a:pPr marL="461963" lvl="1" indent="-457200">
              <a:lnSpc>
                <a:spcPts val="2800"/>
              </a:lnSpc>
              <a:buFont typeface="Arial" panose="020B0604020202020204" pitchFamily="34" charset="0"/>
              <a:buChar char="•"/>
            </a:pPr>
            <a:r>
              <a:rPr lang="en-US" sz="2800" b="1" dirty="0"/>
              <a:t>In 2016 when the CATIS certification launched </a:t>
            </a:r>
            <a:r>
              <a:rPr lang="en-US" sz="2800" b="1" u="sng" dirty="0"/>
              <a:t>Northern Illinois University </a:t>
            </a:r>
            <a:r>
              <a:rPr lang="en-US" sz="2800" b="1" dirty="0"/>
              <a:t>was awarded a federal grant for a Master’s and a graduate level Certificate program in ATBVI including scholarship funding for students</a:t>
            </a:r>
          </a:p>
          <a:p>
            <a:pPr marL="461963" lvl="1" indent="-457200">
              <a:lnSpc>
                <a:spcPts val="2800"/>
              </a:lnSpc>
              <a:buFont typeface="Arial" panose="020B0604020202020204" pitchFamily="34" charset="0"/>
              <a:buChar char="•"/>
            </a:pPr>
            <a:endParaRPr lang="en-US" sz="2800" b="1" dirty="0"/>
          </a:p>
          <a:p>
            <a:pPr marL="461963" lvl="1" indent="-457200">
              <a:lnSpc>
                <a:spcPts val="2800"/>
              </a:lnSpc>
              <a:buFont typeface="Arial" panose="020B0604020202020204" pitchFamily="34" charset="0"/>
              <a:buChar char="•"/>
            </a:pPr>
            <a:r>
              <a:rPr lang="en-US" sz="2800" b="1" dirty="0"/>
              <a:t>They have already graduated 2 cohorts and are currently admitting students</a:t>
            </a:r>
          </a:p>
          <a:p>
            <a:pPr marL="4763" lvl="1" algn="r">
              <a:lnSpc>
                <a:spcPts val="2800"/>
              </a:lnSpc>
            </a:pPr>
            <a:endParaRPr lang="en-US" sz="2800" b="1" u="sng" dirty="0"/>
          </a:p>
        </p:txBody>
      </p:sp>
    </p:spTree>
    <p:extLst>
      <p:ext uri="{BB962C8B-B14F-4D97-AF65-F5344CB8AC3E}">
        <p14:creationId xmlns:p14="http://schemas.microsoft.com/office/powerpoint/2010/main" val="1501529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19200" y="2841724"/>
            <a:ext cx="6248400" cy="1174552"/>
          </a:xfrm>
          <a:prstGeom prst="rect">
            <a:avLst/>
          </a:prstGeom>
          <a:noFill/>
        </p:spPr>
        <p:txBody>
          <a:bodyPr wrap="square" rtlCol="0">
            <a:spAutoFit/>
          </a:bodyPr>
          <a:lstStyle/>
          <a:p>
            <a:pPr marL="4763" lvl="1">
              <a:lnSpc>
                <a:spcPts val="2800"/>
              </a:lnSpc>
            </a:pPr>
            <a:r>
              <a:rPr lang="en-US" sz="2800" b="1" u="sng" dirty="0"/>
              <a:t>Western Michigan University </a:t>
            </a:r>
            <a:r>
              <a:rPr lang="en-US" sz="2800" b="1" dirty="0"/>
              <a:t>is currently admitting their 1</a:t>
            </a:r>
            <a:r>
              <a:rPr lang="en-US" sz="2800" b="1" baseline="30000" dirty="0"/>
              <a:t>st</a:t>
            </a:r>
            <a:r>
              <a:rPr lang="en-US" sz="2800" b="1" dirty="0"/>
              <a:t> cohort</a:t>
            </a:r>
          </a:p>
          <a:p>
            <a:pPr marL="4763" lvl="1" algn="r">
              <a:lnSpc>
                <a:spcPts val="2800"/>
              </a:lnSpc>
            </a:pPr>
            <a:endParaRPr lang="en-US" sz="2800" b="1" u="sng" dirty="0"/>
          </a:p>
        </p:txBody>
      </p:sp>
    </p:spTree>
    <p:extLst>
      <p:ext uri="{BB962C8B-B14F-4D97-AF65-F5344CB8AC3E}">
        <p14:creationId xmlns:p14="http://schemas.microsoft.com/office/powerpoint/2010/main" val="4067589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676400" y="2841724"/>
            <a:ext cx="6248400" cy="1174552"/>
          </a:xfrm>
          <a:prstGeom prst="rect">
            <a:avLst/>
          </a:prstGeom>
          <a:noFill/>
        </p:spPr>
        <p:txBody>
          <a:bodyPr wrap="square" rtlCol="0">
            <a:spAutoFit/>
          </a:bodyPr>
          <a:lstStyle/>
          <a:p>
            <a:pPr marL="4763" lvl="1">
              <a:lnSpc>
                <a:spcPts val="2800"/>
              </a:lnSpc>
            </a:pPr>
            <a:r>
              <a:rPr lang="en-US" sz="2800" b="1" u="sng" dirty="0"/>
              <a:t>U-Mass Boston </a:t>
            </a:r>
            <a:r>
              <a:rPr lang="en-US" sz="2800" b="1" dirty="0"/>
              <a:t>is expecting to admit</a:t>
            </a:r>
          </a:p>
          <a:p>
            <a:pPr marL="4763" lvl="1">
              <a:lnSpc>
                <a:spcPts val="2800"/>
              </a:lnSpc>
            </a:pPr>
            <a:r>
              <a:rPr lang="en-US" sz="2800" b="1" dirty="0"/>
              <a:t>their 1</a:t>
            </a:r>
            <a:r>
              <a:rPr lang="en-US" sz="2800" b="1" baseline="30000" dirty="0"/>
              <a:t>st</a:t>
            </a:r>
            <a:r>
              <a:rPr lang="en-US" sz="2800" b="1" dirty="0"/>
              <a:t> cohort in the fall of 2019</a:t>
            </a:r>
          </a:p>
          <a:p>
            <a:pPr marL="4763" lvl="1" algn="r">
              <a:lnSpc>
                <a:spcPts val="2800"/>
              </a:lnSpc>
            </a:pPr>
            <a:endParaRPr lang="en-US" sz="2800" b="1" u="sng" dirty="0"/>
          </a:p>
        </p:txBody>
      </p:sp>
    </p:spTree>
    <p:extLst>
      <p:ext uri="{BB962C8B-B14F-4D97-AF65-F5344CB8AC3E}">
        <p14:creationId xmlns:p14="http://schemas.microsoft.com/office/powerpoint/2010/main" val="4002915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62000" y="2841724"/>
            <a:ext cx="7391400" cy="1174552"/>
          </a:xfrm>
          <a:prstGeom prst="rect">
            <a:avLst/>
          </a:prstGeom>
          <a:noFill/>
        </p:spPr>
        <p:txBody>
          <a:bodyPr wrap="square" rtlCol="0">
            <a:spAutoFit/>
          </a:bodyPr>
          <a:lstStyle/>
          <a:p>
            <a:pPr marL="4763" lvl="1">
              <a:lnSpc>
                <a:spcPts val="2800"/>
              </a:lnSpc>
            </a:pPr>
            <a:r>
              <a:rPr lang="en-US" sz="2800" b="1" u="sng" dirty="0"/>
              <a:t>North Carolina Central University </a:t>
            </a:r>
            <a:r>
              <a:rPr lang="en-US" sz="2800" b="1" dirty="0"/>
              <a:t>is expecting </a:t>
            </a:r>
          </a:p>
          <a:p>
            <a:pPr marL="4763" lvl="1">
              <a:lnSpc>
                <a:spcPts val="2800"/>
              </a:lnSpc>
            </a:pPr>
            <a:r>
              <a:rPr lang="en-US" sz="2800" b="1" dirty="0"/>
              <a:t>to admit their 1</a:t>
            </a:r>
            <a:r>
              <a:rPr lang="en-US" sz="2800" b="1" baseline="30000" dirty="0"/>
              <a:t>st</a:t>
            </a:r>
            <a:r>
              <a:rPr lang="en-US" sz="2800" b="1" dirty="0"/>
              <a:t> cohort in the fall of 2019</a:t>
            </a:r>
          </a:p>
          <a:p>
            <a:pPr marL="4763" lvl="1" algn="r">
              <a:lnSpc>
                <a:spcPts val="2800"/>
              </a:lnSpc>
            </a:pPr>
            <a:endParaRPr lang="en-US" sz="2800" b="1" u="sng" dirty="0"/>
          </a:p>
        </p:txBody>
      </p:sp>
    </p:spTree>
    <p:extLst>
      <p:ext uri="{BB962C8B-B14F-4D97-AF65-F5344CB8AC3E}">
        <p14:creationId xmlns:p14="http://schemas.microsoft.com/office/powerpoint/2010/main" val="389879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143000" y="2428058"/>
            <a:ext cx="7391400" cy="2610843"/>
          </a:xfrm>
          <a:prstGeom prst="rect">
            <a:avLst/>
          </a:prstGeom>
          <a:noFill/>
        </p:spPr>
        <p:txBody>
          <a:bodyPr wrap="square" rtlCol="0">
            <a:spAutoFit/>
          </a:bodyPr>
          <a:lstStyle/>
          <a:p>
            <a:pPr marL="4763" lvl="1">
              <a:lnSpc>
                <a:spcPts val="2800"/>
              </a:lnSpc>
            </a:pPr>
            <a:r>
              <a:rPr lang="en-US" sz="2800" b="1" dirty="0"/>
              <a:t>Additionally, North Carolina University (NCCU) </a:t>
            </a:r>
          </a:p>
          <a:p>
            <a:pPr marL="4763" lvl="1">
              <a:lnSpc>
                <a:spcPts val="2800"/>
              </a:lnSpc>
            </a:pPr>
            <a:r>
              <a:rPr lang="en-US" sz="2800" b="1" dirty="0"/>
              <a:t>is offering an online workshop to assist those currently working in ATBVI who wish to apply </a:t>
            </a:r>
          </a:p>
          <a:p>
            <a:pPr marL="4763" lvl="1">
              <a:lnSpc>
                <a:spcPts val="2800"/>
              </a:lnSpc>
            </a:pPr>
            <a:r>
              <a:rPr lang="en-US" sz="2800" b="1" dirty="0"/>
              <a:t>for CATIS through Category 2 to meet the educational requirements for Assessment, Instruction and ATBVI</a:t>
            </a:r>
          </a:p>
          <a:p>
            <a:pPr marL="4763" lvl="1" algn="r">
              <a:lnSpc>
                <a:spcPts val="2800"/>
              </a:lnSpc>
            </a:pPr>
            <a:endParaRPr lang="en-US" sz="2800" b="1" u="sng" dirty="0"/>
          </a:p>
        </p:txBody>
      </p:sp>
    </p:spTree>
    <p:extLst>
      <p:ext uri="{BB962C8B-B14F-4D97-AF65-F5344CB8AC3E}">
        <p14:creationId xmlns:p14="http://schemas.microsoft.com/office/powerpoint/2010/main" val="321690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286000" y="2568484"/>
            <a:ext cx="4560960" cy="1446550"/>
          </a:xfrm>
          <a:prstGeom prst="rect">
            <a:avLst/>
          </a:prstGeom>
          <a:noFill/>
        </p:spPr>
        <p:txBody>
          <a:bodyPr wrap="square" rtlCol="0" anchor="ctr">
            <a:sp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4000" kern="1200" dirty="0">
              <a:solidFill>
                <a:schemeClr val="tx1"/>
              </a:solidFill>
              <a:effectLst/>
              <a:latin typeface="+mn-lt"/>
              <a:ea typeface="+mn-ea"/>
              <a:cs typeface="+mn-cs"/>
            </a:endParaRPr>
          </a:p>
          <a:p>
            <a:pPr algn="l"/>
            <a:r>
              <a:rPr lang="en-US" sz="4800" b="1" baseline="0" dirty="0"/>
              <a:t>A QUICK REVIEW</a:t>
            </a:r>
          </a:p>
        </p:txBody>
      </p:sp>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Tree>
    <p:extLst>
      <p:ext uri="{BB962C8B-B14F-4D97-AF65-F5344CB8AC3E}">
        <p14:creationId xmlns:p14="http://schemas.microsoft.com/office/powerpoint/2010/main" val="3239888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76300" y="2103139"/>
            <a:ext cx="7391400" cy="3688061"/>
          </a:xfrm>
          <a:prstGeom prst="rect">
            <a:avLst/>
          </a:prstGeom>
          <a:noFill/>
        </p:spPr>
        <p:txBody>
          <a:bodyPr wrap="square" rtlCol="0">
            <a:spAutoFit/>
          </a:bodyPr>
          <a:lstStyle/>
          <a:p>
            <a:pPr marL="4763" lvl="1">
              <a:lnSpc>
                <a:spcPts val="2800"/>
              </a:lnSpc>
            </a:pPr>
            <a:r>
              <a:rPr lang="en-US" sz="3200" b="1" dirty="0"/>
              <a:t>CATIS is going International</a:t>
            </a:r>
            <a:r>
              <a:rPr lang="en-US" sz="2800" b="1" dirty="0"/>
              <a:t>:</a:t>
            </a:r>
          </a:p>
          <a:p>
            <a:pPr marL="4763" lvl="1">
              <a:lnSpc>
                <a:spcPts val="2800"/>
              </a:lnSpc>
            </a:pPr>
            <a:endParaRPr lang="en-US" sz="2800" b="1" dirty="0"/>
          </a:p>
          <a:p>
            <a:pPr marL="461963" lvl="1" indent="-457200">
              <a:lnSpc>
                <a:spcPts val="2800"/>
              </a:lnSpc>
              <a:buFont typeface="Arial" panose="020B0604020202020204" pitchFamily="34" charset="0"/>
              <a:buChar char="•"/>
            </a:pPr>
            <a:r>
              <a:rPr lang="en-US" sz="2800" b="1" dirty="0"/>
              <a:t>There are currently 6 applicants from Ireland taking the NCCU workshop in order to qualify for CATIS Eligibility in Category 2</a:t>
            </a:r>
          </a:p>
          <a:p>
            <a:pPr marL="4763" lvl="1">
              <a:lnSpc>
                <a:spcPts val="2800"/>
              </a:lnSpc>
            </a:pPr>
            <a:endParaRPr lang="en-US" sz="2800" b="1" dirty="0"/>
          </a:p>
          <a:p>
            <a:pPr marL="461963" lvl="1" indent="-457200">
              <a:lnSpc>
                <a:spcPts val="2800"/>
              </a:lnSpc>
              <a:buFont typeface="Arial" panose="020B0604020202020204" pitchFamily="34" charset="0"/>
              <a:buChar char="•"/>
            </a:pPr>
            <a:r>
              <a:rPr lang="en-US" sz="2800" b="1" dirty="0"/>
              <a:t>Discussions have been held with ATBVI personnel in Australia</a:t>
            </a:r>
          </a:p>
          <a:p>
            <a:pPr marL="461963" lvl="1" indent="-457200">
              <a:lnSpc>
                <a:spcPts val="2800"/>
              </a:lnSpc>
              <a:buFont typeface="Arial" panose="020B0604020202020204" pitchFamily="34" charset="0"/>
              <a:buChar char="•"/>
            </a:pPr>
            <a:endParaRPr lang="en-US" sz="2800" b="1" dirty="0"/>
          </a:p>
          <a:p>
            <a:pPr marL="4763" lvl="1" algn="r">
              <a:lnSpc>
                <a:spcPts val="2800"/>
              </a:lnSpc>
            </a:pPr>
            <a:endParaRPr lang="en-US" sz="2800" b="1" u="sng" dirty="0"/>
          </a:p>
        </p:txBody>
      </p:sp>
    </p:spTree>
    <p:extLst>
      <p:ext uri="{BB962C8B-B14F-4D97-AF65-F5344CB8AC3E}">
        <p14:creationId xmlns:p14="http://schemas.microsoft.com/office/powerpoint/2010/main" val="1962538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5626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85800" y="2209800"/>
            <a:ext cx="7772400" cy="2610843"/>
          </a:xfrm>
          <a:prstGeom prst="rect">
            <a:avLst/>
          </a:prstGeom>
          <a:noFill/>
        </p:spPr>
        <p:txBody>
          <a:bodyPr wrap="square" rtlCol="0">
            <a:spAutoFit/>
          </a:bodyPr>
          <a:lstStyle/>
          <a:p>
            <a:pPr lvl="1" indent="-452438">
              <a:lnSpc>
                <a:spcPts val="2800"/>
              </a:lnSpc>
              <a:buFont typeface="Arial" panose="020B0604020202020204" pitchFamily="34" charset="0"/>
              <a:buChar char="•"/>
            </a:pPr>
            <a:r>
              <a:rPr lang="en-US" sz="2800" b="1" dirty="0"/>
              <a:t>182     Applications for Eligibility since CATIS was </a:t>
            </a:r>
          </a:p>
          <a:p>
            <a:pPr marL="4763" lvl="1">
              <a:lnSpc>
                <a:spcPts val="2800"/>
              </a:lnSpc>
            </a:pPr>
            <a:r>
              <a:rPr lang="en-US" sz="2800" b="1" dirty="0"/>
              <a:t>                  launched mid-year 2016 </a:t>
            </a:r>
          </a:p>
          <a:p>
            <a:pPr marL="4763" lvl="1">
              <a:lnSpc>
                <a:spcPts val="2800"/>
              </a:lnSpc>
            </a:pPr>
            <a:endParaRPr lang="en-US" sz="2800" b="1" dirty="0"/>
          </a:p>
          <a:p>
            <a:pPr marL="461963" lvl="1" indent="-457200">
              <a:lnSpc>
                <a:spcPts val="2800"/>
              </a:lnSpc>
              <a:buFont typeface="Arial" panose="020B0604020202020204" pitchFamily="34" charset="0"/>
              <a:buChar char="•"/>
              <a:tabLst>
                <a:tab pos="1371600" algn="l"/>
                <a:tab pos="1489075" algn="l"/>
              </a:tabLst>
            </a:pPr>
            <a:r>
              <a:rPr lang="en-US" sz="2800" b="1" dirty="0"/>
              <a:t>127     Have met the Eligibility requirements</a:t>
            </a:r>
          </a:p>
          <a:p>
            <a:pPr marL="461963" lvl="1" indent="-457200">
              <a:lnSpc>
                <a:spcPts val="2800"/>
              </a:lnSpc>
              <a:buFont typeface="Arial" panose="020B0604020202020204" pitchFamily="34" charset="0"/>
              <a:buChar char="•"/>
            </a:pPr>
            <a:endParaRPr lang="en-US" sz="2800" b="1" u="sng" dirty="0"/>
          </a:p>
          <a:p>
            <a:pPr marL="461963" lvl="1" indent="-457200">
              <a:lnSpc>
                <a:spcPts val="2800"/>
              </a:lnSpc>
              <a:buFont typeface="Arial" panose="020B0604020202020204" pitchFamily="34" charset="0"/>
              <a:buChar char="•"/>
            </a:pPr>
            <a:r>
              <a:rPr lang="en-US" sz="2800" b="1" dirty="0"/>
              <a:t> 96      CATIS are  certified (</a:t>
            </a:r>
            <a:r>
              <a:rPr lang="en-US" sz="2800" dirty="0"/>
              <a:t>as of 3-19-19)</a:t>
            </a:r>
            <a:endParaRPr lang="en-US" sz="2800" b="1" u="sng" dirty="0"/>
          </a:p>
          <a:p>
            <a:pPr marL="4763" lvl="1" algn="r">
              <a:lnSpc>
                <a:spcPts val="2800"/>
              </a:lnSpc>
            </a:pPr>
            <a:endParaRPr lang="en-US" sz="2800" b="1" u="sng" dirty="0"/>
          </a:p>
        </p:txBody>
      </p:sp>
    </p:spTree>
    <p:extLst>
      <p:ext uri="{BB962C8B-B14F-4D97-AF65-F5344CB8AC3E}">
        <p14:creationId xmlns:p14="http://schemas.microsoft.com/office/powerpoint/2010/main" val="241893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38200" y="2841724"/>
            <a:ext cx="6629400" cy="815480"/>
          </a:xfrm>
          <a:prstGeom prst="rect">
            <a:avLst/>
          </a:prstGeom>
          <a:noFill/>
        </p:spPr>
        <p:txBody>
          <a:bodyPr wrap="square" rtlCol="0">
            <a:spAutoFit/>
          </a:bodyPr>
          <a:lstStyle/>
          <a:p>
            <a:pPr marL="4763" lvl="1">
              <a:lnSpc>
                <a:spcPts val="2800"/>
              </a:lnSpc>
            </a:pPr>
            <a:endParaRPr lang="en-US" sz="2800" b="1" dirty="0"/>
          </a:p>
          <a:p>
            <a:pPr marL="4763" lvl="1" algn="r">
              <a:lnSpc>
                <a:spcPts val="2800"/>
              </a:lnSpc>
            </a:pPr>
            <a:endParaRPr lang="en-US" sz="2800" b="1" u="sng" dirty="0"/>
          </a:p>
        </p:txBody>
      </p:sp>
      <p:sp>
        <p:nvSpPr>
          <p:cNvPr id="7" name="Date Placeholder 3">
            <a:extLst>
              <a:ext uri="{FF2B5EF4-FFF2-40B4-BE49-F238E27FC236}">
                <a16:creationId xmlns:a16="http://schemas.microsoft.com/office/drawing/2014/main" id="{54AC048B-430F-48D6-A8F1-6913B8588362}"/>
              </a:ext>
            </a:extLst>
          </p:cNvPr>
          <p:cNvSpPr>
            <a:spLocks noGrp="1"/>
          </p:cNvSpPr>
          <p:nvPr>
            <p:ph type="dt" sz="half" idx="10"/>
          </p:nvPr>
        </p:nvSpPr>
        <p:spPr>
          <a:xfrm>
            <a:off x="838200" y="6356350"/>
            <a:ext cx="2743200" cy="365125"/>
          </a:xfrm>
        </p:spPr>
        <p:txBody>
          <a:bodyPr/>
          <a:lstStyle/>
          <a:p>
            <a:fld id="{8E5BA5C8-9C7C-499C-A078-8D7F939A51DC}" type="datetimeFigureOut">
              <a:rPr lang="en-US" smtClean="0"/>
              <a:pPr/>
              <a:t>3/19/2019</a:t>
            </a:fld>
            <a:endParaRPr lang="en-US" dirty="0"/>
          </a:p>
        </p:txBody>
      </p:sp>
      <p:sp>
        <p:nvSpPr>
          <p:cNvPr id="8" name="Slide Number Placeholder 5">
            <a:extLst>
              <a:ext uri="{FF2B5EF4-FFF2-40B4-BE49-F238E27FC236}">
                <a16:creationId xmlns:a16="http://schemas.microsoft.com/office/drawing/2014/main" id="{B1B520CD-2D57-468C-B375-A4A6994401B8}"/>
              </a:ext>
            </a:extLst>
          </p:cNvPr>
          <p:cNvSpPr>
            <a:spLocks noGrp="1"/>
          </p:cNvSpPr>
          <p:nvPr>
            <p:ph type="sldNum" sz="quarter" idx="12"/>
          </p:nvPr>
        </p:nvSpPr>
        <p:spPr>
          <a:xfrm>
            <a:off x="8610600" y="6356350"/>
            <a:ext cx="2743200" cy="365125"/>
          </a:xfrm>
        </p:spPr>
        <p:txBody>
          <a:bodyPr/>
          <a:lstStyle/>
          <a:p>
            <a:fld id="{88AAAC09-02FE-4CBF-B2EB-7B20B58BF2F4}" type="slidenum">
              <a:rPr lang="en-US" smtClean="0"/>
              <a:pPr/>
              <a:t>22</a:t>
            </a:fld>
            <a:endParaRPr lang="en-US" dirty="0"/>
          </a:p>
        </p:txBody>
      </p:sp>
      <p:sp>
        <p:nvSpPr>
          <p:cNvPr id="9" name="TextBox 8">
            <a:extLst>
              <a:ext uri="{FF2B5EF4-FFF2-40B4-BE49-F238E27FC236}">
                <a16:creationId xmlns:a16="http://schemas.microsoft.com/office/drawing/2014/main" id="{7A7B69DC-82CD-4581-A041-3501DCDEE376}"/>
              </a:ext>
            </a:extLst>
          </p:cNvPr>
          <p:cNvSpPr txBox="1"/>
          <p:nvPr/>
        </p:nvSpPr>
        <p:spPr>
          <a:xfrm>
            <a:off x="2095499" y="3225578"/>
            <a:ext cx="7848601" cy="1107996"/>
          </a:xfrm>
          <a:prstGeom prst="rect">
            <a:avLst/>
          </a:prstGeom>
          <a:noFill/>
        </p:spPr>
        <p:txBody>
          <a:bodyPr wrap="square" rtlCol="0" anchor="ctr">
            <a:spAutoFit/>
          </a:bodyPr>
          <a:lstStyle/>
          <a:p>
            <a:pPr algn="ctr"/>
            <a:endParaRPr lang="en-US" sz="2400" b="1" cap="all" dirty="0">
              <a:solidFill>
                <a:srgbClr val="990000"/>
              </a:solidFill>
              <a:latin typeface="Tahoma" panose="020B0604030504040204" pitchFamily="34" charset="0"/>
              <a:ea typeface="Tahoma" panose="020B0604030504040204" pitchFamily="34" charset="0"/>
              <a:cs typeface="Tahoma" panose="020B0604030504040204" pitchFamily="34" charset="0"/>
            </a:endParaRPr>
          </a:p>
          <a:p>
            <a:pPr algn="ctr"/>
            <a:endParaRPr lang="en-US" sz="2400" b="1" cap="all"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10" name="Picture 4">
            <a:extLst>
              <a:ext uri="{FF2B5EF4-FFF2-40B4-BE49-F238E27FC236}">
                <a16:creationId xmlns:a16="http://schemas.microsoft.com/office/drawing/2014/main" id="{07CC35C5-B7AF-4323-8C42-0EBCB318DE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9679" y="2109491"/>
            <a:ext cx="5448828" cy="3202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a:extLst>
              <a:ext uri="{FF2B5EF4-FFF2-40B4-BE49-F238E27FC236}">
                <a16:creationId xmlns:a16="http://schemas.microsoft.com/office/drawing/2014/main" id="{E8EEA57E-6E8D-4DF9-9CA4-2B661B45CD72}"/>
              </a:ext>
            </a:extLst>
          </p:cNvPr>
          <p:cNvSpPr txBox="1"/>
          <p:nvPr/>
        </p:nvSpPr>
        <p:spPr>
          <a:xfrm>
            <a:off x="4445540" y="3456410"/>
            <a:ext cx="2412460" cy="646331"/>
          </a:xfrm>
          <a:prstGeom prst="rect">
            <a:avLst/>
          </a:prstGeom>
          <a:solidFill>
            <a:schemeClr val="bg1"/>
          </a:solidFill>
        </p:spPr>
        <p:txBody>
          <a:bodyPr wrap="square" rtlCol="0">
            <a:spAutoFit/>
          </a:bodyPr>
          <a:lstStyle/>
          <a:p>
            <a:r>
              <a:rPr lang="en-US" sz="1200" dirty="0"/>
              <a:t>4380 N. Campbell Ave Suite 200</a:t>
            </a:r>
          </a:p>
          <a:p>
            <a:r>
              <a:rPr lang="en-US" sz="1200" dirty="0"/>
              <a:t>Tucson, Arizona 85718</a:t>
            </a:r>
          </a:p>
          <a:p>
            <a:r>
              <a:rPr lang="en-US" sz="1200" dirty="0"/>
              <a:t>Office: (520) 887 6816 </a:t>
            </a:r>
          </a:p>
        </p:txBody>
      </p:sp>
    </p:spTree>
    <p:extLst>
      <p:ext uri="{BB962C8B-B14F-4D97-AF65-F5344CB8AC3E}">
        <p14:creationId xmlns:p14="http://schemas.microsoft.com/office/powerpoint/2010/main" val="3754438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38200" y="3124200"/>
            <a:ext cx="7924800" cy="2893100"/>
          </a:xfrm>
          <a:prstGeom prst="rect">
            <a:avLst/>
          </a:prstGeom>
          <a:noFill/>
        </p:spPr>
        <p:txBody>
          <a:bodyPr wrap="square" rtlCol="0" anchor="ctr">
            <a:sp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A</a:t>
            </a:r>
            <a:r>
              <a:rPr lang="en-US" sz="2400" b="1" kern="1200" dirty="0">
                <a:solidFill>
                  <a:schemeClr val="tx1"/>
                </a:solidFill>
                <a:effectLst/>
                <a:latin typeface="+mn-lt"/>
                <a:ea typeface="+mn-ea"/>
                <a:cs typeface="+mn-cs"/>
              </a:rPr>
              <a:t> highly trained expert who specializes in working with individuals who are blind, </a:t>
            </a:r>
            <a:r>
              <a:rPr lang="en-US" sz="2400" b="1" dirty="0"/>
              <a:t>have low vision</a:t>
            </a:r>
            <a:r>
              <a:rPr lang="en-US" sz="2400" b="1" kern="1200" dirty="0">
                <a:solidFill>
                  <a:schemeClr val="tx1"/>
                </a:solidFill>
                <a:effectLst/>
                <a:latin typeface="+mn-lt"/>
                <a:ea typeface="+mn-ea"/>
                <a:cs typeface="+mn-cs"/>
              </a:rPr>
              <a:t> or who have functional visual limitations and empowers them to achieve their life goals for education, employment, avocation and independence through the use of assistive technology.</a:t>
            </a:r>
          </a:p>
          <a:p>
            <a:pPr algn="l"/>
            <a:endParaRPr lang="en-US" sz="3800" b="0" baseline="0" dirty="0"/>
          </a:p>
        </p:txBody>
      </p:sp>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
        <p:nvSpPr>
          <p:cNvPr id="3" name="TextBox 2"/>
          <p:cNvSpPr txBox="1"/>
          <p:nvPr/>
        </p:nvSpPr>
        <p:spPr>
          <a:xfrm>
            <a:off x="533400" y="2438400"/>
            <a:ext cx="8055410" cy="954107"/>
          </a:xfrm>
          <a:prstGeom prst="rect">
            <a:avLst/>
          </a:prstGeom>
          <a:noFill/>
        </p:spPr>
        <p:txBody>
          <a:bodyPr wrap="none" rtlCol="0">
            <a:spAutoFit/>
          </a:bodyPr>
          <a:lstStyle/>
          <a:p>
            <a:pPr algn="ctr"/>
            <a:r>
              <a:rPr lang="en-US" sz="2800" b="1" u="sng" dirty="0"/>
              <a:t>Certified Assistive Technology Instructional Specialist</a:t>
            </a:r>
          </a:p>
          <a:p>
            <a:pPr algn="ctr"/>
            <a:r>
              <a:rPr lang="en-US" sz="2800" b="1" u="sng" dirty="0"/>
              <a:t> for Individuals who are Blind or have Low Vision</a:t>
            </a:r>
            <a:endParaRPr lang="en-US" sz="2800" dirty="0"/>
          </a:p>
        </p:txBody>
      </p:sp>
    </p:spTree>
    <p:extLst>
      <p:ext uri="{BB962C8B-B14F-4D97-AF65-F5344CB8AC3E}">
        <p14:creationId xmlns:p14="http://schemas.microsoft.com/office/powerpoint/2010/main" val="981823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95400" y="2438400"/>
            <a:ext cx="7620000" cy="3231654"/>
          </a:xfrm>
          <a:prstGeom prst="rect">
            <a:avLst/>
          </a:prstGeom>
          <a:noFill/>
        </p:spPr>
        <p:txBody>
          <a:bodyPr wrap="square" rtlCol="0">
            <a:spAutoFit/>
          </a:bodyPr>
          <a:lstStyle/>
          <a:p>
            <a:pPr>
              <a:lnSpc>
                <a:spcPts val="3600"/>
              </a:lnSpc>
            </a:pPr>
            <a:r>
              <a:rPr lang="en-US" sz="2800" b="1" dirty="0"/>
              <a:t>Must have knowledge in 4 areas:</a:t>
            </a:r>
            <a:endParaRPr lang="en-US" sz="2800" dirty="0"/>
          </a:p>
          <a:p>
            <a:pPr marL="2114550" lvl="4" indent="-285750">
              <a:lnSpc>
                <a:spcPts val="3600"/>
              </a:lnSpc>
              <a:buFont typeface="Arial" panose="020B0604020202020204" pitchFamily="34" charset="0"/>
              <a:buChar char="•"/>
            </a:pPr>
            <a:r>
              <a:rPr lang="en-US" sz="2800" b="1" dirty="0"/>
              <a:t>Assessment</a:t>
            </a:r>
          </a:p>
          <a:p>
            <a:pPr marL="2114550" lvl="4" indent="-285750">
              <a:lnSpc>
                <a:spcPts val="3600"/>
              </a:lnSpc>
              <a:buFont typeface="Arial" panose="020B0604020202020204" pitchFamily="34" charset="0"/>
              <a:buChar char="•"/>
            </a:pPr>
            <a:r>
              <a:rPr lang="en-US" sz="2800" b="1" dirty="0"/>
              <a:t>Instruction</a:t>
            </a:r>
          </a:p>
          <a:p>
            <a:pPr marL="2114550" lvl="4" indent="-285750">
              <a:lnSpc>
                <a:spcPts val="3600"/>
              </a:lnSpc>
              <a:buFont typeface="Arial" panose="020B0604020202020204" pitchFamily="34" charset="0"/>
              <a:buChar char="•"/>
            </a:pPr>
            <a:r>
              <a:rPr lang="en-US" sz="2800" b="1" dirty="0"/>
              <a:t>Configuration</a:t>
            </a:r>
          </a:p>
          <a:p>
            <a:pPr marL="2114550" lvl="4" indent="-285750">
              <a:lnSpc>
                <a:spcPts val="3600"/>
              </a:lnSpc>
              <a:buFont typeface="Arial" panose="020B0604020202020204" pitchFamily="34" charset="0"/>
              <a:buChar char="•"/>
            </a:pPr>
            <a:r>
              <a:rPr lang="en-US" sz="2800" b="1" dirty="0"/>
              <a:t>Exploration</a:t>
            </a:r>
          </a:p>
          <a:p>
            <a:endParaRPr lang="en-US" sz="3600" dirty="0"/>
          </a:p>
          <a:p>
            <a:endParaRPr lang="en-US" dirty="0"/>
          </a:p>
        </p:txBody>
      </p:sp>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Tree>
    <p:extLst>
      <p:ext uri="{BB962C8B-B14F-4D97-AF65-F5344CB8AC3E}">
        <p14:creationId xmlns:p14="http://schemas.microsoft.com/office/powerpoint/2010/main" val="1984953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
        <p:nvSpPr>
          <p:cNvPr id="7" name="TextBox 6"/>
          <p:cNvSpPr txBox="1"/>
          <p:nvPr/>
        </p:nvSpPr>
        <p:spPr>
          <a:xfrm>
            <a:off x="685800" y="2620090"/>
            <a:ext cx="8077200" cy="2677656"/>
          </a:xfrm>
          <a:prstGeom prst="rect">
            <a:avLst/>
          </a:prstGeom>
          <a:noFill/>
        </p:spPr>
        <p:txBody>
          <a:bodyPr wrap="square" rtlCol="0" anchor="ctr">
            <a:spAutoFit/>
          </a:bodyPr>
          <a:lstStyle/>
          <a:p>
            <a:pPr algn="l"/>
            <a:r>
              <a:rPr lang="en-US" sz="2400" b="1" kern="1200" dirty="0">
                <a:solidFill>
                  <a:schemeClr val="tx1"/>
                </a:solidFill>
                <a:effectLst/>
              </a:rPr>
              <a:t>Engage in a comprehensive approach to vision rehabilitation addressing visual, physical, cognitive, and psycho-social aspects related to training and integration of existing and emerging technologies. Methods and strategies include the use of visual techniques, non-visual techniques (auditory and tactual), strategies and problem-solving skills through the use of various Assistive Technology devices and solutions</a:t>
            </a:r>
            <a:endParaRPr lang="en-US" sz="2400" b="1" baseline="0" dirty="0"/>
          </a:p>
        </p:txBody>
      </p:sp>
    </p:spTree>
    <p:extLst>
      <p:ext uri="{BB962C8B-B14F-4D97-AF65-F5344CB8AC3E}">
        <p14:creationId xmlns:p14="http://schemas.microsoft.com/office/powerpoint/2010/main" val="54594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04800" y="1828800"/>
            <a:ext cx="8839200" cy="5581015"/>
          </a:xfrm>
          <a:prstGeom prst="rect">
            <a:avLst/>
          </a:prstGeom>
          <a:noFill/>
        </p:spPr>
        <p:txBody>
          <a:bodyPr wrap="square" rtlCol="0">
            <a:spAutoFit/>
          </a:bodyPr>
          <a:lstStyle/>
          <a:p>
            <a:pPr marL="4763" lvl="1">
              <a:lnSpc>
                <a:spcPts val="2800"/>
              </a:lnSpc>
            </a:pPr>
            <a:r>
              <a:rPr lang="en-US" sz="2800" b="1" dirty="0"/>
              <a:t>To be effective in the instruction of Assistive Technology a professional must</a:t>
            </a:r>
          </a:p>
          <a:p>
            <a:pPr marL="800100" lvl="1" indent="-342900">
              <a:lnSpc>
                <a:spcPts val="2800"/>
              </a:lnSpc>
              <a:buFont typeface="Arial" panose="020B0604020202020204" pitchFamily="34" charset="0"/>
              <a:buChar char="•"/>
            </a:pPr>
            <a:endParaRPr lang="en-US" sz="2800" b="1" dirty="0"/>
          </a:p>
          <a:p>
            <a:pPr marL="914400" lvl="1" indent="-457200">
              <a:lnSpc>
                <a:spcPts val="2800"/>
              </a:lnSpc>
              <a:buFont typeface="Arial" panose="020B0604020202020204" pitchFamily="34" charset="0"/>
              <a:buChar char="•"/>
            </a:pPr>
            <a:r>
              <a:rPr lang="en-US" sz="2800" b="1" dirty="0"/>
              <a:t>Assess the individuals needs and abilities in order </a:t>
            </a:r>
          </a:p>
          <a:p>
            <a:pPr lvl="1">
              <a:lnSpc>
                <a:spcPts val="2800"/>
              </a:lnSpc>
            </a:pPr>
            <a:r>
              <a:rPr lang="en-US" sz="2800" b="1" dirty="0"/>
              <a:t>	to guide in the selection of the appropriate 	technologies for meeting the individuals goals,</a:t>
            </a:r>
          </a:p>
          <a:p>
            <a:pPr marL="914400" lvl="1" indent="-457200">
              <a:lnSpc>
                <a:spcPts val="2800"/>
              </a:lnSpc>
              <a:buFont typeface="Arial" panose="020B0604020202020204" pitchFamily="34" charset="0"/>
              <a:buChar char="•"/>
            </a:pPr>
            <a:endParaRPr lang="en-US" sz="2800" b="1" dirty="0"/>
          </a:p>
          <a:p>
            <a:pPr marL="914400" lvl="1" indent="-457200">
              <a:lnSpc>
                <a:spcPts val="2800"/>
              </a:lnSpc>
              <a:buFont typeface="Arial" panose="020B0604020202020204" pitchFamily="34" charset="0"/>
              <a:buChar char="•"/>
            </a:pPr>
            <a:r>
              <a:rPr lang="en-US" sz="2800" b="1" dirty="0"/>
              <a:t>Understand different learning styles, how that differs based on visual acuity and the most effective teaching techniques for each style</a:t>
            </a:r>
          </a:p>
          <a:p>
            <a:pPr lvl="1">
              <a:lnSpc>
                <a:spcPts val="2800"/>
              </a:lnSpc>
            </a:pPr>
            <a:endParaRPr lang="en-US" sz="2800" b="1" dirty="0"/>
          </a:p>
          <a:p>
            <a:endParaRPr lang="en-US" sz="2800" b="1" dirty="0"/>
          </a:p>
          <a:p>
            <a:endParaRPr lang="en-US" sz="2400" b="1" dirty="0"/>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baseline="0" dirty="0"/>
          </a:p>
        </p:txBody>
      </p:sp>
    </p:spTree>
    <p:extLst>
      <p:ext uri="{BB962C8B-B14F-4D97-AF65-F5344CB8AC3E}">
        <p14:creationId xmlns:p14="http://schemas.microsoft.com/office/powerpoint/2010/main" val="202232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
        <p:nvSpPr>
          <p:cNvPr id="8" name="TextBox 7"/>
          <p:cNvSpPr txBox="1"/>
          <p:nvPr/>
        </p:nvSpPr>
        <p:spPr>
          <a:xfrm>
            <a:off x="762000" y="2801541"/>
            <a:ext cx="7696200" cy="1846659"/>
          </a:xfrm>
          <a:prstGeom prst="rect">
            <a:avLst/>
          </a:prstGeom>
          <a:noFill/>
        </p:spPr>
        <p:txBody>
          <a:bodyPr wrap="square" rtlCol="0">
            <a:spAutoFit/>
          </a:bodyPr>
          <a:lstStyle/>
          <a:p>
            <a:pPr algn="ctr"/>
            <a:r>
              <a:rPr lang="en-US" sz="4800" b="1" dirty="0"/>
              <a:t>Are</a:t>
            </a:r>
            <a:r>
              <a:rPr lang="en-US" sz="4800" b="1" baseline="0" dirty="0"/>
              <a:t> </a:t>
            </a:r>
            <a:r>
              <a:rPr lang="en-US" sz="4800" b="1" dirty="0"/>
              <a:t>B</a:t>
            </a:r>
            <a:r>
              <a:rPr lang="en-US" sz="4800" b="1" baseline="0" dirty="0"/>
              <a:t>ound by a Strong </a:t>
            </a:r>
          </a:p>
          <a:p>
            <a:pPr algn="ctr"/>
            <a:r>
              <a:rPr lang="en-US" sz="4800" b="1" baseline="0" dirty="0"/>
              <a:t>Code of Ethics</a:t>
            </a:r>
            <a:endParaRPr lang="en-US" sz="4800" b="1" dirty="0"/>
          </a:p>
          <a:p>
            <a:pPr algn="ctr"/>
            <a:endParaRPr lang="en-US" dirty="0"/>
          </a:p>
        </p:txBody>
      </p:sp>
    </p:spTree>
    <p:extLst>
      <p:ext uri="{BB962C8B-B14F-4D97-AF65-F5344CB8AC3E}">
        <p14:creationId xmlns:p14="http://schemas.microsoft.com/office/powerpoint/2010/main" val="1380779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200400" y="1718101"/>
            <a:ext cx="2601161" cy="830997"/>
          </a:xfrm>
          <a:prstGeom prst="rect">
            <a:avLst/>
          </a:prstGeom>
          <a:noFill/>
        </p:spPr>
        <p:txBody>
          <a:bodyPr wrap="none" rtlCol="0">
            <a:spAutoFit/>
          </a:bodyPr>
          <a:lstStyle/>
          <a:p>
            <a:pPr algn="ctr"/>
            <a:r>
              <a:rPr lang="en-US" sz="4800" b="1" dirty="0"/>
              <a:t>“CATIS”</a:t>
            </a:r>
          </a:p>
        </p:txBody>
      </p:sp>
      <p:sp>
        <p:nvSpPr>
          <p:cNvPr id="8" name="TextBox 7"/>
          <p:cNvSpPr txBox="1"/>
          <p:nvPr/>
        </p:nvSpPr>
        <p:spPr>
          <a:xfrm>
            <a:off x="762000" y="2801541"/>
            <a:ext cx="7696200" cy="2585323"/>
          </a:xfrm>
          <a:prstGeom prst="rect">
            <a:avLst/>
          </a:prstGeom>
          <a:noFill/>
        </p:spPr>
        <p:txBody>
          <a:bodyPr wrap="square" rtlCol="0">
            <a:spAutoFit/>
          </a:bodyPr>
          <a:lstStyle/>
          <a:p>
            <a:pPr algn="ctr"/>
            <a:r>
              <a:rPr lang="en-US" sz="4800" b="1" dirty="0"/>
              <a:t>Recertify every 2 years to ensure that they remain current in the field</a:t>
            </a:r>
          </a:p>
          <a:p>
            <a:pPr algn="ctr"/>
            <a:endParaRPr lang="en-US" dirty="0"/>
          </a:p>
        </p:txBody>
      </p:sp>
    </p:spTree>
    <p:extLst>
      <p:ext uri="{BB962C8B-B14F-4D97-AF65-F5344CB8AC3E}">
        <p14:creationId xmlns:p14="http://schemas.microsoft.com/office/powerpoint/2010/main" val="14164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791200"/>
            <a:ext cx="92964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30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04800" y="1828800"/>
            <a:ext cx="8839200" cy="5221942"/>
          </a:xfrm>
          <a:prstGeom prst="rect">
            <a:avLst/>
          </a:prstGeom>
          <a:noFill/>
        </p:spPr>
        <p:txBody>
          <a:bodyPr wrap="square" rtlCol="0">
            <a:spAutoFit/>
          </a:bodyPr>
          <a:lstStyle/>
          <a:p>
            <a:pPr marL="4763" lvl="1">
              <a:lnSpc>
                <a:spcPts val="2800"/>
              </a:lnSpc>
            </a:pPr>
            <a:r>
              <a:rPr lang="en-US" sz="2800" b="1" dirty="0"/>
              <a:t>When an Employer hires a CATIS they know that they are hiring a vision impairment professional that:</a:t>
            </a:r>
          </a:p>
          <a:p>
            <a:pPr marL="800100" lvl="1" indent="-342900">
              <a:lnSpc>
                <a:spcPts val="2800"/>
              </a:lnSpc>
              <a:buFont typeface="Arial" panose="020B0604020202020204" pitchFamily="34" charset="0"/>
              <a:buChar char="•"/>
            </a:pPr>
            <a:endParaRPr lang="en-US" sz="2800" b="1" dirty="0"/>
          </a:p>
          <a:p>
            <a:pPr marL="914400" lvl="1" indent="-457200">
              <a:lnSpc>
                <a:spcPts val="2800"/>
              </a:lnSpc>
              <a:buFont typeface="Arial" panose="020B0604020202020204" pitchFamily="34" charset="0"/>
              <a:buChar char="•"/>
            </a:pPr>
            <a:r>
              <a:rPr lang="en-US" sz="2800" b="1" dirty="0"/>
              <a:t>Represents best practices based on a national standard in providing Assistive Technology assessment and instruction</a:t>
            </a:r>
          </a:p>
          <a:p>
            <a:pPr lvl="1">
              <a:lnSpc>
                <a:spcPts val="2800"/>
              </a:lnSpc>
            </a:pPr>
            <a:endParaRPr lang="en-US" sz="2800" b="1" dirty="0"/>
          </a:p>
          <a:p>
            <a:pPr marL="914400" lvl="1" indent="-406400">
              <a:lnSpc>
                <a:spcPts val="2800"/>
              </a:lnSpc>
              <a:buFont typeface="Arial" panose="020B0604020202020204" pitchFamily="34" charset="0"/>
              <a:buChar char="•"/>
            </a:pPr>
            <a:r>
              <a:rPr lang="en-US" sz="2800" b="1" dirty="0"/>
              <a:t>Through their knowledge and skill will achieve the best possible outcomes for the clients that the agency serves</a:t>
            </a:r>
          </a:p>
          <a:p>
            <a:endParaRPr lang="en-US" sz="2800" b="1" dirty="0"/>
          </a:p>
          <a:p>
            <a:endParaRPr lang="en-US" sz="2400" b="1" dirty="0"/>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baseline="0" dirty="0"/>
          </a:p>
        </p:txBody>
      </p:sp>
    </p:spTree>
    <p:extLst>
      <p:ext uri="{BB962C8B-B14F-4D97-AF65-F5344CB8AC3E}">
        <p14:creationId xmlns:p14="http://schemas.microsoft.com/office/powerpoint/2010/main" val="2930696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2390</TotalTime>
  <Words>605</Words>
  <Application>Microsoft Office PowerPoint</Application>
  <PresentationFormat>On-screen Show (4:3)</PresentationFormat>
  <Paragraphs>84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Kathleen Zeider</dc:creator>
  <cp:lastModifiedBy>Kathleen Zeider</cp:lastModifiedBy>
  <cp:revision>108</cp:revision>
  <dcterms:created xsi:type="dcterms:W3CDTF">2016-03-31T22:31:38Z</dcterms:created>
  <dcterms:modified xsi:type="dcterms:W3CDTF">2019-03-19T21:20:59Z</dcterms:modified>
</cp:coreProperties>
</file>