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notesSlides/notesSlide8.xml" ContentType="application/vnd.openxmlformats-officedocument.presentationml.notesSlide+xml"/>
  <Override PartName="/ppt/charts/chart6.xml" ContentType="application/vnd.openxmlformats-officedocument.drawingml.chart+xml"/>
  <Override PartName="/ppt/notesSlides/notesSlide9.xml" ContentType="application/vnd.openxmlformats-officedocument.presentationml.notesSlide+xml"/>
  <Override PartName="/ppt/charts/chart7.xml" ContentType="application/vnd.openxmlformats-officedocument.drawingml.chart+xml"/>
  <Override PartName="/ppt/notesSlides/notesSlide10.xml" ContentType="application/vnd.openxmlformats-officedocument.presentationml.notesSlide+xml"/>
  <Override PartName="/ppt/charts/chart8.xml" ContentType="application/vnd.openxmlformats-officedocument.drawingml.chart+xml"/>
  <Override PartName="/ppt/notesSlides/notesSlide11.xml" ContentType="application/vnd.openxmlformats-officedocument.presentationml.notesSlide+xml"/>
  <Override PartName="/ppt/charts/chart9.xml" ContentType="application/vnd.openxmlformats-officedocument.drawingml.chart+xml"/>
  <Override PartName="/ppt/notesSlides/notesSlide12.xml" ContentType="application/vnd.openxmlformats-officedocument.presentationml.notesSlide+xml"/>
  <Override PartName="/ppt/charts/chart10.xml" ContentType="application/vnd.openxmlformats-officedocument.drawingml.chart+xml"/>
  <Override PartName="/ppt/notesSlides/notesSlide13.xml" ContentType="application/vnd.openxmlformats-officedocument.presentationml.notesSlide+xml"/>
  <Override PartName="/ppt/charts/chart11.xml" ContentType="application/vnd.openxmlformats-officedocument.drawingml.chart+xml"/>
  <Override PartName="/ppt/notesSlides/notesSlide14.xml" ContentType="application/vnd.openxmlformats-officedocument.presentationml.notesSlide+xml"/>
  <Override PartName="/ppt/charts/chart12.xml" ContentType="application/vnd.openxmlformats-officedocument.drawingml.chart+xml"/>
  <Override PartName="/ppt/notesSlides/notesSlide15.xml" ContentType="application/vnd.openxmlformats-officedocument.presentationml.notesSlide+xml"/>
  <Override PartName="/ppt/charts/chart13.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39"/>
  </p:notesMasterIdLst>
  <p:sldIdLst>
    <p:sldId id="256" r:id="rId3"/>
    <p:sldId id="257" r:id="rId4"/>
    <p:sldId id="258" r:id="rId5"/>
    <p:sldId id="259" r:id="rId6"/>
    <p:sldId id="291" r:id="rId7"/>
    <p:sldId id="260" r:id="rId8"/>
    <p:sldId id="261" r:id="rId9"/>
    <p:sldId id="262" r:id="rId10"/>
    <p:sldId id="301" r:id="rId11"/>
    <p:sldId id="274" r:id="rId12"/>
    <p:sldId id="276" r:id="rId13"/>
    <p:sldId id="293" r:id="rId14"/>
    <p:sldId id="277" r:id="rId15"/>
    <p:sldId id="281" r:id="rId16"/>
    <p:sldId id="266" r:id="rId17"/>
    <p:sldId id="296" r:id="rId18"/>
    <p:sldId id="295" r:id="rId19"/>
    <p:sldId id="299" r:id="rId20"/>
    <p:sldId id="297" r:id="rId21"/>
    <p:sldId id="304" r:id="rId22"/>
    <p:sldId id="305" r:id="rId23"/>
    <p:sldId id="306" r:id="rId24"/>
    <p:sldId id="307" r:id="rId25"/>
    <p:sldId id="308" r:id="rId26"/>
    <p:sldId id="309" r:id="rId27"/>
    <p:sldId id="310" r:id="rId28"/>
    <p:sldId id="311" r:id="rId29"/>
    <p:sldId id="312" r:id="rId30"/>
    <p:sldId id="313" r:id="rId31"/>
    <p:sldId id="283" r:id="rId32"/>
    <p:sldId id="290" r:id="rId33"/>
    <p:sldId id="298" r:id="rId34"/>
    <p:sldId id="270" r:id="rId35"/>
    <p:sldId id="268" r:id="rId36"/>
    <p:sldId id="271" r:id="rId37"/>
    <p:sldId id="26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56" autoAdjust="0"/>
  </p:normalViewPr>
  <p:slideViewPr>
    <p:cSldViewPr>
      <p:cViewPr varScale="1">
        <p:scale>
          <a:sx n="96" d="100"/>
          <a:sy n="96" d="100"/>
        </p:scale>
        <p:origin x="99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hristopher.Pope\Desktop\Chris%20CSAVR%203-26-19.xlsx" TargetMode="Externa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13.xml.rels><?xml version="1.0" encoding="UTF-8" standalone="yes"?>
<Relationships xmlns="http://schemas.openxmlformats.org/package/2006/relationships"><Relationship Id="rId1" Type="http://schemas.openxmlformats.org/officeDocument/2006/relationships/oleObject" Target="file:///C:\Users\Christopher.Pope\Desktop\Chris%20CSAVR%203-26-19.xlsx" TargetMode="External"/></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Christopher.Pope\Desktop\Chris%20CSAVR%203-26-19.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Christopher.Pope\Desktop\Chris%20CSAVR%203-26-19.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Christopher.Pope\AppData\Local\Microsoft\Windows\Temporary%20Internet%20Files\Content.Outlook\I8DNSCVQ\Chris%20CSAVR%203-25-19.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Christopher.Pope\Desktop\Chris%20CSAVR%203-26-19.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Christopher.Pope\Desktop\Chris%20CSAVR%203-26-19.xlsx" TargetMode="Externa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8.xml.rels><?xml version="1.0" encoding="UTF-8" standalone="yes"?>
<Relationships xmlns="http://schemas.openxmlformats.org/package/2006/relationships"><Relationship Id="rId1" Type="http://schemas.openxmlformats.org/officeDocument/2006/relationships/oleObject" Target="file:///C:\Users\Christopher.Pope\AppData\Local\Microsoft\Windows\Temporary%20Internet%20Files\Content.Outlook\I8DNSCVQ\Chris%20CSAVR%203-25-19.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Christopher.Pope\Desktop\Chris%20CSAVR%203-26-19.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'113'!$B$5</c:f>
              <c:strCache>
                <c:ptCount val="1"/>
                <c:pt idx="0">
                  <c:v>Numer of Applicants </c:v>
                </c:pt>
              </c:strCache>
            </c:strRef>
          </c:tx>
          <c:spPr>
            <a:ln w="76200">
              <a:solidFill>
                <a:schemeClr val="tx2"/>
              </a:solidFill>
            </a:ln>
          </c:spPr>
          <c:marker>
            <c:symbol val="none"/>
          </c:marker>
          <c:cat>
            <c:strRef>
              <c:f>'113'!$C$4:$K$4</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'113'!$C$5:$K$5</c:f>
              <c:numCache>
                <c:formatCode>_(* #,##0_);_(* \(#,##0\);_(* "-"??_);_(@_)</c:formatCode>
                <c:ptCount val="9"/>
                <c:pt idx="0">
                  <c:v>701779</c:v>
                </c:pt>
                <c:pt idx="1">
                  <c:v>673578</c:v>
                </c:pt>
                <c:pt idx="2">
                  <c:v>652756</c:v>
                </c:pt>
                <c:pt idx="3">
                  <c:v>619265</c:v>
                </c:pt>
                <c:pt idx="4">
                  <c:v>590820</c:v>
                </c:pt>
                <c:pt idx="5">
                  <c:v>583246</c:v>
                </c:pt>
                <c:pt idx="6">
                  <c:v>602400</c:v>
                </c:pt>
                <c:pt idx="7">
                  <c:v>569530</c:v>
                </c:pt>
                <c:pt idx="8">
                  <c:v>528386</c:v>
                </c:pt>
              </c:numCache>
            </c:numRef>
          </c:val>
          <c:smooth val="0"/>
          <c:extLst>
            <c:ext xmlns:c16="http://schemas.microsoft.com/office/drawing/2014/chart" uri="{C3380CC4-5D6E-409C-BE32-E72D297353CC}">
              <c16:uniqueId val="{00000000-40B8-42E0-8553-273663E5ABF1}"/>
            </c:ext>
          </c:extLst>
        </c:ser>
        <c:dLbls>
          <c:showLegendKey val="0"/>
          <c:showVal val="0"/>
          <c:showCatName val="0"/>
          <c:showSerName val="0"/>
          <c:showPercent val="0"/>
          <c:showBubbleSize val="0"/>
        </c:dLbls>
        <c:smooth val="0"/>
        <c:axId val="47224704"/>
        <c:axId val="47580672"/>
      </c:lineChart>
      <c:catAx>
        <c:axId val="47224704"/>
        <c:scaling>
          <c:orientation val="minMax"/>
        </c:scaling>
        <c:delete val="0"/>
        <c:axPos val="b"/>
        <c:numFmt formatCode="General" sourceLinked="0"/>
        <c:majorTickMark val="out"/>
        <c:minorTickMark val="none"/>
        <c:tickLblPos val="nextTo"/>
        <c:crossAx val="47580672"/>
        <c:crosses val="autoZero"/>
        <c:auto val="1"/>
        <c:lblAlgn val="ctr"/>
        <c:lblOffset val="100"/>
        <c:noMultiLvlLbl val="0"/>
      </c:catAx>
      <c:valAx>
        <c:axId val="47580672"/>
        <c:scaling>
          <c:orientation val="minMax"/>
          <c:min val="500000"/>
        </c:scaling>
        <c:delete val="0"/>
        <c:axPos val="l"/>
        <c:majorGridlines/>
        <c:numFmt formatCode="_(* #,##0_);_(* \(#,##0\);_(* &quot;-&quot;??_);_(@_)" sourceLinked="1"/>
        <c:majorTickMark val="out"/>
        <c:minorTickMark val="none"/>
        <c:tickLblPos val="nextTo"/>
        <c:crossAx val="47224704"/>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7052994048379175E-2"/>
          <c:y val="3.0555555555555555E-2"/>
          <c:w val="0.69293121852892636"/>
          <c:h val="0.90285214348206477"/>
        </c:manualLayout>
      </c:layout>
      <c:barChart>
        <c:barDir val="col"/>
        <c:grouping val="clustered"/>
        <c:varyColors val="0"/>
        <c:ser>
          <c:idx val="1"/>
          <c:order val="0"/>
          <c:tx>
            <c:strRef>
              <c:f>'Pre-ETS'!$A$2</c:f>
              <c:strCache>
                <c:ptCount val="1"/>
                <c:pt idx="0">
                  <c:v>Number of Students with Disabilities Reported</c:v>
                </c:pt>
              </c:strCache>
            </c:strRef>
          </c:tx>
          <c:invertIfNegative val="0"/>
          <c:cat>
            <c:strRef>
              <c:f>'Pre-ETS'!$B$1:$G$1</c:f>
              <c:strCache>
                <c:ptCount val="6"/>
                <c:pt idx="0">
                  <c:v>PY17Q1</c:v>
                </c:pt>
                <c:pt idx="1">
                  <c:v>PY17Q2</c:v>
                </c:pt>
                <c:pt idx="2">
                  <c:v>PY17Q3</c:v>
                </c:pt>
                <c:pt idx="3">
                  <c:v>PY17Q4</c:v>
                </c:pt>
                <c:pt idx="4">
                  <c:v>PY18Q1</c:v>
                </c:pt>
                <c:pt idx="5">
                  <c:v>PY18Q2</c:v>
                </c:pt>
              </c:strCache>
            </c:strRef>
          </c:cat>
          <c:val>
            <c:numRef>
              <c:f>'Pre-ETS'!$B$2:$G$2</c:f>
              <c:numCache>
                <c:formatCode>General</c:formatCode>
                <c:ptCount val="6"/>
                <c:pt idx="0">
                  <c:v>343016</c:v>
                </c:pt>
                <c:pt idx="1">
                  <c:v>389871</c:v>
                </c:pt>
                <c:pt idx="2">
                  <c:v>427241</c:v>
                </c:pt>
                <c:pt idx="3">
                  <c:v>442663</c:v>
                </c:pt>
                <c:pt idx="4">
                  <c:v>460868</c:v>
                </c:pt>
                <c:pt idx="5">
                  <c:v>503984</c:v>
                </c:pt>
              </c:numCache>
            </c:numRef>
          </c:val>
          <c:extLst>
            <c:ext xmlns:c16="http://schemas.microsoft.com/office/drawing/2014/chart" uri="{C3380CC4-5D6E-409C-BE32-E72D297353CC}">
              <c16:uniqueId val="{00000000-8233-4992-BBA7-F3880ADB6474}"/>
            </c:ext>
          </c:extLst>
        </c:ser>
        <c:ser>
          <c:idx val="2"/>
          <c:order val="1"/>
          <c:tx>
            <c:strRef>
              <c:f>'Pre-ETS'!$A$3</c:f>
              <c:strCache>
                <c:ptCount val="1"/>
                <c:pt idx="0">
                  <c:v>Number of Students with Disabilities who Received Pre-Employment Transition Services</c:v>
                </c:pt>
              </c:strCache>
            </c:strRef>
          </c:tx>
          <c:spPr>
            <a:solidFill>
              <a:schemeClr val="tx2"/>
            </a:solidFill>
          </c:spPr>
          <c:invertIfNegative val="0"/>
          <c:cat>
            <c:strRef>
              <c:f>'Pre-ETS'!$B$1:$G$1</c:f>
              <c:strCache>
                <c:ptCount val="6"/>
                <c:pt idx="0">
                  <c:v>PY17Q1</c:v>
                </c:pt>
                <c:pt idx="1">
                  <c:v>PY17Q2</c:v>
                </c:pt>
                <c:pt idx="2">
                  <c:v>PY17Q3</c:v>
                </c:pt>
                <c:pt idx="3">
                  <c:v>PY17Q4</c:v>
                </c:pt>
                <c:pt idx="4">
                  <c:v>PY18Q1</c:v>
                </c:pt>
                <c:pt idx="5">
                  <c:v>PY18Q2</c:v>
                </c:pt>
              </c:strCache>
            </c:strRef>
          </c:cat>
          <c:val>
            <c:numRef>
              <c:f>'Pre-ETS'!$B$3:$G$3</c:f>
              <c:numCache>
                <c:formatCode>General</c:formatCode>
                <c:ptCount val="6"/>
                <c:pt idx="0">
                  <c:v>59465</c:v>
                </c:pt>
                <c:pt idx="1">
                  <c:v>82137</c:v>
                </c:pt>
                <c:pt idx="2">
                  <c:v>102562</c:v>
                </c:pt>
                <c:pt idx="3">
                  <c:v>120168</c:v>
                </c:pt>
                <c:pt idx="4">
                  <c:v>107824</c:v>
                </c:pt>
                <c:pt idx="5">
                  <c:v>117937</c:v>
                </c:pt>
              </c:numCache>
            </c:numRef>
          </c:val>
          <c:extLst>
            <c:ext xmlns:c16="http://schemas.microsoft.com/office/drawing/2014/chart" uri="{C3380CC4-5D6E-409C-BE32-E72D297353CC}">
              <c16:uniqueId val="{00000001-8233-4992-BBA7-F3880ADB6474}"/>
            </c:ext>
          </c:extLst>
        </c:ser>
        <c:dLbls>
          <c:showLegendKey val="0"/>
          <c:showVal val="0"/>
          <c:showCatName val="0"/>
          <c:showSerName val="0"/>
          <c:showPercent val="0"/>
          <c:showBubbleSize val="0"/>
        </c:dLbls>
        <c:gapWidth val="150"/>
        <c:axId val="91895680"/>
        <c:axId val="91910912"/>
      </c:barChart>
      <c:catAx>
        <c:axId val="91895680"/>
        <c:scaling>
          <c:orientation val="minMax"/>
        </c:scaling>
        <c:delete val="0"/>
        <c:axPos val="b"/>
        <c:numFmt formatCode="General" sourceLinked="1"/>
        <c:majorTickMark val="out"/>
        <c:minorTickMark val="none"/>
        <c:tickLblPos val="nextTo"/>
        <c:crossAx val="91910912"/>
        <c:crosses val="autoZero"/>
        <c:auto val="1"/>
        <c:lblAlgn val="ctr"/>
        <c:lblOffset val="100"/>
        <c:noMultiLvlLbl val="0"/>
      </c:catAx>
      <c:valAx>
        <c:axId val="91910912"/>
        <c:scaling>
          <c:orientation val="minMax"/>
        </c:scaling>
        <c:delete val="0"/>
        <c:axPos val="l"/>
        <c:majorGridlines/>
        <c:numFmt formatCode="General" sourceLinked="1"/>
        <c:majorTickMark val="out"/>
        <c:minorTickMark val="none"/>
        <c:tickLblPos val="nextTo"/>
        <c:crossAx val="91895680"/>
        <c:crosses val="autoZero"/>
        <c:crossBetween val="between"/>
      </c:valAx>
    </c:plotArea>
    <c:legend>
      <c:legendPos val="r"/>
      <c:layout>
        <c:manualLayout>
          <c:xMode val="edge"/>
          <c:yMode val="edge"/>
          <c:x val="0.7610239741644107"/>
          <c:y val="0.4208538932633421"/>
          <c:w val="0.23001578742269443"/>
          <c:h val="0.29440332458442697"/>
        </c:manualLayout>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2789472731125349E-2"/>
          <c:y val="3.0555555555555555E-2"/>
          <c:w val="0.70902445717012641"/>
          <c:h val="0.90285214348206477"/>
        </c:manualLayout>
      </c:layout>
      <c:barChart>
        <c:barDir val="col"/>
        <c:grouping val="clustered"/>
        <c:varyColors val="0"/>
        <c:ser>
          <c:idx val="1"/>
          <c:order val="0"/>
          <c:tx>
            <c:strRef>
              <c:f>'Pre-ETS'!$A$3</c:f>
              <c:strCache>
                <c:ptCount val="1"/>
                <c:pt idx="0">
                  <c:v>Number of Students with Disabilities who Received Pre-Employment Transition Services</c:v>
                </c:pt>
              </c:strCache>
            </c:strRef>
          </c:tx>
          <c:spPr>
            <a:solidFill>
              <a:schemeClr val="tx2"/>
            </a:solidFill>
          </c:spPr>
          <c:invertIfNegative val="0"/>
          <c:cat>
            <c:strRef>
              <c:f>'Pre-ETS'!$B$1:$G$1</c:f>
              <c:strCache>
                <c:ptCount val="6"/>
                <c:pt idx="0">
                  <c:v>PY17Q1</c:v>
                </c:pt>
                <c:pt idx="1">
                  <c:v>PY17Q2</c:v>
                </c:pt>
                <c:pt idx="2">
                  <c:v>PY17Q3</c:v>
                </c:pt>
                <c:pt idx="3">
                  <c:v>PY17Q4</c:v>
                </c:pt>
                <c:pt idx="4">
                  <c:v>PY18Q1</c:v>
                </c:pt>
                <c:pt idx="5">
                  <c:v>PY18Q2</c:v>
                </c:pt>
              </c:strCache>
            </c:strRef>
          </c:cat>
          <c:val>
            <c:numRef>
              <c:f>'Pre-ETS'!$B$3:$G$3</c:f>
              <c:numCache>
                <c:formatCode>General</c:formatCode>
                <c:ptCount val="6"/>
                <c:pt idx="0">
                  <c:v>59465</c:v>
                </c:pt>
                <c:pt idx="1">
                  <c:v>82137</c:v>
                </c:pt>
                <c:pt idx="2">
                  <c:v>102562</c:v>
                </c:pt>
                <c:pt idx="3">
                  <c:v>120168</c:v>
                </c:pt>
                <c:pt idx="4">
                  <c:v>107824</c:v>
                </c:pt>
                <c:pt idx="5">
                  <c:v>117937</c:v>
                </c:pt>
              </c:numCache>
            </c:numRef>
          </c:val>
          <c:extLst>
            <c:ext xmlns:c16="http://schemas.microsoft.com/office/drawing/2014/chart" uri="{C3380CC4-5D6E-409C-BE32-E72D297353CC}">
              <c16:uniqueId val="{00000000-A1A4-4F7D-BE52-41723B70045A}"/>
            </c:ext>
          </c:extLst>
        </c:ser>
        <c:ser>
          <c:idx val="2"/>
          <c:order val="1"/>
          <c:tx>
            <c:strRef>
              <c:f>'Pre-ETS'!$A$5</c:f>
              <c:strCache>
                <c:ptCount val="1"/>
                <c:pt idx="0">
                  <c:v>Number of Students with Disabilities, who applied for VR services, and Received Pre-Employment Transition Services</c:v>
                </c:pt>
              </c:strCache>
            </c:strRef>
          </c:tx>
          <c:spPr>
            <a:solidFill>
              <a:schemeClr val="accent1"/>
            </a:solidFill>
          </c:spPr>
          <c:invertIfNegative val="0"/>
          <c:cat>
            <c:strRef>
              <c:f>'Pre-ETS'!$B$1:$G$1</c:f>
              <c:strCache>
                <c:ptCount val="6"/>
                <c:pt idx="0">
                  <c:v>PY17Q1</c:v>
                </c:pt>
                <c:pt idx="1">
                  <c:v>PY17Q2</c:v>
                </c:pt>
                <c:pt idx="2">
                  <c:v>PY17Q3</c:v>
                </c:pt>
                <c:pt idx="3">
                  <c:v>PY17Q4</c:v>
                </c:pt>
                <c:pt idx="4">
                  <c:v>PY18Q1</c:v>
                </c:pt>
                <c:pt idx="5">
                  <c:v>PY18Q2</c:v>
                </c:pt>
              </c:strCache>
            </c:strRef>
          </c:cat>
          <c:val>
            <c:numRef>
              <c:f>'Pre-ETS'!$B$5:$G$5</c:f>
              <c:numCache>
                <c:formatCode>General</c:formatCode>
                <c:ptCount val="6"/>
                <c:pt idx="0">
                  <c:v>37090</c:v>
                </c:pt>
                <c:pt idx="1">
                  <c:v>41419</c:v>
                </c:pt>
                <c:pt idx="2">
                  <c:v>51837</c:v>
                </c:pt>
                <c:pt idx="3">
                  <c:v>63097</c:v>
                </c:pt>
                <c:pt idx="4">
                  <c:v>53466</c:v>
                </c:pt>
                <c:pt idx="5">
                  <c:v>57245</c:v>
                </c:pt>
              </c:numCache>
            </c:numRef>
          </c:val>
          <c:extLst>
            <c:ext xmlns:c16="http://schemas.microsoft.com/office/drawing/2014/chart" uri="{C3380CC4-5D6E-409C-BE32-E72D297353CC}">
              <c16:uniqueId val="{00000001-A1A4-4F7D-BE52-41723B70045A}"/>
            </c:ext>
          </c:extLst>
        </c:ser>
        <c:dLbls>
          <c:showLegendKey val="0"/>
          <c:showVal val="0"/>
          <c:showCatName val="0"/>
          <c:showSerName val="0"/>
          <c:showPercent val="0"/>
          <c:showBubbleSize val="0"/>
        </c:dLbls>
        <c:gapWidth val="150"/>
        <c:axId val="93395584"/>
        <c:axId val="93405568"/>
      </c:barChart>
      <c:catAx>
        <c:axId val="93395584"/>
        <c:scaling>
          <c:orientation val="minMax"/>
        </c:scaling>
        <c:delete val="0"/>
        <c:axPos val="b"/>
        <c:numFmt formatCode="General" sourceLinked="0"/>
        <c:majorTickMark val="out"/>
        <c:minorTickMark val="none"/>
        <c:tickLblPos val="nextTo"/>
        <c:crossAx val="93405568"/>
        <c:crosses val="autoZero"/>
        <c:auto val="1"/>
        <c:lblAlgn val="ctr"/>
        <c:lblOffset val="100"/>
        <c:noMultiLvlLbl val="0"/>
      </c:catAx>
      <c:valAx>
        <c:axId val="93405568"/>
        <c:scaling>
          <c:orientation val="minMax"/>
        </c:scaling>
        <c:delete val="0"/>
        <c:axPos val="l"/>
        <c:majorGridlines/>
        <c:numFmt formatCode="General" sourceLinked="1"/>
        <c:majorTickMark val="out"/>
        <c:minorTickMark val="none"/>
        <c:tickLblPos val="nextTo"/>
        <c:crossAx val="93395584"/>
        <c:crosses val="autoZero"/>
        <c:crossBetween val="between"/>
      </c:valAx>
    </c:plotArea>
    <c:legend>
      <c:legendPos val="r"/>
      <c:layout>
        <c:manualLayout>
          <c:xMode val="edge"/>
          <c:yMode val="edge"/>
          <c:x val="0.78877049301771662"/>
          <c:y val="0.38961417322834646"/>
          <c:w val="0.20226926856938859"/>
          <c:h val="0.45966054243219595"/>
        </c:manualLayout>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Exit!$A$2</c:f>
              <c:strCache>
                <c:ptCount val="1"/>
                <c:pt idx="0">
                  <c:v>Individual exited as an applicant, prior to eligibility determination or trial work experience</c:v>
                </c:pt>
              </c:strCache>
            </c:strRef>
          </c:tx>
          <c:invertIfNegative val="0"/>
          <c:dLbls>
            <c:dLbl>
              <c:idx val="0"/>
              <c:tx>
                <c:rich>
                  <a:bodyPr rot="0" vert="horz" anchor="t" anchorCtr="1"/>
                  <a:lstStyle/>
                  <a:p>
                    <a:pPr>
                      <a:lnSpc>
                        <a:spcPct val="150000"/>
                      </a:lnSpc>
                      <a:defRPr sz="800" b="1"/>
                    </a:pPr>
                    <a:r>
                      <a:rPr lang="en-US"/>
                      <a:t>Individual exited as an applicant, </a:t>
                    </a:r>
                  </a:p>
                  <a:p>
                    <a:pPr>
                      <a:lnSpc>
                        <a:spcPct val="150000"/>
                      </a:lnSpc>
                      <a:defRPr sz="800" b="1"/>
                    </a:pPr>
                    <a:r>
                      <a:rPr lang="en-US"/>
                      <a:t>prior to eligibility determination </a:t>
                    </a:r>
                  </a:p>
                  <a:p>
                    <a:pPr>
                      <a:lnSpc>
                        <a:spcPct val="150000"/>
                      </a:lnSpc>
                      <a:defRPr sz="800" b="1"/>
                    </a:pPr>
                    <a:r>
                      <a:rPr lang="en-US"/>
                      <a:t>or trial work experience</a:t>
                    </a:r>
                  </a:p>
                </c:rich>
              </c:tx>
              <c:spPr/>
              <c:dLblPos val="inEnd"/>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EF02-486E-A983-6AEE28F46197}"/>
                </c:ext>
              </c:extLst>
            </c:dLbl>
            <c:spPr>
              <a:noFill/>
              <a:ln>
                <a:noFill/>
              </a:ln>
              <a:effectLst/>
            </c:spPr>
            <c:txPr>
              <a:bodyPr rot="0" vert="horz" anchor="t" anchorCtr="0"/>
              <a:lstStyle/>
              <a:p>
                <a:pPr>
                  <a:lnSpc>
                    <a:spcPct val="150000"/>
                  </a:lnSpc>
                  <a:defRPr sz="800" b="1"/>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Exit!$H$16</c:f>
              <c:numCache>
                <c:formatCode>General</c:formatCode>
                <c:ptCount val="1"/>
              </c:numCache>
            </c:numRef>
          </c:cat>
          <c:val>
            <c:numRef>
              <c:f>Exit!$B$2:$C$2</c:f>
              <c:numCache>
                <c:formatCode>0.00%</c:formatCode>
                <c:ptCount val="2"/>
                <c:pt idx="0" formatCode="#,##0">
                  <c:v>52592</c:v>
                </c:pt>
                <c:pt idx="1">
                  <c:v>0.10512470966374965</c:v>
                </c:pt>
              </c:numCache>
            </c:numRef>
          </c:val>
          <c:extLst>
            <c:ext xmlns:c16="http://schemas.microsoft.com/office/drawing/2014/chart" uri="{C3380CC4-5D6E-409C-BE32-E72D297353CC}">
              <c16:uniqueId val="{00000001-EF02-486E-A983-6AEE28F46197}"/>
            </c:ext>
          </c:extLst>
        </c:ser>
        <c:ser>
          <c:idx val="1"/>
          <c:order val="1"/>
          <c:tx>
            <c:strRef>
              <c:f>Exit!$A$5</c:f>
              <c:strCache>
                <c:ptCount val="1"/>
                <c:pt idx="0">
                  <c:v>Individual exited after eligibility, but prior to a signed IPE</c:v>
                </c:pt>
              </c:strCache>
            </c:strRef>
          </c:tx>
          <c:invertIfNegative val="0"/>
          <c:dLbls>
            <c:dLbl>
              <c:idx val="0"/>
              <c:tx>
                <c:rich>
                  <a:bodyPr/>
                  <a:lstStyle/>
                  <a:p>
                    <a:pPr>
                      <a:lnSpc>
                        <a:spcPct val="150000"/>
                      </a:lnSpc>
                      <a:defRPr sz="800" b="1"/>
                    </a:pPr>
                    <a:r>
                      <a:rPr lang="en-US" dirty="0"/>
                      <a:t>Individual exited after eligibility</a:t>
                    </a:r>
                    <a:r>
                      <a:rPr lang="en-US" baseline="0" dirty="0"/>
                      <a:t> </a:t>
                    </a:r>
                    <a:r>
                      <a:rPr lang="en-US" dirty="0"/>
                      <a:t>prior </a:t>
                    </a:r>
                  </a:p>
                  <a:p>
                    <a:pPr>
                      <a:lnSpc>
                        <a:spcPct val="150000"/>
                      </a:lnSpc>
                      <a:defRPr sz="800" b="1"/>
                    </a:pPr>
                    <a:r>
                      <a:rPr lang="en-US" dirty="0"/>
                      <a:t>to a signed</a:t>
                    </a:r>
                    <a:r>
                      <a:rPr lang="en-US" baseline="0" dirty="0"/>
                      <a:t> </a:t>
                    </a:r>
                    <a:r>
                      <a:rPr lang="en-US" dirty="0"/>
                      <a:t>IPE</a:t>
                    </a:r>
                  </a:p>
                </c:rich>
              </c:tx>
              <c:spPr/>
              <c:dLblPos val="inEnd"/>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EF02-486E-A983-6AEE28F46197}"/>
                </c:ext>
              </c:extLst>
            </c:dLbl>
            <c:spPr>
              <a:noFill/>
              <a:ln>
                <a:noFill/>
              </a:ln>
              <a:effectLst/>
            </c:spPr>
            <c:txPr>
              <a:bodyPr/>
              <a:lstStyle/>
              <a:p>
                <a:pPr>
                  <a:defRPr sz="800" b="1"/>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Exit!$H$16</c:f>
              <c:numCache>
                <c:formatCode>General</c:formatCode>
                <c:ptCount val="1"/>
              </c:numCache>
            </c:numRef>
          </c:cat>
          <c:val>
            <c:numRef>
              <c:f>Exit!$B$5:$C$5</c:f>
              <c:numCache>
                <c:formatCode>0.00%</c:formatCode>
                <c:ptCount val="2"/>
                <c:pt idx="0" formatCode="#,##0">
                  <c:v>101109</c:v>
                </c:pt>
                <c:pt idx="1">
                  <c:v>0.20210401333647823</c:v>
                </c:pt>
              </c:numCache>
            </c:numRef>
          </c:val>
          <c:extLst>
            <c:ext xmlns:c16="http://schemas.microsoft.com/office/drawing/2014/chart" uri="{C3380CC4-5D6E-409C-BE32-E72D297353CC}">
              <c16:uniqueId val="{00000003-EF02-486E-A983-6AEE28F46197}"/>
            </c:ext>
          </c:extLst>
        </c:ser>
        <c:ser>
          <c:idx val="2"/>
          <c:order val="2"/>
          <c:tx>
            <c:strRef>
              <c:f>Exit!$A$6</c:f>
              <c:strCache>
                <c:ptCount val="1"/>
                <c:pt idx="0">
                  <c:v>Individual exited after an IPE without an employment outcome</c:v>
                </c:pt>
              </c:strCache>
            </c:strRef>
          </c:tx>
          <c:invertIfNegative val="0"/>
          <c:dLbls>
            <c:dLbl>
              <c:idx val="0"/>
              <c:tx>
                <c:rich>
                  <a:bodyPr/>
                  <a:lstStyle/>
                  <a:p>
                    <a:pPr>
                      <a:lnSpc>
                        <a:spcPct val="150000"/>
                      </a:lnSpc>
                      <a:defRPr sz="800" b="1"/>
                    </a:pPr>
                    <a:r>
                      <a:rPr lang="en-US"/>
                      <a:t>Individual exited </a:t>
                    </a:r>
                  </a:p>
                  <a:p>
                    <a:pPr>
                      <a:lnSpc>
                        <a:spcPct val="150000"/>
                      </a:lnSpc>
                      <a:defRPr sz="800" b="1"/>
                    </a:pPr>
                    <a:r>
                      <a:rPr lang="en-US"/>
                      <a:t>after an IPE </a:t>
                    </a:r>
                  </a:p>
                  <a:p>
                    <a:pPr>
                      <a:lnSpc>
                        <a:spcPct val="150000"/>
                      </a:lnSpc>
                      <a:defRPr sz="800" b="1"/>
                    </a:pPr>
                    <a:r>
                      <a:rPr lang="en-US"/>
                      <a:t>without </a:t>
                    </a:r>
                  </a:p>
                  <a:p>
                    <a:pPr>
                      <a:lnSpc>
                        <a:spcPct val="150000"/>
                      </a:lnSpc>
                      <a:defRPr sz="800" b="1"/>
                    </a:pPr>
                    <a:r>
                      <a:rPr lang="en-US"/>
                      <a:t>an employment outcome</a:t>
                    </a:r>
                  </a:p>
                </c:rich>
              </c:tx>
              <c:spPr/>
              <c:dLblPos val="inEnd"/>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EF02-486E-A983-6AEE28F46197}"/>
                </c:ext>
              </c:extLst>
            </c:dLbl>
            <c:spPr>
              <a:noFill/>
              <a:ln>
                <a:noFill/>
              </a:ln>
              <a:effectLst/>
            </c:spPr>
            <c:txPr>
              <a:bodyPr/>
              <a:lstStyle/>
              <a:p>
                <a:pPr>
                  <a:defRPr sz="800" b="1"/>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Exit!$H$16</c:f>
              <c:numCache>
                <c:formatCode>General</c:formatCode>
                <c:ptCount val="1"/>
              </c:numCache>
            </c:numRef>
          </c:cat>
          <c:val>
            <c:numRef>
              <c:f>Exit!$B$6:$C$6</c:f>
              <c:numCache>
                <c:formatCode>0.00%</c:formatCode>
                <c:ptCount val="2"/>
                <c:pt idx="0" formatCode="#,##0">
                  <c:v>167381</c:v>
                </c:pt>
                <c:pt idx="1">
                  <c:v>0.33457330065842866</c:v>
                </c:pt>
              </c:numCache>
            </c:numRef>
          </c:val>
          <c:extLst>
            <c:ext xmlns:c16="http://schemas.microsoft.com/office/drawing/2014/chart" uri="{C3380CC4-5D6E-409C-BE32-E72D297353CC}">
              <c16:uniqueId val="{00000005-EF02-486E-A983-6AEE28F46197}"/>
            </c:ext>
          </c:extLst>
        </c:ser>
        <c:ser>
          <c:idx val="3"/>
          <c:order val="3"/>
          <c:tx>
            <c:strRef>
              <c:f>Exit!$A$8</c:f>
              <c:strCache>
                <c:ptCount val="1"/>
                <c:pt idx="0">
                  <c:v>Individual exited after an IPE in competitive and integrated employment or supported employment</c:v>
                </c:pt>
              </c:strCache>
            </c:strRef>
          </c:tx>
          <c:invertIfNegative val="0"/>
          <c:dLbls>
            <c:dLbl>
              <c:idx val="0"/>
              <c:tx>
                <c:rich>
                  <a:bodyPr/>
                  <a:lstStyle/>
                  <a:p>
                    <a:pPr>
                      <a:lnSpc>
                        <a:spcPct val="150000"/>
                      </a:lnSpc>
                      <a:defRPr sz="800" b="1"/>
                    </a:pPr>
                    <a:r>
                      <a:rPr lang="en-US"/>
                      <a:t>Individual exited </a:t>
                    </a:r>
                  </a:p>
                  <a:p>
                    <a:pPr>
                      <a:lnSpc>
                        <a:spcPct val="150000"/>
                      </a:lnSpc>
                      <a:defRPr sz="800" b="1"/>
                    </a:pPr>
                    <a:r>
                      <a:rPr lang="en-US"/>
                      <a:t>after an IPE in </a:t>
                    </a:r>
                  </a:p>
                  <a:p>
                    <a:pPr>
                      <a:lnSpc>
                        <a:spcPct val="150000"/>
                      </a:lnSpc>
                      <a:defRPr sz="800" b="1"/>
                    </a:pPr>
                    <a:r>
                      <a:rPr lang="en-US"/>
                      <a:t>CIE or SE</a:t>
                    </a:r>
                  </a:p>
                </c:rich>
              </c:tx>
              <c:spPr/>
              <c:dLblPos val="inEnd"/>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EF02-486E-A983-6AEE28F46197}"/>
                </c:ext>
              </c:extLst>
            </c:dLbl>
            <c:spPr>
              <a:noFill/>
              <a:ln>
                <a:noFill/>
              </a:ln>
              <a:effectLst/>
            </c:spPr>
            <c:txPr>
              <a:bodyPr/>
              <a:lstStyle/>
              <a:p>
                <a:pPr>
                  <a:defRPr b="1"/>
                </a:pPr>
                <a:endParaRPr lang="en-US"/>
              </a:p>
            </c:txPr>
            <c:dLblPos val="inEnd"/>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Exit!$H$16</c:f>
              <c:numCache>
                <c:formatCode>General</c:formatCode>
                <c:ptCount val="1"/>
              </c:numCache>
            </c:numRef>
          </c:cat>
          <c:val>
            <c:numRef>
              <c:f>Exit!$B$8:$C$8</c:f>
              <c:numCache>
                <c:formatCode>0.00%</c:formatCode>
                <c:ptCount val="2"/>
                <c:pt idx="0" formatCode="#,##0">
                  <c:v>154239</c:v>
                </c:pt>
                <c:pt idx="1">
                  <c:v>0.30830411647830624</c:v>
                </c:pt>
              </c:numCache>
            </c:numRef>
          </c:val>
          <c:extLst>
            <c:ext xmlns:c16="http://schemas.microsoft.com/office/drawing/2014/chart" uri="{C3380CC4-5D6E-409C-BE32-E72D297353CC}">
              <c16:uniqueId val="{00000007-EF02-486E-A983-6AEE28F46197}"/>
            </c:ext>
          </c:extLst>
        </c:ser>
        <c:dLbls>
          <c:showLegendKey val="0"/>
          <c:showVal val="0"/>
          <c:showCatName val="0"/>
          <c:showSerName val="0"/>
          <c:showPercent val="0"/>
          <c:showBubbleSize val="0"/>
        </c:dLbls>
        <c:gapWidth val="150"/>
        <c:axId val="93818240"/>
        <c:axId val="93840512"/>
      </c:barChart>
      <c:catAx>
        <c:axId val="93818240"/>
        <c:scaling>
          <c:orientation val="minMax"/>
        </c:scaling>
        <c:delete val="0"/>
        <c:axPos val="b"/>
        <c:numFmt formatCode="General" sourceLinked="1"/>
        <c:majorTickMark val="out"/>
        <c:minorTickMark val="none"/>
        <c:tickLblPos val="nextTo"/>
        <c:crossAx val="93840512"/>
        <c:crosses val="autoZero"/>
        <c:auto val="1"/>
        <c:lblAlgn val="ctr"/>
        <c:lblOffset val="100"/>
        <c:noMultiLvlLbl val="0"/>
      </c:catAx>
      <c:valAx>
        <c:axId val="93840512"/>
        <c:scaling>
          <c:orientation val="minMax"/>
        </c:scaling>
        <c:delete val="0"/>
        <c:axPos val="l"/>
        <c:majorGridlines/>
        <c:numFmt formatCode="#,##0" sourceLinked="1"/>
        <c:majorTickMark val="out"/>
        <c:minorTickMark val="none"/>
        <c:tickLblPos val="nextTo"/>
        <c:crossAx val="93818240"/>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3513293477204239E-2"/>
          <c:y val="3.273809523809524E-2"/>
          <c:w val="0.89296478565179349"/>
          <c:h val="0.89591301087364084"/>
        </c:manualLayout>
      </c:layout>
      <c:barChart>
        <c:barDir val="bar"/>
        <c:grouping val="clustered"/>
        <c:varyColors val="0"/>
        <c:ser>
          <c:idx val="1"/>
          <c:order val="0"/>
          <c:tx>
            <c:strRef>
              <c:f>Exit!$A$27</c:f>
              <c:strCache>
                <c:ptCount val="1"/>
                <c:pt idx="0">
                  <c:v>Achieved Competitive Integrated Employment Outcome</c:v>
                </c:pt>
              </c:strCache>
            </c:strRef>
          </c:tx>
          <c:invertIfNegative val="0"/>
          <c:dLbls>
            <c:dLbl>
              <c:idx val="0"/>
              <c:tx>
                <c:rich>
                  <a:bodyPr/>
                  <a:lstStyle/>
                  <a:p>
                    <a:r>
                      <a:rPr lang="en-US" sz="1100" b="1" dirty="0"/>
                      <a:t>Achieved Competitive Integrated Employment Outcome, 154212</a:t>
                    </a:r>
                  </a:p>
                </c:rich>
              </c:tx>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0-64F5-47E8-BE99-514AA8E93553}"/>
                </c:ext>
              </c:extLst>
            </c:dLbl>
            <c:numFmt formatCode="#,##0" sourceLinked="0"/>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Exit!$F$27</c:f>
              <c:numCache>
                <c:formatCode>General</c:formatCode>
                <c:ptCount val="1"/>
              </c:numCache>
            </c:numRef>
          </c:cat>
          <c:val>
            <c:numRef>
              <c:f>Exit!$B$27</c:f>
              <c:numCache>
                <c:formatCode>General</c:formatCode>
                <c:ptCount val="1"/>
                <c:pt idx="0">
                  <c:v>154212</c:v>
                </c:pt>
              </c:numCache>
            </c:numRef>
          </c:val>
          <c:extLst>
            <c:ext xmlns:c16="http://schemas.microsoft.com/office/drawing/2014/chart" uri="{C3380CC4-5D6E-409C-BE32-E72D297353CC}">
              <c16:uniqueId val="{00000001-64F5-47E8-BE99-514AA8E93553}"/>
            </c:ext>
          </c:extLst>
        </c:ser>
        <c:ser>
          <c:idx val="2"/>
          <c:order val="1"/>
          <c:tx>
            <c:strRef>
              <c:f>Exit!$A$30</c:f>
              <c:strCache>
                <c:ptCount val="1"/>
                <c:pt idx="0">
                  <c:v>Unable to Locate or Contact</c:v>
                </c:pt>
              </c:strCache>
            </c:strRef>
          </c:tx>
          <c:spPr>
            <a:solidFill>
              <a:schemeClr val="accent1"/>
            </a:solidFill>
          </c:spPr>
          <c:invertIfNegative val="0"/>
          <c:dLbls>
            <c:dLbl>
              <c:idx val="0"/>
              <c:tx>
                <c:rich>
                  <a:bodyPr/>
                  <a:lstStyle/>
                  <a:p>
                    <a:r>
                      <a:rPr lang="en-US" sz="1100" b="1" dirty="0"/>
                      <a:t>Unable to Locate or Contact, 111383</a:t>
                    </a:r>
                    <a:endParaRPr lang="en-US" b="1" dirty="0"/>
                  </a:p>
                </c:rich>
              </c:tx>
              <c:dLblPos val="ct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2-64F5-47E8-BE99-514AA8E93553}"/>
                </c:ext>
              </c:extLst>
            </c:dLbl>
            <c:numFmt formatCode="#,##0.00" sourceLinked="0"/>
            <c:spPr>
              <a:noFill/>
              <a:ln>
                <a:noFill/>
              </a:ln>
              <a:effectLst/>
            </c:spPr>
            <c:txPr>
              <a:bodyPr/>
              <a:lstStyle/>
              <a:p>
                <a:pPr>
                  <a:defRPr sz="11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Exit!$F$27</c:f>
              <c:numCache>
                <c:formatCode>General</c:formatCode>
                <c:ptCount val="1"/>
              </c:numCache>
            </c:numRef>
          </c:cat>
          <c:val>
            <c:numRef>
              <c:f>Exit!$B$30</c:f>
              <c:numCache>
                <c:formatCode>General</c:formatCode>
                <c:ptCount val="1"/>
                <c:pt idx="0">
                  <c:v>111383</c:v>
                </c:pt>
              </c:numCache>
            </c:numRef>
          </c:val>
          <c:extLst>
            <c:ext xmlns:c16="http://schemas.microsoft.com/office/drawing/2014/chart" uri="{C3380CC4-5D6E-409C-BE32-E72D297353CC}">
              <c16:uniqueId val="{00000003-64F5-47E8-BE99-514AA8E93553}"/>
            </c:ext>
          </c:extLst>
        </c:ser>
        <c:ser>
          <c:idx val="3"/>
          <c:order val="2"/>
          <c:tx>
            <c:strRef>
              <c:f>Exit!$A$31</c:f>
              <c:strCache>
                <c:ptCount val="1"/>
                <c:pt idx="0">
                  <c:v>No Longer Interested in Receiving Services or Further Services</c:v>
                </c:pt>
              </c:strCache>
            </c:strRef>
          </c:tx>
          <c:spPr>
            <a:solidFill>
              <a:schemeClr val="tx2"/>
            </a:solidFill>
          </c:spPr>
          <c:invertIfNegative val="0"/>
          <c:dLbls>
            <c:numFmt formatCode="0" sourceLinked="0"/>
            <c:spPr>
              <a:noFill/>
              <a:ln>
                <a:noFill/>
              </a:ln>
              <a:effectLst/>
            </c:spPr>
            <c:txPr>
              <a:bodyPr/>
              <a:lstStyle/>
              <a:p>
                <a:pPr>
                  <a:defRPr sz="1100" b="1"/>
                </a:pPr>
                <a:endParaRPr lang="en-US"/>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0"/>
              </c:ext>
            </c:extLst>
          </c:dLbls>
          <c:cat>
            <c:numRef>
              <c:f>Exit!$F$27</c:f>
              <c:numCache>
                <c:formatCode>General</c:formatCode>
                <c:ptCount val="1"/>
              </c:numCache>
            </c:numRef>
          </c:cat>
          <c:val>
            <c:numRef>
              <c:f>Exit!$B$31</c:f>
              <c:numCache>
                <c:formatCode>General</c:formatCode>
                <c:ptCount val="1"/>
                <c:pt idx="0">
                  <c:v>140551</c:v>
                </c:pt>
              </c:numCache>
            </c:numRef>
          </c:val>
          <c:extLst>
            <c:ext xmlns:c16="http://schemas.microsoft.com/office/drawing/2014/chart" uri="{C3380CC4-5D6E-409C-BE32-E72D297353CC}">
              <c16:uniqueId val="{00000004-64F5-47E8-BE99-514AA8E93553}"/>
            </c:ext>
          </c:extLst>
        </c:ser>
        <c:dLbls>
          <c:showLegendKey val="0"/>
          <c:showVal val="0"/>
          <c:showCatName val="0"/>
          <c:showSerName val="0"/>
          <c:showPercent val="0"/>
          <c:showBubbleSize val="0"/>
        </c:dLbls>
        <c:gapWidth val="150"/>
        <c:axId val="84189952"/>
        <c:axId val="84191488"/>
      </c:barChart>
      <c:catAx>
        <c:axId val="84189952"/>
        <c:scaling>
          <c:orientation val="minMax"/>
        </c:scaling>
        <c:delete val="0"/>
        <c:axPos val="l"/>
        <c:numFmt formatCode="General" sourceLinked="1"/>
        <c:majorTickMark val="out"/>
        <c:minorTickMark val="none"/>
        <c:tickLblPos val="nextTo"/>
        <c:crossAx val="84191488"/>
        <c:crosses val="autoZero"/>
        <c:auto val="1"/>
        <c:lblAlgn val="ctr"/>
        <c:lblOffset val="100"/>
        <c:noMultiLvlLbl val="0"/>
      </c:catAx>
      <c:valAx>
        <c:axId val="84191488"/>
        <c:scaling>
          <c:orientation val="minMax"/>
          <c:max val="160000"/>
        </c:scaling>
        <c:delete val="0"/>
        <c:axPos val="b"/>
        <c:majorGridlines/>
        <c:numFmt formatCode="General" sourceLinked="1"/>
        <c:majorTickMark val="out"/>
        <c:minorTickMark val="none"/>
        <c:tickLblPos val="nextTo"/>
        <c:crossAx val="84189952"/>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084357208972066"/>
          <c:y val="0.10627719565797922"/>
          <c:w val="0.76299428151191251"/>
          <c:h val="0.72162543087515296"/>
        </c:manualLayout>
      </c:layout>
      <c:lineChart>
        <c:grouping val="standard"/>
        <c:varyColors val="0"/>
        <c:ser>
          <c:idx val="0"/>
          <c:order val="0"/>
          <c:tx>
            <c:strRef>
              <c:f>Sheet1!$B$1</c:f>
              <c:strCache>
                <c:ptCount val="1"/>
                <c:pt idx="0">
                  <c:v>Amount</c:v>
                </c:pt>
              </c:strCache>
            </c:strRef>
          </c:tx>
          <c:spPr>
            <a:ln w="22225" cap="rnd" cmpd="sng" algn="ctr">
              <a:solidFill>
                <a:schemeClr val="accent1"/>
              </a:solidFill>
              <a:round/>
            </a:ln>
            <a:effectLst/>
          </c:spPr>
          <c:marker>
            <c:symbol val="none"/>
          </c:marker>
          <c:cat>
            <c:numRef>
              <c:f>Sheet1!$A$2:$A$11</c:f>
              <c:numCache>
                <c:formatCode>General</c:formatCode>
                <c:ptCount val="10"/>
                <c:pt idx="0">
                  <c:v>2010</c:v>
                </c:pt>
                <c:pt idx="1">
                  <c:v>2011</c:v>
                </c:pt>
                <c:pt idx="2">
                  <c:v>2012</c:v>
                </c:pt>
                <c:pt idx="3">
                  <c:v>2013</c:v>
                </c:pt>
                <c:pt idx="4">
                  <c:v>2014</c:v>
                </c:pt>
                <c:pt idx="5">
                  <c:v>2015</c:v>
                </c:pt>
                <c:pt idx="6">
                  <c:v>2016</c:v>
                </c:pt>
                <c:pt idx="7">
                  <c:v>2017</c:v>
                </c:pt>
                <c:pt idx="8">
                  <c:v>2018</c:v>
                </c:pt>
                <c:pt idx="9">
                  <c:v>2019</c:v>
                </c:pt>
              </c:numCache>
            </c:numRef>
          </c:cat>
          <c:val>
            <c:numRef>
              <c:f>Sheet1!$B$2:$B$11</c:f>
              <c:numCache>
                <c:formatCode>General</c:formatCode>
                <c:ptCount val="10"/>
                <c:pt idx="0">
                  <c:v>3.0470000000000002</c:v>
                </c:pt>
                <c:pt idx="1">
                  <c:v>3.0470000000000002</c:v>
                </c:pt>
                <c:pt idx="2">
                  <c:v>3.0830000000000002</c:v>
                </c:pt>
                <c:pt idx="3">
                  <c:v>3.0289999999999999</c:v>
                </c:pt>
                <c:pt idx="4">
                  <c:v>3.0270000000000001</c:v>
                </c:pt>
                <c:pt idx="5">
                  <c:v>3.052</c:v>
                </c:pt>
                <c:pt idx="6">
                  <c:v>3.117</c:v>
                </c:pt>
                <c:pt idx="7">
                  <c:v>3.121</c:v>
                </c:pt>
                <c:pt idx="8">
                  <c:v>3.1850000000000001</c:v>
                </c:pt>
                <c:pt idx="9">
                  <c:v>3.2610000000000001</c:v>
                </c:pt>
              </c:numCache>
            </c:numRef>
          </c:val>
          <c:smooth val="0"/>
          <c:extLst>
            <c:ext xmlns:c16="http://schemas.microsoft.com/office/drawing/2014/chart" uri="{C3380CC4-5D6E-409C-BE32-E72D297353CC}">
              <c16:uniqueId val="{00000000-23ED-442E-903D-B814E8F1670B}"/>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93755264"/>
        <c:axId val="93757440"/>
      </c:lineChart>
      <c:catAx>
        <c:axId val="93755264"/>
        <c:scaling>
          <c:orientation val="minMax"/>
        </c:scaling>
        <c:delete val="0"/>
        <c:axPos val="b"/>
        <c:title>
          <c:tx>
            <c:rich>
              <a:bodyPr rot="0" spcFirstLastPara="1" vertOverflow="ellipsis" vert="horz" wrap="square" anchor="ctr" anchorCtr="1"/>
              <a:lstStyle/>
              <a:p>
                <a:pPr>
                  <a:defRPr sz="1197" b="1" i="0" u="none" strike="noStrike" kern="1200" cap="all" baseline="0">
                    <a:solidFill>
                      <a:schemeClr val="dk1">
                        <a:lumMod val="65000"/>
                        <a:lumOff val="35000"/>
                      </a:schemeClr>
                    </a:solidFill>
                    <a:latin typeface="+mn-lt"/>
                    <a:ea typeface="+mn-ea"/>
                    <a:cs typeface="+mn-cs"/>
                  </a:defRPr>
                </a:pPr>
                <a:r>
                  <a:rPr lang="en-US" b="1"/>
                  <a:t>Federal Fiscal Year</a:t>
                </a:r>
              </a:p>
            </c:rich>
          </c:tx>
          <c:overlay val="0"/>
          <c:spPr>
            <a:noFill/>
            <a:ln>
              <a:noFill/>
            </a:ln>
            <a:effectLst/>
          </c:sp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93757440"/>
        <c:crosses val="autoZero"/>
        <c:auto val="1"/>
        <c:lblAlgn val="ctr"/>
        <c:lblOffset val="100"/>
        <c:noMultiLvlLbl val="0"/>
      </c:catAx>
      <c:valAx>
        <c:axId val="93757440"/>
        <c:scaling>
          <c:orientation val="minMax"/>
        </c:scaling>
        <c:delete val="0"/>
        <c:axPos val="l"/>
        <c:title>
          <c:tx>
            <c:rich>
              <a:bodyPr rot="-5400000" spcFirstLastPara="1" vertOverflow="ellipsis" vert="horz" wrap="square" anchor="ctr" anchorCtr="1"/>
              <a:lstStyle/>
              <a:p>
                <a:pPr>
                  <a:defRPr sz="1197" b="1" i="0" u="none" strike="noStrike" kern="1200" cap="all" baseline="0">
                    <a:solidFill>
                      <a:schemeClr val="dk1">
                        <a:lumMod val="65000"/>
                        <a:lumOff val="35000"/>
                      </a:schemeClr>
                    </a:solidFill>
                    <a:latin typeface="+mn-lt"/>
                    <a:ea typeface="+mn-ea"/>
                    <a:cs typeface="+mn-cs"/>
                  </a:defRPr>
                </a:pPr>
                <a:r>
                  <a:rPr lang="en-US" b="1" dirty="0"/>
                  <a:t>Amount in Billions</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93755264"/>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manualLayout>
          <c:xMode val="edge"/>
          <c:yMode val="edge"/>
          <c:x val="0.2519629249242395"/>
          <c:y val="0.92567987134072316"/>
          <c:w val="0.12248316786488646"/>
          <c:h val="5.972691618072418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a:noFill/>
    </a:ln>
    <a:effectLst/>
  </c:spPr>
  <c:txPr>
    <a:bodyPr/>
    <a:lstStyle/>
    <a:p>
      <a:pPr>
        <a:defRPr/>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48286355509906"/>
          <c:y val="0.10627719565797922"/>
          <c:w val="0.819354990046534"/>
          <c:h val="0.72162543087515296"/>
        </c:manualLayout>
      </c:layout>
      <c:lineChart>
        <c:grouping val="standard"/>
        <c:varyColors val="0"/>
        <c:ser>
          <c:idx val="0"/>
          <c:order val="0"/>
          <c:tx>
            <c:strRef>
              <c:f>Sheet1!$B$1</c:f>
              <c:strCache>
                <c:ptCount val="1"/>
                <c:pt idx="0">
                  <c:v>Amount</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Sheet1!$B$2:$B$10</c:f>
              <c:numCache>
                <c:formatCode>General</c:formatCode>
                <c:ptCount val="9"/>
                <c:pt idx="0">
                  <c:v>136</c:v>
                </c:pt>
                <c:pt idx="1">
                  <c:v>160</c:v>
                </c:pt>
                <c:pt idx="2">
                  <c:v>143</c:v>
                </c:pt>
                <c:pt idx="3">
                  <c:v>133</c:v>
                </c:pt>
                <c:pt idx="4">
                  <c:v>143</c:v>
                </c:pt>
                <c:pt idx="5">
                  <c:v>139</c:v>
                </c:pt>
                <c:pt idx="6">
                  <c:v>110</c:v>
                </c:pt>
                <c:pt idx="7">
                  <c:v>97</c:v>
                </c:pt>
                <c:pt idx="8">
                  <c:v>110</c:v>
                </c:pt>
              </c:numCache>
            </c:numRef>
          </c:val>
          <c:smooth val="0"/>
          <c:extLst>
            <c:ext xmlns:c16="http://schemas.microsoft.com/office/drawing/2014/chart" uri="{C3380CC4-5D6E-409C-BE32-E72D297353CC}">
              <c16:uniqueId val="{00000000-23ED-442E-903D-B814E8F1670B}"/>
            </c:ext>
          </c:extLst>
        </c:ser>
        <c:dLbls>
          <c:dLblPos val="ctr"/>
          <c:showLegendKey val="0"/>
          <c:showVal val="1"/>
          <c:showCatName val="0"/>
          <c:showSerName val="0"/>
          <c:showPercent val="0"/>
          <c:showBubbleSize val="0"/>
        </c:dLbls>
        <c:marker val="1"/>
        <c:smooth val="0"/>
        <c:axId val="182286208"/>
        <c:axId val="182291072"/>
      </c:lineChart>
      <c:catAx>
        <c:axId val="182286208"/>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Federal Fiscal Year</a:t>
                </a:r>
              </a:p>
            </c:rich>
          </c:tx>
          <c:layout>
            <c:manualLayout>
              <c:xMode val="edge"/>
              <c:yMode val="edge"/>
              <c:x val="0.46455082607427689"/>
              <c:y val="0.89125666634033041"/>
            </c:manualLayout>
          </c:layout>
          <c:overlay val="0"/>
          <c:spPr>
            <a:noFill/>
            <a:ln>
              <a:noFill/>
            </a:ln>
            <a:effectLst/>
          </c:sp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82291072"/>
        <c:crosses val="autoZero"/>
        <c:auto val="1"/>
        <c:lblAlgn val="ctr"/>
        <c:lblOffset val="100"/>
        <c:noMultiLvlLbl val="0"/>
      </c:catAx>
      <c:valAx>
        <c:axId val="1822910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Amount in Millions</a:t>
                </a:r>
              </a:p>
            </c:rich>
          </c:tx>
          <c:overlay val="0"/>
          <c:spPr>
            <a:noFill/>
            <a:ln>
              <a:noFill/>
            </a:ln>
            <a:effectLst/>
          </c:spPr>
        </c:title>
        <c:numFmt formatCode="General" sourceLinked="1"/>
        <c:majorTickMark val="none"/>
        <c:minorTickMark val="none"/>
        <c:tickLblPos val="nextTo"/>
        <c:crossAx val="182286208"/>
        <c:crosses val="autoZero"/>
        <c:crossBetween val="between"/>
      </c:valAx>
      <c:spPr>
        <a:noFill/>
        <a:ln>
          <a:noFill/>
        </a:ln>
        <a:effectLst/>
      </c:spPr>
    </c:plotArea>
    <c:legend>
      <c:legendPos val="b"/>
      <c:layout>
        <c:manualLayout>
          <c:xMode val="edge"/>
          <c:yMode val="edge"/>
          <c:x val="0.12474875423180795"/>
          <c:y val="0.91692394385359166"/>
          <c:w val="0.12248316786488646"/>
          <c:h val="5.9726916180724184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287255759696703"/>
          <c:y val="9.460262567513715E-2"/>
          <c:w val="0.819354990046534"/>
          <c:h val="0.72162543087515296"/>
        </c:manualLayout>
      </c:layout>
      <c:lineChart>
        <c:grouping val="standard"/>
        <c:varyColors val="0"/>
        <c:ser>
          <c:idx val="0"/>
          <c:order val="0"/>
          <c:tx>
            <c:strRef>
              <c:f>Sheet1!$B$1</c:f>
              <c:strCache>
                <c:ptCount val="1"/>
                <c:pt idx="0">
                  <c:v>Total Available</c:v>
                </c:pt>
              </c:strCache>
            </c:strRef>
          </c:tx>
          <c:spPr>
            <a:ln w="22225" cap="rnd" cmpd="sng" algn="ctr">
              <a:solidFill>
                <a:schemeClr val="accent1"/>
              </a:solidFill>
              <a:round/>
            </a:ln>
            <a:effectLst/>
          </c:spPr>
          <c:marker>
            <c:symbol val="none"/>
          </c:marker>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Sheet1!$B$2:$B$10</c:f>
              <c:numCache>
                <c:formatCode>General</c:formatCode>
                <c:ptCount val="9"/>
                <c:pt idx="0">
                  <c:v>143</c:v>
                </c:pt>
                <c:pt idx="1">
                  <c:v>187</c:v>
                </c:pt>
                <c:pt idx="2">
                  <c:v>186</c:v>
                </c:pt>
                <c:pt idx="3">
                  <c:v>165</c:v>
                </c:pt>
                <c:pt idx="4">
                  <c:v>158</c:v>
                </c:pt>
                <c:pt idx="5">
                  <c:v>165</c:v>
                </c:pt>
                <c:pt idx="6">
                  <c:v>136</c:v>
                </c:pt>
                <c:pt idx="7">
                  <c:v>106</c:v>
                </c:pt>
                <c:pt idx="8">
                  <c:v>116</c:v>
                </c:pt>
              </c:numCache>
            </c:numRef>
          </c:val>
          <c:smooth val="0"/>
          <c:extLst>
            <c:ext xmlns:c16="http://schemas.microsoft.com/office/drawing/2014/chart" uri="{C3380CC4-5D6E-409C-BE32-E72D297353CC}">
              <c16:uniqueId val="{00000000-23ED-442E-903D-B814E8F1670B}"/>
            </c:ext>
          </c:extLst>
        </c:ser>
        <c:ser>
          <c:idx val="1"/>
          <c:order val="1"/>
          <c:tx>
            <c:strRef>
              <c:f>Sheet1!$C$1</c:f>
              <c:strCache>
                <c:ptCount val="1"/>
                <c:pt idx="0">
                  <c:v>Requested</c:v>
                </c:pt>
              </c:strCache>
            </c:strRef>
          </c:tx>
          <c:spPr>
            <a:ln w="22225" cap="rnd" cmpd="sng" algn="ctr">
              <a:solidFill>
                <a:schemeClr val="accent2"/>
              </a:solidFill>
              <a:round/>
            </a:ln>
            <a:effectLst/>
          </c:spPr>
          <c:marker>
            <c:symbol val="none"/>
          </c:marker>
          <c:cat>
            <c:numRef>
              <c:f>Sheet1!$A$2:$A$10</c:f>
              <c:numCache>
                <c:formatCode>General</c:formatCode>
                <c:ptCount val="9"/>
                <c:pt idx="0">
                  <c:v>2010</c:v>
                </c:pt>
                <c:pt idx="1">
                  <c:v>2011</c:v>
                </c:pt>
                <c:pt idx="2">
                  <c:v>2012</c:v>
                </c:pt>
                <c:pt idx="3">
                  <c:v>2013</c:v>
                </c:pt>
                <c:pt idx="4">
                  <c:v>2014</c:v>
                </c:pt>
                <c:pt idx="5">
                  <c:v>2015</c:v>
                </c:pt>
                <c:pt idx="6">
                  <c:v>2016</c:v>
                </c:pt>
                <c:pt idx="7">
                  <c:v>2017</c:v>
                </c:pt>
                <c:pt idx="8">
                  <c:v>2018</c:v>
                </c:pt>
              </c:numCache>
            </c:numRef>
          </c:cat>
          <c:val>
            <c:numRef>
              <c:f>Sheet1!$C$2:$C$10</c:f>
              <c:numCache>
                <c:formatCode>General</c:formatCode>
                <c:ptCount val="9"/>
                <c:pt idx="0">
                  <c:v>128</c:v>
                </c:pt>
                <c:pt idx="1">
                  <c:v>119</c:v>
                </c:pt>
                <c:pt idx="2">
                  <c:v>91</c:v>
                </c:pt>
                <c:pt idx="3">
                  <c:v>83</c:v>
                </c:pt>
                <c:pt idx="4">
                  <c:v>119</c:v>
                </c:pt>
                <c:pt idx="5">
                  <c:v>133</c:v>
                </c:pt>
                <c:pt idx="6">
                  <c:v>167</c:v>
                </c:pt>
                <c:pt idx="7">
                  <c:v>229</c:v>
                </c:pt>
                <c:pt idx="8">
                  <c:v>239</c:v>
                </c:pt>
              </c:numCache>
            </c:numRef>
          </c:val>
          <c:smooth val="0"/>
          <c:extLst>
            <c:ext xmlns:c16="http://schemas.microsoft.com/office/drawing/2014/chart" uri="{C3380CC4-5D6E-409C-BE32-E72D297353CC}">
              <c16:uniqueId val="{00000000-3686-417E-AD92-735C9943B831}"/>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137560448"/>
        <c:axId val="137562368"/>
      </c:lineChart>
      <c:catAx>
        <c:axId val="137560448"/>
        <c:scaling>
          <c:orientation val="minMax"/>
        </c:scaling>
        <c:delete val="0"/>
        <c:axPos val="b"/>
        <c:title>
          <c:tx>
            <c:rich>
              <a:bodyPr rot="0" spcFirstLastPara="1" vertOverflow="ellipsis" vert="horz" wrap="square" anchor="ctr" anchorCtr="1"/>
              <a:lstStyle/>
              <a:p>
                <a:pPr>
                  <a:defRPr sz="1197" b="1" i="0" u="none" strike="noStrike" kern="1200" cap="all" baseline="0">
                    <a:solidFill>
                      <a:schemeClr val="dk1">
                        <a:lumMod val="65000"/>
                        <a:lumOff val="35000"/>
                      </a:schemeClr>
                    </a:solidFill>
                    <a:latin typeface="+mn-lt"/>
                    <a:ea typeface="+mn-ea"/>
                    <a:cs typeface="+mn-cs"/>
                  </a:defRPr>
                </a:pPr>
                <a:r>
                  <a:rPr lang="en-US" b="1"/>
                  <a:t>Federal Fiscal Year</a:t>
                </a:r>
              </a:p>
            </c:rich>
          </c:tx>
          <c:layout>
            <c:manualLayout>
              <c:xMode val="edge"/>
              <c:yMode val="edge"/>
              <c:x val="0.46455082607427689"/>
              <c:y val="0.89125666634033041"/>
            </c:manualLayout>
          </c:layout>
          <c:overlay val="0"/>
          <c:spPr>
            <a:noFill/>
            <a:ln>
              <a:noFill/>
            </a:ln>
            <a:effectLst/>
          </c:spPr>
        </c:title>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137562368"/>
        <c:crosses val="autoZero"/>
        <c:auto val="1"/>
        <c:lblAlgn val="ctr"/>
        <c:lblOffset val="100"/>
        <c:noMultiLvlLbl val="0"/>
      </c:catAx>
      <c:valAx>
        <c:axId val="137562368"/>
        <c:scaling>
          <c:orientation val="minMax"/>
        </c:scaling>
        <c:delete val="0"/>
        <c:axPos val="l"/>
        <c:title>
          <c:tx>
            <c:rich>
              <a:bodyPr rot="-5400000" spcFirstLastPara="1" vertOverflow="ellipsis" vert="horz" wrap="square" anchor="ctr" anchorCtr="1"/>
              <a:lstStyle/>
              <a:p>
                <a:pPr>
                  <a:defRPr sz="1197" b="1" i="0" u="none" strike="noStrike" kern="1200" cap="all" baseline="0">
                    <a:solidFill>
                      <a:schemeClr val="dk1">
                        <a:lumMod val="65000"/>
                        <a:lumOff val="35000"/>
                      </a:schemeClr>
                    </a:solidFill>
                    <a:latin typeface="+mn-lt"/>
                    <a:ea typeface="+mn-ea"/>
                    <a:cs typeface="+mn-cs"/>
                  </a:defRPr>
                </a:pPr>
                <a:r>
                  <a:rPr lang="en-US" b="1" dirty="0"/>
                  <a:t>Amount in Millions</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en-US"/>
          </a:p>
        </c:txPr>
        <c:crossAx val="137560448"/>
        <c:crosses val="autoZero"/>
        <c:crossBetween val="between"/>
      </c:valAx>
      <c:spPr>
        <a:gradFill>
          <a:gsLst>
            <a:gs pos="100000">
              <a:schemeClr val="lt1">
                <a:lumMod val="95000"/>
              </a:schemeClr>
            </a:gs>
            <a:gs pos="0">
              <a:schemeClr val="lt1"/>
            </a:gs>
          </a:gsLst>
          <a:lin ang="5400000" scaled="0"/>
        </a:gradFill>
        <a:ln>
          <a:noFill/>
        </a:ln>
        <a:effectLst/>
      </c:spPr>
    </c:plotArea>
    <c:legend>
      <c:legendPos val="b"/>
      <c:layout>
        <c:manualLayout>
          <c:xMode val="edge"/>
          <c:yMode val="edge"/>
          <c:x val="5.7115903990262062E-2"/>
          <c:y val="0.91400530135788105"/>
          <c:w val="0.33148896243042081"/>
          <c:h val="5.972691618072418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lt1"/>
    </a:solidFill>
    <a:ln>
      <a:noFill/>
    </a:ln>
    <a:effectLst/>
  </c:spPr>
  <c:txPr>
    <a:bodyPr/>
    <a:lstStyle/>
    <a:p>
      <a:pPr>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21072184817478"/>
          <c:y val="7.709077070087407E-2"/>
          <c:w val="0.819354990046534"/>
          <c:h val="0.72162543087515296"/>
        </c:manualLayout>
      </c:layout>
      <c:lineChart>
        <c:grouping val="standard"/>
        <c:varyColors val="0"/>
        <c:ser>
          <c:idx val="0"/>
          <c:order val="0"/>
          <c:tx>
            <c:strRef>
              <c:f>Sheet1!$B$1</c:f>
              <c:strCache>
                <c:ptCount val="1"/>
                <c:pt idx="0">
                  <c:v>Amount</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Sheet1!$A$2:$A$9</c:f>
              <c:numCache>
                <c:formatCode>General</c:formatCode>
                <c:ptCount val="8"/>
                <c:pt idx="0">
                  <c:v>2010</c:v>
                </c:pt>
                <c:pt idx="1">
                  <c:v>2011</c:v>
                </c:pt>
                <c:pt idx="2">
                  <c:v>2012</c:v>
                </c:pt>
                <c:pt idx="3">
                  <c:v>2013</c:v>
                </c:pt>
                <c:pt idx="4">
                  <c:v>2014</c:v>
                </c:pt>
                <c:pt idx="5">
                  <c:v>2015</c:v>
                </c:pt>
                <c:pt idx="6">
                  <c:v>2016</c:v>
                </c:pt>
                <c:pt idx="7">
                  <c:v>2017</c:v>
                </c:pt>
              </c:numCache>
            </c:numRef>
          </c:cat>
          <c:val>
            <c:numRef>
              <c:f>Sheet1!$B$2:$B$9</c:f>
              <c:numCache>
                <c:formatCode>General</c:formatCode>
                <c:ptCount val="8"/>
                <c:pt idx="0">
                  <c:v>62</c:v>
                </c:pt>
                <c:pt idx="1">
                  <c:v>79</c:v>
                </c:pt>
                <c:pt idx="2">
                  <c:v>69</c:v>
                </c:pt>
                <c:pt idx="3">
                  <c:v>91</c:v>
                </c:pt>
                <c:pt idx="4">
                  <c:v>90</c:v>
                </c:pt>
                <c:pt idx="5">
                  <c:v>78</c:v>
                </c:pt>
                <c:pt idx="6">
                  <c:v>103</c:v>
                </c:pt>
                <c:pt idx="7">
                  <c:v>100</c:v>
                </c:pt>
              </c:numCache>
            </c:numRef>
          </c:val>
          <c:smooth val="0"/>
          <c:extLst>
            <c:ext xmlns:c16="http://schemas.microsoft.com/office/drawing/2014/chart" uri="{C3380CC4-5D6E-409C-BE32-E72D297353CC}">
              <c16:uniqueId val="{00000000-23ED-442E-903D-B814E8F1670B}"/>
            </c:ext>
          </c:extLst>
        </c:ser>
        <c:dLbls>
          <c:dLblPos val="ctr"/>
          <c:showLegendKey val="0"/>
          <c:showVal val="1"/>
          <c:showCatName val="0"/>
          <c:showSerName val="0"/>
          <c:showPercent val="0"/>
          <c:showBubbleSize val="0"/>
        </c:dLbls>
        <c:marker val="1"/>
        <c:smooth val="0"/>
        <c:axId val="176807296"/>
        <c:axId val="176809472"/>
      </c:lineChart>
      <c:catAx>
        <c:axId val="176807296"/>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Federal Fiscal Year</a:t>
                </a:r>
              </a:p>
            </c:rich>
          </c:tx>
          <c:layout>
            <c:manualLayout>
              <c:xMode val="edge"/>
              <c:yMode val="edge"/>
              <c:x val="0.46455082607427689"/>
              <c:y val="0.89125666634033041"/>
            </c:manualLayout>
          </c:layout>
          <c:overlay val="0"/>
          <c:spPr>
            <a:noFill/>
            <a:ln>
              <a:noFill/>
            </a:ln>
            <a:effectLst/>
          </c:sp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76809472"/>
        <c:crosses val="autoZero"/>
        <c:auto val="1"/>
        <c:lblAlgn val="ctr"/>
        <c:lblOffset val="100"/>
        <c:noMultiLvlLbl val="0"/>
      </c:catAx>
      <c:valAx>
        <c:axId val="1768094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Amount in Millions</a:t>
                </a:r>
              </a:p>
            </c:rich>
          </c:tx>
          <c:overlay val="0"/>
          <c:spPr>
            <a:noFill/>
            <a:ln>
              <a:noFill/>
            </a:ln>
            <a:effectLst/>
          </c:spPr>
        </c:title>
        <c:numFmt formatCode="General" sourceLinked="1"/>
        <c:majorTickMark val="none"/>
        <c:minorTickMark val="none"/>
        <c:tickLblPos val="nextTo"/>
        <c:crossAx val="176807296"/>
        <c:crosses val="autoZero"/>
        <c:crossBetween val="between"/>
      </c:valAx>
      <c:spPr>
        <a:noFill/>
        <a:ln>
          <a:noFill/>
        </a:ln>
        <a:effectLst/>
      </c:spPr>
    </c:plotArea>
    <c:legend>
      <c:legendPos val="b"/>
      <c:layout>
        <c:manualLayout>
          <c:xMode val="edge"/>
          <c:yMode val="edge"/>
          <c:x val="9.7373552943563202E-2"/>
          <c:y val="0.92567987134072316"/>
          <c:w val="0.12248316786488646"/>
          <c:h val="5.9726916180724184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321072184817478"/>
          <c:y val="7.709077070087407E-2"/>
          <c:w val="0.819354990046534"/>
          <c:h val="0.72162543087515296"/>
        </c:manualLayout>
      </c:layout>
      <c:lineChart>
        <c:grouping val="standard"/>
        <c:varyColors val="0"/>
        <c:ser>
          <c:idx val="0"/>
          <c:order val="0"/>
          <c:tx>
            <c:strRef>
              <c:f>Sheet1!$B$1</c:f>
              <c:strCache>
                <c:ptCount val="1"/>
                <c:pt idx="0">
                  <c:v>Amount</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Sheet1!$A$2:$A$9</c:f>
              <c:numCache>
                <c:formatCode>General</c:formatCode>
                <c:ptCount val="8"/>
                <c:pt idx="0">
                  <c:v>2010</c:v>
                </c:pt>
                <c:pt idx="1">
                  <c:v>2011</c:v>
                </c:pt>
                <c:pt idx="2">
                  <c:v>2012</c:v>
                </c:pt>
                <c:pt idx="3">
                  <c:v>2013</c:v>
                </c:pt>
                <c:pt idx="4">
                  <c:v>2014</c:v>
                </c:pt>
                <c:pt idx="5">
                  <c:v>2015</c:v>
                </c:pt>
                <c:pt idx="6">
                  <c:v>2016</c:v>
                </c:pt>
                <c:pt idx="7">
                  <c:v>2017</c:v>
                </c:pt>
              </c:numCache>
            </c:numRef>
          </c:cat>
          <c:val>
            <c:numRef>
              <c:f>Sheet1!$B$2:$B$9</c:f>
              <c:numCache>
                <c:formatCode>General</c:formatCode>
                <c:ptCount val="8"/>
                <c:pt idx="0">
                  <c:v>848</c:v>
                </c:pt>
                <c:pt idx="1">
                  <c:v>833</c:v>
                </c:pt>
                <c:pt idx="2">
                  <c:v>830</c:v>
                </c:pt>
                <c:pt idx="3">
                  <c:v>838</c:v>
                </c:pt>
                <c:pt idx="4">
                  <c:v>839</c:v>
                </c:pt>
                <c:pt idx="5">
                  <c:v>861</c:v>
                </c:pt>
                <c:pt idx="6">
                  <c:v>868</c:v>
                </c:pt>
                <c:pt idx="7">
                  <c:v>910</c:v>
                </c:pt>
              </c:numCache>
            </c:numRef>
          </c:val>
          <c:smooth val="0"/>
          <c:extLst>
            <c:ext xmlns:c16="http://schemas.microsoft.com/office/drawing/2014/chart" uri="{C3380CC4-5D6E-409C-BE32-E72D297353CC}">
              <c16:uniqueId val="{00000000-23ED-442E-903D-B814E8F1670B}"/>
            </c:ext>
          </c:extLst>
        </c:ser>
        <c:dLbls>
          <c:dLblPos val="ctr"/>
          <c:showLegendKey val="0"/>
          <c:showVal val="1"/>
          <c:showCatName val="0"/>
          <c:showSerName val="0"/>
          <c:showPercent val="0"/>
          <c:showBubbleSize val="0"/>
        </c:dLbls>
        <c:marker val="1"/>
        <c:smooth val="0"/>
        <c:axId val="180082560"/>
        <c:axId val="180686848"/>
      </c:lineChart>
      <c:catAx>
        <c:axId val="180082560"/>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Federal Fiscal Year</a:t>
                </a:r>
              </a:p>
            </c:rich>
          </c:tx>
          <c:layout>
            <c:manualLayout>
              <c:xMode val="edge"/>
              <c:yMode val="edge"/>
              <c:x val="0.46455082607427689"/>
              <c:y val="0.89125666634033041"/>
            </c:manualLayout>
          </c:layout>
          <c:overlay val="0"/>
          <c:spPr>
            <a:noFill/>
            <a:ln>
              <a:noFill/>
            </a:ln>
            <a:effectLst/>
          </c:sp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180686848"/>
        <c:crosses val="autoZero"/>
        <c:auto val="1"/>
        <c:lblAlgn val="ctr"/>
        <c:lblOffset val="100"/>
        <c:noMultiLvlLbl val="0"/>
      </c:catAx>
      <c:valAx>
        <c:axId val="1806868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Amount in Millions</a:t>
                </a:r>
              </a:p>
            </c:rich>
          </c:tx>
          <c:overlay val="0"/>
          <c:spPr>
            <a:noFill/>
            <a:ln>
              <a:noFill/>
            </a:ln>
            <a:effectLst/>
          </c:spPr>
        </c:title>
        <c:numFmt formatCode="General" sourceLinked="1"/>
        <c:majorTickMark val="none"/>
        <c:minorTickMark val="none"/>
        <c:tickLblPos val="nextTo"/>
        <c:crossAx val="180082560"/>
        <c:crosses val="autoZero"/>
        <c:crossBetween val="between"/>
      </c:valAx>
      <c:spPr>
        <a:noFill/>
        <a:ln>
          <a:noFill/>
        </a:ln>
        <a:effectLst/>
      </c:spPr>
    </c:plotArea>
    <c:legend>
      <c:legendPos val="b"/>
      <c:layout>
        <c:manualLayout>
          <c:xMode val="edge"/>
          <c:yMode val="edge"/>
          <c:x val="0.11508691848301569"/>
          <c:y val="0.91692394385359166"/>
          <c:w val="0.12248316786488646"/>
          <c:h val="5.9726916180724184E-2"/>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76949801564659"/>
          <c:y val="7.1253485709453043E-2"/>
          <c:w val="0.819354990046534"/>
          <c:h val="0.72162543087515296"/>
        </c:manualLayout>
      </c:layout>
      <c:lineChart>
        <c:grouping val="standard"/>
        <c:varyColors val="0"/>
        <c:ser>
          <c:idx val="0"/>
          <c:order val="0"/>
          <c:tx>
            <c:strRef>
              <c:f>Sheet1!$B$1</c:f>
              <c:strCache>
                <c:ptCount val="1"/>
                <c:pt idx="0">
                  <c:v>Column1</c:v>
                </c:pt>
              </c:strCache>
            </c:strRef>
          </c:tx>
          <c:spPr>
            <a:ln w="31750" cap="rnd">
              <a:solidFill>
                <a:schemeClr val="accent1"/>
              </a:solidFill>
              <a:round/>
            </a:ln>
            <a:effectLst/>
          </c:spPr>
          <c:marker>
            <c:symbol val="circle"/>
            <c:size val="17"/>
            <c:spPr>
              <a:solidFill>
                <a:schemeClr val="accent1"/>
              </a:solidFill>
              <a:ln>
                <a:no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Sheet1!$A$2:$A$9</c:f>
              <c:numCache>
                <c:formatCode>General</c:formatCode>
                <c:ptCount val="8"/>
                <c:pt idx="0">
                  <c:v>2010</c:v>
                </c:pt>
                <c:pt idx="1">
                  <c:v>2011</c:v>
                </c:pt>
                <c:pt idx="2">
                  <c:v>2012</c:v>
                </c:pt>
                <c:pt idx="3">
                  <c:v>2013</c:v>
                </c:pt>
                <c:pt idx="4">
                  <c:v>2014</c:v>
                </c:pt>
                <c:pt idx="5">
                  <c:v>2015</c:v>
                </c:pt>
                <c:pt idx="6">
                  <c:v>2016</c:v>
                </c:pt>
                <c:pt idx="7">
                  <c:v>2017</c:v>
                </c:pt>
              </c:numCache>
            </c:numRef>
          </c:cat>
          <c:val>
            <c:numRef>
              <c:f>Sheet1!$B$2:$B$9</c:f>
              <c:numCache>
                <c:formatCode>General</c:formatCode>
                <c:ptCount val="8"/>
                <c:pt idx="0">
                  <c:v>149</c:v>
                </c:pt>
                <c:pt idx="1">
                  <c:v>111</c:v>
                </c:pt>
                <c:pt idx="2">
                  <c:v>116</c:v>
                </c:pt>
                <c:pt idx="3">
                  <c:v>180</c:v>
                </c:pt>
                <c:pt idx="4">
                  <c:v>193</c:v>
                </c:pt>
                <c:pt idx="5">
                  <c:v>235</c:v>
                </c:pt>
                <c:pt idx="6">
                  <c:v>230</c:v>
                </c:pt>
                <c:pt idx="7">
                  <c:v>197</c:v>
                </c:pt>
              </c:numCache>
            </c:numRef>
          </c:val>
          <c:smooth val="0"/>
          <c:extLst>
            <c:ext xmlns:c16="http://schemas.microsoft.com/office/drawing/2014/chart" uri="{C3380CC4-5D6E-409C-BE32-E72D297353CC}">
              <c16:uniqueId val="{00000000-23ED-442E-903D-B814E8F1670B}"/>
            </c:ext>
          </c:extLst>
        </c:ser>
        <c:dLbls>
          <c:dLblPos val="ctr"/>
          <c:showLegendKey val="0"/>
          <c:showVal val="1"/>
          <c:showCatName val="0"/>
          <c:showSerName val="0"/>
          <c:showPercent val="0"/>
          <c:showBubbleSize val="0"/>
        </c:dLbls>
        <c:marker val="1"/>
        <c:smooth val="0"/>
        <c:axId val="40580992"/>
        <c:axId val="40612608"/>
      </c:lineChart>
      <c:catAx>
        <c:axId val="40580992"/>
        <c:scaling>
          <c:orientation val="minMax"/>
        </c:scaling>
        <c:delete val="0"/>
        <c:axPos val="b"/>
        <c:title>
          <c:tx>
            <c:rich>
              <a:bodyPr rot="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Federal Fiscal Year</a:t>
                </a:r>
              </a:p>
            </c:rich>
          </c:tx>
          <c:layout>
            <c:manualLayout>
              <c:xMode val="edge"/>
              <c:yMode val="edge"/>
              <c:x val="0.46455082607427689"/>
              <c:y val="0.89125666634033041"/>
            </c:manualLayout>
          </c:layout>
          <c:overlay val="0"/>
          <c:spPr>
            <a:noFill/>
            <a:ln>
              <a:noFill/>
            </a:ln>
            <a:effectLst/>
          </c:spPr>
        </c:title>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n-US"/>
          </a:p>
        </c:txPr>
        <c:crossAx val="40612608"/>
        <c:crosses val="autoZero"/>
        <c:auto val="1"/>
        <c:lblAlgn val="ctr"/>
        <c:lblOffset val="100"/>
        <c:noMultiLvlLbl val="0"/>
      </c:catAx>
      <c:valAx>
        <c:axId val="4061260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title>
          <c:tx>
            <c:rich>
              <a:bodyPr rot="-5400000" spcFirstLastPara="1" vertOverflow="ellipsis" vert="horz" wrap="square" anchor="ctr" anchorCtr="1"/>
              <a:lstStyle/>
              <a:p>
                <a:pPr>
                  <a:defRPr sz="1197" b="1" i="0" u="none" strike="noStrike" kern="1200" baseline="0">
                    <a:solidFill>
                      <a:schemeClr val="dk1">
                        <a:lumMod val="75000"/>
                        <a:lumOff val="25000"/>
                      </a:schemeClr>
                    </a:solidFill>
                    <a:latin typeface="+mn-lt"/>
                    <a:ea typeface="+mn-ea"/>
                    <a:cs typeface="+mn-cs"/>
                  </a:defRPr>
                </a:pPr>
                <a:r>
                  <a:rPr lang="en-US"/>
                  <a:t>Amount in Millions</a:t>
                </a:r>
              </a:p>
            </c:rich>
          </c:tx>
          <c:overlay val="0"/>
          <c:spPr>
            <a:noFill/>
            <a:ln>
              <a:noFill/>
            </a:ln>
            <a:effectLst/>
          </c:spPr>
        </c:title>
        <c:numFmt formatCode="General" sourceLinked="1"/>
        <c:majorTickMark val="none"/>
        <c:minorTickMark val="none"/>
        <c:tickLblPos val="nextTo"/>
        <c:crossAx val="40580992"/>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'113'!$B$6</c:f>
              <c:strCache>
                <c:ptCount val="1"/>
                <c:pt idx="0">
                  <c:v>Number of Eligible Individuals</c:v>
                </c:pt>
              </c:strCache>
            </c:strRef>
          </c:tx>
          <c:spPr>
            <a:ln w="76200">
              <a:solidFill>
                <a:schemeClr val="tx2"/>
              </a:solidFill>
            </a:ln>
          </c:spPr>
          <c:marker>
            <c:symbol val="none"/>
          </c:marker>
          <c:cat>
            <c:strRef>
              <c:f>'113'!$C$4:$K$4</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'113'!$C$6:$K$6</c:f>
              <c:numCache>
                <c:formatCode>_(* #,##0_);_(* \(#,##0\);_(* "-"??_);_(@_)</c:formatCode>
                <c:ptCount val="9"/>
                <c:pt idx="0">
                  <c:v>693628</c:v>
                </c:pt>
                <c:pt idx="1">
                  <c:v>653314</c:v>
                </c:pt>
                <c:pt idx="2">
                  <c:v>638959</c:v>
                </c:pt>
                <c:pt idx="3">
                  <c:v>601327</c:v>
                </c:pt>
                <c:pt idx="4">
                  <c:v>578490</c:v>
                </c:pt>
                <c:pt idx="5">
                  <c:v>578997</c:v>
                </c:pt>
                <c:pt idx="6">
                  <c:v>582788</c:v>
                </c:pt>
                <c:pt idx="7">
                  <c:v>536483</c:v>
                </c:pt>
                <c:pt idx="8">
                  <c:v>484674</c:v>
                </c:pt>
              </c:numCache>
            </c:numRef>
          </c:val>
          <c:smooth val="0"/>
          <c:extLst>
            <c:ext xmlns:c16="http://schemas.microsoft.com/office/drawing/2014/chart" uri="{C3380CC4-5D6E-409C-BE32-E72D297353CC}">
              <c16:uniqueId val="{00000000-4F6F-420B-A1C2-90FE3DB659AB}"/>
            </c:ext>
          </c:extLst>
        </c:ser>
        <c:dLbls>
          <c:showLegendKey val="0"/>
          <c:showVal val="0"/>
          <c:showCatName val="0"/>
          <c:showSerName val="0"/>
          <c:showPercent val="0"/>
          <c:showBubbleSize val="0"/>
        </c:dLbls>
        <c:smooth val="0"/>
        <c:axId val="49891968"/>
        <c:axId val="49893760"/>
      </c:lineChart>
      <c:catAx>
        <c:axId val="49891968"/>
        <c:scaling>
          <c:orientation val="minMax"/>
        </c:scaling>
        <c:delete val="0"/>
        <c:axPos val="b"/>
        <c:numFmt formatCode="General" sourceLinked="0"/>
        <c:majorTickMark val="out"/>
        <c:minorTickMark val="none"/>
        <c:tickLblPos val="nextTo"/>
        <c:crossAx val="49893760"/>
        <c:crosses val="autoZero"/>
        <c:auto val="1"/>
        <c:lblAlgn val="ctr"/>
        <c:lblOffset val="100"/>
        <c:noMultiLvlLbl val="0"/>
      </c:catAx>
      <c:valAx>
        <c:axId val="49893760"/>
        <c:scaling>
          <c:orientation val="minMax"/>
          <c:max val="700000"/>
          <c:min val="400000"/>
        </c:scaling>
        <c:delete val="0"/>
        <c:axPos val="l"/>
        <c:majorGridlines/>
        <c:numFmt formatCode="_(* #,##0_);_(* \(#,##0\);_(* &quot;-&quot;??_);_(@_)" sourceLinked="1"/>
        <c:majorTickMark val="out"/>
        <c:minorTickMark val="none"/>
        <c:tickLblPos val="nextTo"/>
        <c:spPr>
          <a:ln>
            <a:solidFill>
              <a:schemeClr val="tx2"/>
            </a:solidFill>
          </a:ln>
        </c:spPr>
        <c:crossAx val="49891968"/>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0" dirty="0"/>
              <a:t>Number of Eligible Individuals with IPE who </a:t>
            </a:r>
          </a:p>
          <a:p>
            <a:pPr>
              <a:defRPr/>
            </a:pPr>
            <a:r>
              <a:rPr lang="en-US" b="0" dirty="0"/>
              <a:t>Received VR Services</a:t>
            </a:r>
          </a:p>
        </c:rich>
      </c:tx>
      <c:layout>
        <c:manualLayout>
          <c:xMode val="edge"/>
          <c:yMode val="edge"/>
          <c:x val="0.22602480433189095"/>
          <c:y val="5.5555555555555552E-2"/>
        </c:manualLayout>
      </c:layout>
      <c:overlay val="0"/>
    </c:title>
    <c:autoTitleDeleted val="0"/>
    <c:plotArea>
      <c:layout/>
      <c:barChart>
        <c:barDir val="col"/>
        <c:grouping val="clustered"/>
        <c:varyColors val="0"/>
        <c:ser>
          <c:idx val="0"/>
          <c:order val="0"/>
          <c:tx>
            <c:strRef>
              <c:f>'113'!$B$9</c:f>
              <c:strCache>
                <c:ptCount val="1"/>
                <c:pt idx="0">
                  <c:v>Number of Eligible Individuals with IPE who Who Received VRServices</c:v>
                </c:pt>
              </c:strCache>
            </c:strRef>
          </c:tx>
          <c:invertIfNegative val="0"/>
          <c:cat>
            <c:strRef>
              <c:f>'113'!$C$4:$K$4</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'113'!$C$9:$K$9</c:f>
              <c:numCache>
                <c:formatCode>_(* #,##0_);_(* \(#,##0\);_(* "-"??_);_(@_)</c:formatCode>
                <c:ptCount val="9"/>
                <c:pt idx="0">
                  <c:v>1011395</c:v>
                </c:pt>
                <c:pt idx="1">
                  <c:v>1011602</c:v>
                </c:pt>
                <c:pt idx="2">
                  <c:v>1011671</c:v>
                </c:pt>
                <c:pt idx="3">
                  <c:v>1001814</c:v>
                </c:pt>
                <c:pt idx="4">
                  <c:v>944593</c:v>
                </c:pt>
                <c:pt idx="5">
                  <c:v>954024</c:v>
                </c:pt>
                <c:pt idx="6">
                  <c:v>972155</c:v>
                </c:pt>
                <c:pt idx="7">
                  <c:v>975359</c:v>
                </c:pt>
                <c:pt idx="8">
                  <c:v>932119</c:v>
                </c:pt>
              </c:numCache>
            </c:numRef>
          </c:val>
          <c:extLst>
            <c:ext xmlns:c16="http://schemas.microsoft.com/office/drawing/2014/chart" uri="{C3380CC4-5D6E-409C-BE32-E72D297353CC}">
              <c16:uniqueId val="{00000000-8A47-4A06-95AE-6C5F74F2B522}"/>
            </c:ext>
          </c:extLst>
        </c:ser>
        <c:dLbls>
          <c:showLegendKey val="0"/>
          <c:showVal val="0"/>
          <c:showCatName val="0"/>
          <c:showSerName val="0"/>
          <c:showPercent val="0"/>
          <c:showBubbleSize val="0"/>
        </c:dLbls>
        <c:gapWidth val="150"/>
        <c:axId val="49939968"/>
        <c:axId val="49941504"/>
      </c:barChart>
      <c:catAx>
        <c:axId val="49939968"/>
        <c:scaling>
          <c:orientation val="minMax"/>
        </c:scaling>
        <c:delete val="0"/>
        <c:axPos val="b"/>
        <c:numFmt formatCode="General" sourceLinked="0"/>
        <c:majorTickMark val="out"/>
        <c:minorTickMark val="none"/>
        <c:tickLblPos val="nextTo"/>
        <c:crossAx val="49941504"/>
        <c:crosses val="autoZero"/>
        <c:auto val="1"/>
        <c:lblAlgn val="ctr"/>
        <c:lblOffset val="100"/>
        <c:noMultiLvlLbl val="0"/>
      </c:catAx>
      <c:valAx>
        <c:axId val="49941504"/>
        <c:scaling>
          <c:orientation val="minMax"/>
        </c:scaling>
        <c:delete val="0"/>
        <c:axPos val="l"/>
        <c:majorGridlines/>
        <c:numFmt formatCode="_(* #,##0_);_(* \(#,##0\);_(* &quot;-&quot;??_);_(@_)" sourceLinked="1"/>
        <c:majorTickMark val="out"/>
        <c:minorTickMark val="none"/>
        <c:tickLblPos val="nextTo"/>
        <c:crossAx val="49939968"/>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455206653385199E-2"/>
          <c:y val="1.9607843137254902E-2"/>
          <c:w val="0.82251245380041782"/>
          <c:h val="0.88570840409654672"/>
        </c:manualLayout>
      </c:layout>
      <c:lineChart>
        <c:grouping val="standard"/>
        <c:varyColors val="0"/>
        <c:ser>
          <c:idx val="0"/>
          <c:order val="0"/>
          <c:tx>
            <c:strRef>
              <c:f>'911'!$C$4</c:f>
              <c:strCache>
                <c:ptCount val="1"/>
                <c:pt idx="0">
                  <c:v>Employment Rate</c:v>
                </c:pt>
              </c:strCache>
            </c:strRef>
          </c:tx>
          <c:spPr>
            <a:ln w="76200">
              <a:solidFill>
                <a:schemeClr val="tx2"/>
              </a:solidFill>
            </a:ln>
          </c:spPr>
          <c:marker>
            <c:symbol val="none"/>
          </c:marker>
          <c:dLbls>
            <c:spPr>
              <a:noFill/>
              <a:ln>
                <a:noFill/>
              </a:ln>
              <a:effectLst/>
            </c:spPr>
            <c:txPr>
              <a:bodyPr/>
              <a:lstStyle/>
              <a:p>
                <a:pPr>
                  <a:defRPr b="1"/>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'911'!$D$3:$L$3</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'911'!$D$4:$L$4</c:f>
              <c:numCache>
                <c:formatCode>0.0%</c:formatCode>
                <c:ptCount val="9"/>
                <c:pt idx="0">
                  <c:v>0.51904885513694288</c:v>
                </c:pt>
                <c:pt idx="1">
                  <c:v>0.53967254598673597</c:v>
                </c:pt>
                <c:pt idx="2">
                  <c:v>0.55744895402537065</c:v>
                </c:pt>
                <c:pt idx="3">
                  <c:v>0.5361371521153383</c:v>
                </c:pt>
                <c:pt idx="4">
                  <c:v>0.56720068522589884</c:v>
                </c:pt>
                <c:pt idx="5">
                  <c:v>0.56739563593377729</c:v>
                </c:pt>
                <c:pt idx="6">
                  <c:v>0.56853240117656367</c:v>
                </c:pt>
                <c:pt idx="7">
                  <c:v>0.495</c:v>
                </c:pt>
                <c:pt idx="8">
                  <c:v>0.48299999999999998</c:v>
                </c:pt>
              </c:numCache>
            </c:numRef>
          </c:val>
          <c:smooth val="0"/>
          <c:extLst>
            <c:ext xmlns:c16="http://schemas.microsoft.com/office/drawing/2014/chart" uri="{C3380CC4-5D6E-409C-BE32-E72D297353CC}">
              <c16:uniqueId val="{00000000-8777-444B-B544-23CF0A552762}"/>
            </c:ext>
          </c:extLst>
        </c:ser>
        <c:dLbls>
          <c:showLegendKey val="0"/>
          <c:showVal val="0"/>
          <c:showCatName val="0"/>
          <c:showSerName val="0"/>
          <c:showPercent val="0"/>
          <c:showBubbleSize val="0"/>
        </c:dLbls>
        <c:smooth val="0"/>
        <c:axId val="49980544"/>
        <c:axId val="49982080"/>
      </c:lineChart>
      <c:catAx>
        <c:axId val="49980544"/>
        <c:scaling>
          <c:orientation val="minMax"/>
        </c:scaling>
        <c:delete val="0"/>
        <c:axPos val="b"/>
        <c:numFmt formatCode="General" sourceLinked="0"/>
        <c:majorTickMark val="out"/>
        <c:minorTickMark val="none"/>
        <c:tickLblPos val="nextTo"/>
        <c:crossAx val="49982080"/>
        <c:crosses val="autoZero"/>
        <c:auto val="1"/>
        <c:lblAlgn val="ctr"/>
        <c:lblOffset val="100"/>
        <c:noMultiLvlLbl val="0"/>
      </c:catAx>
      <c:valAx>
        <c:axId val="49982080"/>
        <c:scaling>
          <c:orientation val="minMax"/>
          <c:min val="0.48000000000000004"/>
        </c:scaling>
        <c:delete val="0"/>
        <c:axPos val="l"/>
        <c:majorGridlines/>
        <c:numFmt formatCode="0.0%" sourceLinked="1"/>
        <c:majorTickMark val="out"/>
        <c:minorTickMark val="none"/>
        <c:tickLblPos val="nextTo"/>
        <c:crossAx val="4998054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60868527797662E-2"/>
          <c:y val="2.9100529100529099E-2"/>
          <c:w val="0.64775495108565972"/>
          <c:h val="0.90747823188768073"/>
        </c:manualLayout>
      </c:layout>
      <c:lineChart>
        <c:grouping val="standard"/>
        <c:varyColors val="0"/>
        <c:ser>
          <c:idx val="1"/>
          <c:order val="0"/>
          <c:tx>
            <c:strRef>
              <c:f>'911'!$C$5</c:f>
              <c:strCache>
                <c:ptCount val="1"/>
                <c:pt idx="0">
                  <c:v>Number of Individuals who Exited with CIE or SE</c:v>
                </c:pt>
              </c:strCache>
            </c:strRef>
          </c:tx>
          <c:spPr>
            <a:ln w="76200"/>
          </c:spPr>
          <c:marker>
            <c:symbol val="none"/>
          </c:marker>
          <c:cat>
            <c:strRef>
              <c:f>'911'!$D$3:$L$3</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'911'!$D$5:$L$5</c:f>
              <c:numCache>
                <c:formatCode>_(* #,##0_);_(* \(#,##0\);_(* "-"??_);_(@_)</c:formatCode>
                <c:ptCount val="9"/>
                <c:pt idx="0">
                  <c:v>164674</c:v>
                </c:pt>
                <c:pt idx="1">
                  <c:v>171490</c:v>
                </c:pt>
                <c:pt idx="2">
                  <c:v>173975</c:v>
                </c:pt>
                <c:pt idx="3">
                  <c:v>176788</c:v>
                </c:pt>
                <c:pt idx="4">
                  <c:v>176065</c:v>
                </c:pt>
                <c:pt idx="5">
                  <c:v>178110</c:v>
                </c:pt>
                <c:pt idx="6">
                  <c:v>179476</c:v>
                </c:pt>
                <c:pt idx="7">
                  <c:v>175458</c:v>
                </c:pt>
                <c:pt idx="8">
                  <c:v>192819</c:v>
                </c:pt>
              </c:numCache>
            </c:numRef>
          </c:val>
          <c:smooth val="0"/>
          <c:extLst>
            <c:ext xmlns:c16="http://schemas.microsoft.com/office/drawing/2014/chart" uri="{C3380CC4-5D6E-409C-BE32-E72D297353CC}">
              <c16:uniqueId val="{00000000-5974-488F-A2F8-F3BAA0C75A42}"/>
            </c:ext>
          </c:extLst>
        </c:ser>
        <c:ser>
          <c:idx val="2"/>
          <c:order val="1"/>
          <c:tx>
            <c:strRef>
              <c:f>'911'!$C$6</c:f>
              <c:strCache>
                <c:ptCount val="1"/>
                <c:pt idx="0">
                  <c:v>Number of Individuals who Exited Without employment</c:v>
                </c:pt>
              </c:strCache>
            </c:strRef>
          </c:tx>
          <c:spPr>
            <a:ln w="76200">
              <a:solidFill>
                <a:schemeClr val="tx2"/>
              </a:solidFill>
            </a:ln>
          </c:spPr>
          <c:marker>
            <c:symbol val="none"/>
          </c:marker>
          <c:cat>
            <c:strRef>
              <c:f>'911'!$D$3:$L$3</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'911'!$D$6:$L$6</c:f>
              <c:numCache>
                <c:formatCode>#,##0_);\(#,##0\)</c:formatCode>
                <c:ptCount val="9"/>
                <c:pt idx="0">
                  <c:v>152587.07931892725</c:v>
                </c:pt>
                <c:pt idx="1">
                  <c:v>146276.76667227549</c:v>
                </c:pt>
                <c:pt idx="2">
                  <c:v>138116.35606716387</c:v>
                </c:pt>
                <c:pt idx="3">
                  <c:v>152955.9830507547</c:v>
                </c:pt>
                <c:pt idx="4">
                  <c:v>134345.41484263836</c:v>
                </c:pt>
                <c:pt idx="5">
                  <c:v>135797.94838751253</c:v>
                </c:pt>
                <c:pt idx="6">
                  <c:v>136206.9753741016</c:v>
                </c:pt>
                <c:pt idx="7">
                  <c:v>179002.60606060608</c:v>
                </c:pt>
                <c:pt idx="8">
                  <c:v>206392.18012422364</c:v>
                </c:pt>
              </c:numCache>
            </c:numRef>
          </c:val>
          <c:smooth val="0"/>
          <c:extLst>
            <c:ext xmlns:c16="http://schemas.microsoft.com/office/drawing/2014/chart" uri="{C3380CC4-5D6E-409C-BE32-E72D297353CC}">
              <c16:uniqueId val="{00000001-5974-488F-A2F8-F3BAA0C75A42}"/>
            </c:ext>
          </c:extLst>
        </c:ser>
        <c:dLbls>
          <c:showLegendKey val="0"/>
          <c:showVal val="0"/>
          <c:showCatName val="0"/>
          <c:showSerName val="0"/>
          <c:showPercent val="0"/>
          <c:showBubbleSize val="0"/>
        </c:dLbls>
        <c:smooth val="0"/>
        <c:axId val="50037888"/>
        <c:axId val="50039424"/>
      </c:lineChart>
      <c:catAx>
        <c:axId val="50037888"/>
        <c:scaling>
          <c:orientation val="minMax"/>
        </c:scaling>
        <c:delete val="0"/>
        <c:axPos val="b"/>
        <c:numFmt formatCode="General" sourceLinked="0"/>
        <c:majorTickMark val="out"/>
        <c:minorTickMark val="none"/>
        <c:tickLblPos val="nextTo"/>
        <c:crossAx val="50039424"/>
        <c:crosses val="autoZero"/>
        <c:auto val="1"/>
        <c:lblAlgn val="ctr"/>
        <c:lblOffset val="100"/>
        <c:noMultiLvlLbl val="0"/>
      </c:catAx>
      <c:valAx>
        <c:axId val="50039424"/>
        <c:scaling>
          <c:orientation val="minMax"/>
          <c:min val="120000"/>
        </c:scaling>
        <c:delete val="0"/>
        <c:axPos val="l"/>
        <c:majorGridlines/>
        <c:numFmt formatCode="_(* #,##0_);_(* \(#,##0\);_(* &quot;-&quot;??_);_(@_)" sourceLinked="1"/>
        <c:majorTickMark val="out"/>
        <c:minorTickMark val="none"/>
        <c:tickLblPos val="nextTo"/>
        <c:crossAx val="50037888"/>
        <c:crosses val="autoZero"/>
        <c:crossBetween val="between"/>
      </c:valAx>
    </c:plotArea>
    <c:legend>
      <c:legendPos val="r"/>
      <c:layout>
        <c:manualLayout>
          <c:xMode val="edge"/>
          <c:yMode val="edge"/>
          <c:x val="0.72575757575757571"/>
          <c:y val="0.42726825813439984"/>
          <c:w val="0.26515151515151514"/>
          <c:h val="0.15075448902220556"/>
        </c:manualLayout>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'911'!$C$10</c:f>
              <c:strCache>
                <c:ptCount val="1"/>
                <c:pt idx="0">
                  <c:v>Individuals under age 25</c:v>
                </c:pt>
              </c:strCache>
            </c:strRef>
          </c:tx>
          <c:invertIfNegative val="0"/>
          <c:cat>
            <c:strRef>
              <c:f>'911'!$D$10:$L$10</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'911'!$D$12:$L$12</c:f>
              <c:numCache>
                <c:formatCode>_(* #,##0_);_(* \(#,##0\);_(* "-"??_);_(@_)</c:formatCode>
                <c:ptCount val="9"/>
                <c:pt idx="0">
                  <c:v>54332</c:v>
                </c:pt>
                <c:pt idx="1">
                  <c:v>57680</c:v>
                </c:pt>
                <c:pt idx="2">
                  <c:v>60262</c:v>
                </c:pt>
                <c:pt idx="3">
                  <c:v>62751</c:v>
                </c:pt>
                <c:pt idx="4">
                  <c:v>63324</c:v>
                </c:pt>
                <c:pt idx="5">
                  <c:v>64371</c:v>
                </c:pt>
                <c:pt idx="6">
                  <c:v>64727</c:v>
                </c:pt>
                <c:pt idx="7">
                  <c:v>61250</c:v>
                </c:pt>
                <c:pt idx="8">
                  <c:v>69472</c:v>
                </c:pt>
              </c:numCache>
            </c:numRef>
          </c:val>
          <c:extLst>
            <c:ext xmlns:c16="http://schemas.microsoft.com/office/drawing/2014/chart" uri="{C3380CC4-5D6E-409C-BE32-E72D297353CC}">
              <c16:uniqueId val="{00000000-A122-448D-B5EF-494D5B9B4C49}"/>
            </c:ext>
          </c:extLst>
        </c:ser>
        <c:ser>
          <c:idx val="2"/>
          <c:order val="1"/>
          <c:tx>
            <c:strRef>
              <c:f>'911'!$C$17</c:f>
              <c:strCache>
                <c:ptCount val="1"/>
                <c:pt idx="0">
                  <c:v>Individuals  age 25 and older</c:v>
                </c:pt>
              </c:strCache>
            </c:strRef>
          </c:tx>
          <c:spPr>
            <a:solidFill>
              <a:schemeClr val="tx2"/>
            </a:solidFill>
          </c:spPr>
          <c:invertIfNegative val="0"/>
          <c:cat>
            <c:strRef>
              <c:f>'911'!$D$10:$L$10</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'911'!$D$19:$L$19</c:f>
              <c:numCache>
                <c:formatCode>_(* #,##0_);_(* \(#,##0\);_(* "-"??_);_(@_)</c:formatCode>
                <c:ptCount val="9"/>
                <c:pt idx="0">
                  <c:v>110342</c:v>
                </c:pt>
                <c:pt idx="1">
                  <c:v>113810</c:v>
                </c:pt>
                <c:pt idx="2">
                  <c:v>113713</c:v>
                </c:pt>
                <c:pt idx="3">
                  <c:v>114037</c:v>
                </c:pt>
                <c:pt idx="4">
                  <c:v>112741</c:v>
                </c:pt>
                <c:pt idx="5">
                  <c:v>113749</c:v>
                </c:pt>
                <c:pt idx="6">
                  <c:v>114801</c:v>
                </c:pt>
                <c:pt idx="7">
                  <c:v>113292</c:v>
                </c:pt>
                <c:pt idx="8">
                  <c:v>121345</c:v>
                </c:pt>
              </c:numCache>
            </c:numRef>
          </c:val>
          <c:extLst>
            <c:ext xmlns:c16="http://schemas.microsoft.com/office/drawing/2014/chart" uri="{C3380CC4-5D6E-409C-BE32-E72D297353CC}">
              <c16:uniqueId val="{00000001-A122-448D-B5EF-494D5B9B4C49}"/>
            </c:ext>
          </c:extLst>
        </c:ser>
        <c:dLbls>
          <c:showLegendKey val="0"/>
          <c:showVal val="0"/>
          <c:showCatName val="0"/>
          <c:showSerName val="0"/>
          <c:showPercent val="0"/>
          <c:showBubbleSize val="0"/>
        </c:dLbls>
        <c:gapWidth val="150"/>
        <c:axId val="50087424"/>
        <c:axId val="50088960"/>
      </c:barChart>
      <c:catAx>
        <c:axId val="50087424"/>
        <c:scaling>
          <c:orientation val="minMax"/>
        </c:scaling>
        <c:delete val="0"/>
        <c:axPos val="b"/>
        <c:numFmt formatCode="General" sourceLinked="1"/>
        <c:majorTickMark val="out"/>
        <c:minorTickMark val="none"/>
        <c:tickLblPos val="nextTo"/>
        <c:crossAx val="50088960"/>
        <c:crosses val="autoZero"/>
        <c:auto val="1"/>
        <c:lblAlgn val="ctr"/>
        <c:lblOffset val="100"/>
        <c:noMultiLvlLbl val="0"/>
      </c:catAx>
      <c:valAx>
        <c:axId val="50088960"/>
        <c:scaling>
          <c:orientation val="minMax"/>
        </c:scaling>
        <c:delete val="0"/>
        <c:axPos val="l"/>
        <c:majorGridlines/>
        <c:numFmt formatCode="_(* #,##0_);_(* \(#,##0\);_(* &quot;-&quot;??_);_(@_)" sourceLinked="1"/>
        <c:majorTickMark val="out"/>
        <c:minorTickMark val="none"/>
        <c:tickLblPos val="nextTo"/>
        <c:crossAx val="50087424"/>
        <c:crosses val="autoZero"/>
        <c:crossBetween val="between"/>
      </c:valAx>
    </c:plotArea>
    <c:legend>
      <c:legendPos val="r"/>
      <c:layout>
        <c:manualLayout>
          <c:xMode val="edge"/>
          <c:yMode val="edge"/>
          <c:x val="0.77707700599925011"/>
          <c:y val="0.38643467953602578"/>
          <c:w val="0.21399442257217849"/>
          <c:h val="0.15992633985267971"/>
        </c:manualLayout>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'911'!$C$6</c:f>
              <c:strCache>
                <c:ptCount val="1"/>
                <c:pt idx="0">
                  <c:v>Median Wage</c:v>
                </c:pt>
              </c:strCache>
            </c:strRef>
          </c:tx>
          <c:invertIfNegative val="0"/>
          <c:dLbls>
            <c:numFmt formatCode="&quot;$&quot;#,##0.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'911'!$D$3:$L$3</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'911'!$D$6:$L$6</c:f>
              <c:numCache>
                <c:formatCode>General</c:formatCode>
                <c:ptCount val="9"/>
                <c:pt idx="0">
                  <c:v>9</c:v>
                </c:pt>
                <c:pt idx="1">
                  <c:v>9</c:v>
                </c:pt>
                <c:pt idx="2">
                  <c:v>9</c:v>
                </c:pt>
                <c:pt idx="3">
                  <c:v>9.1</c:v>
                </c:pt>
                <c:pt idx="4">
                  <c:v>9.25</c:v>
                </c:pt>
                <c:pt idx="5">
                  <c:v>9.51</c:v>
                </c:pt>
                <c:pt idx="6">
                  <c:v>9.5</c:v>
                </c:pt>
                <c:pt idx="7">
                  <c:v>10.1</c:v>
                </c:pt>
                <c:pt idx="8">
                  <c:v>10.75</c:v>
                </c:pt>
              </c:numCache>
            </c:numRef>
          </c:val>
          <c:extLst>
            <c:ext xmlns:c16="http://schemas.microsoft.com/office/drawing/2014/chart" uri="{C3380CC4-5D6E-409C-BE32-E72D297353CC}">
              <c16:uniqueId val="{00000000-5F3B-40F9-BAF5-3D1E4A5D11D5}"/>
            </c:ext>
          </c:extLst>
        </c:ser>
        <c:dLbls>
          <c:showLegendKey val="0"/>
          <c:showVal val="0"/>
          <c:showCatName val="0"/>
          <c:showSerName val="0"/>
          <c:showPercent val="0"/>
          <c:showBubbleSize val="0"/>
        </c:dLbls>
        <c:gapWidth val="150"/>
        <c:axId val="85629952"/>
        <c:axId val="85680896"/>
      </c:barChart>
      <c:catAx>
        <c:axId val="85629952"/>
        <c:scaling>
          <c:orientation val="minMax"/>
        </c:scaling>
        <c:delete val="0"/>
        <c:axPos val="b"/>
        <c:numFmt formatCode="General" sourceLinked="0"/>
        <c:majorTickMark val="out"/>
        <c:minorTickMark val="none"/>
        <c:tickLblPos val="nextTo"/>
        <c:crossAx val="85680896"/>
        <c:crosses val="autoZero"/>
        <c:auto val="1"/>
        <c:lblAlgn val="ctr"/>
        <c:lblOffset val="100"/>
        <c:noMultiLvlLbl val="0"/>
      </c:catAx>
      <c:valAx>
        <c:axId val="85680896"/>
        <c:scaling>
          <c:orientation val="minMax"/>
        </c:scaling>
        <c:delete val="0"/>
        <c:axPos val="l"/>
        <c:majorGridlines/>
        <c:numFmt formatCode="&quot;$&quot;#,##0.00" sourceLinked="0"/>
        <c:majorTickMark val="out"/>
        <c:minorTickMark val="none"/>
        <c:tickLblPos val="nextTo"/>
        <c:crossAx val="85629952"/>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381293247434978E-2"/>
          <c:y val="4.6783625730994149E-2"/>
          <c:w val="0.78521856358864228"/>
          <c:h val="0.89773909840217336"/>
        </c:manualLayout>
      </c:layout>
      <c:barChart>
        <c:barDir val="col"/>
        <c:grouping val="clustered"/>
        <c:varyColors val="0"/>
        <c:ser>
          <c:idx val="0"/>
          <c:order val="0"/>
          <c:tx>
            <c:strRef>
              <c:f>'911'!$C$12</c:f>
              <c:strCache>
                <c:ptCount val="1"/>
                <c:pt idx="0">
                  <c:v>Under 25</c:v>
                </c:pt>
              </c:strCache>
            </c:strRef>
          </c:tx>
          <c:invertIfNegative val="0"/>
          <c:dLbls>
            <c:numFmt formatCode="&quot;$&quot;#,##0.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'911'!$D$9:$L$9</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'911'!$D$12:$L$12</c:f>
              <c:numCache>
                <c:formatCode>General</c:formatCode>
                <c:ptCount val="9"/>
                <c:pt idx="0">
                  <c:v>8.25</c:v>
                </c:pt>
                <c:pt idx="1">
                  <c:v>8.2799999999999994</c:v>
                </c:pt>
                <c:pt idx="2">
                  <c:v>8.4499999999999993</c:v>
                </c:pt>
                <c:pt idx="3">
                  <c:v>8.5</c:v>
                </c:pt>
                <c:pt idx="4">
                  <c:v>8.5</c:v>
                </c:pt>
                <c:pt idx="5">
                  <c:v>9</c:v>
                </c:pt>
                <c:pt idx="6">
                  <c:v>9</c:v>
                </c:pt>
                <c:pt idx="7">
                  <c:v>10</c:v>
                </c:pt>
                <c:pt idx="8">
                  <c:v>10</c:v>
                </c:pt>
              </c:numCache>
            </c:numRef>
          </c:val>
          <c:extLst>
            <c:ext xmlns:c16="http://schemas.microsoft.com/office/drawing/2014/chart" uri="{C3380CC4-5D6E-409C-BE32-E72D297353CC}">
              <c16:uniqueId val="{00000000-7585-4730-8AE9-93F70BE84449}"/>
            </c:ext>
          </c:extLst>
        </c:ser>
        <c:ser>
          <c:idx val="1"/>
          <c:order val="1"/>
          <c:tx>
            <c:strRef>
              <c:f>'911'!$C$15</c:f>
              <c:strCache>
                <c:ptCount val="1"/>
                <c:pt idx="0">
                  <c:v>Individuals  age 25 and older</c:v>
                </c:pt>
              </c:strCache>
            </c:strRef>
          </c:tx>
          <c:invertIfNegative val="0"/>
          <c:cat>
            <c:strRef>
              <c:f>'911'!$D$9:$L$9</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'911'!$D$15:$L$15</c:f>
              <c:numCache>
                <c:formatCode>General</c:formatCode>
                <c:ptCount val="9"/>
                <c:pt idx="0">
                  <c:v>0</c:v>
                </c:pt>
                <c:pt idx="1">
                  <c:v>0</c:v>
                </c:pt>
                <c:pt idx="2">
                  <c:v>0</c:v>
                </c:pt>
                <c:pt idx="3">
                  <c:v>0</c:v>
                </c:pt>
                <c:pt idx="4">
                  <c:v>0</c:v>
                </c:pt>
                <c:pt idx="5">
                  <c:v>0</c:v>
                </c:pt>
                <c:pt idx="6">
                  <c:v>0</c:v>
                </c:pt>
                <c:pt idx="7">
                  <c:v>0</c:v>
                </c:pt>
                <c:pt idx="8">
                  <c:v>0</c:v>
                </c:pt>
              </c:numCache>
            </c:numRef>
          </c:val>
          <c:extLst>
            <c:ext xmlns:c16="http://schemas.microsoft.com/office/drawing/2014/chart" uri="{C3380CC4-5D6E-409C-BE32-E72D297353CC}">
              <c16:uniqueId val="{00000001-7585-4730-8AE9-93F70BE84449}"/>
            </c:ext>
          </c:extLst>
        </c:ser>
        <c:ser>
          <c:idx val="2"/>
          <c:order val="2"/>
          <c:tx>
            <c:strRef>
              <c:f>'911'!$C$18</c:f>
              <c:strCache>
                <c:ptCount val="1"/>
                <c:pt idx="0">
                  <c:v>25 and Older</c:v>
                </c:pt>
              </c:strCache>
            </c:strRef>
          </c:tx>
          <c:spPr>
            <a:solidFill>
              <a:schemeClr val="accent2"/>
            </a:solidFill>
          </c:spPr>
          <c:invertIfNegative val="0"/>
          <c:dLbls>
            <c:numFmt formatCode="&quot;$&quot;#,##0.00"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'911'!$D$9:$L$9</c:f>
              <c:strCache>
                <c:ptCount val="9"/>
                <c:pt idx="0">
                  <c:v>FFY 10</c:v>
                </c:pt>
                <c:pt idx="1">
                  <c:v>FFY 11</c:v>
                </c:pt>
                <c:pt idx="2">
                  <c:v>FFY 12</c:v>
                </c:pt>
                <c:pt idx="3">
                  <c:v>FFY 13</c:v>
                </c:pt>
                <c:pt idx="4">
                  <c:v>FFY 14</c:v>
                </c:pt>
                <c:pt idx="5">
                  <c:v>FFY 15</c:v>
                </c:pt>
                <c:pt idx="6">
                  <c:v>FFY 16</c:v>
                </c:pt>
                <c:pt idx="7">
                  <c:v>FFY 17</c:v>
                </c:pt>
                <c:pt idx="8">
                  <c:v>FFY 18</c:v>
                </c:pt>
              </c:strCache>
            </c:strRef>
          </c:cat>
          <c:val>
            <c:numRef>
              <c:f>'911'!$D$18:$L$18</c:f>
              <c:numCache>
                <c:formatCode>General</c:formatCode>
                <c:ptCount val="9"/>
                <c:pt idx="0">
                  <c:v>9.66</c:v>
                </c:pt>
                <c:pt idx="1">
                  <c:v>9.9499999999999993</c:v>
                </c:pt>
                <c:pt idx="2">
                  <c:v>10</c:v>
                </c:pt>
                <c:pt idx="3">
                  <c:v>10</c:v>
                </c:pt>
                <c:pt idx="4">
                  <c:v>10</c:v>
                </c:pt>
                <c:pt idx="5">
                  <c:v>10</c:v>
                </c:pt>
                <c:pt idx="6">
                  <c:v>10</c:v>
                </c:pt>
                <c:pt idx="7">
                  <c:v>10.9</c:v>
                </c:pt>
                <c:pt idx="8">
                  <c:v>11</c:v>
                </c:pt>
              </c:numCache>
            </c:numRef>
          </c:val>
          <c:extLst>
            <c:ext xmlns:c16="http://schemas.microsoft.com/office/drawing/2014/chart" uri="{C3380CC4-5D6E-409C-BE32-E72D297353CC}">
              <c16:uniqueId val="{00000002-7585-4730-8AE9-93F70BE84449}"/>
            </c:ext>
          </c:extLst>
        </c:ser>
        <c:dLbls>
          <c:showLegendKey val="0"/>
          <c:showVal val="0"/>
          <c:showCatName val="0"/>
          <c:showSerName val="0"/>
          <c:showPercent val="0"/>
          <c:showBubbleSize val="0"/>
        </c:dLbls>
        <c:gapWidth val="150"/>
        <c:axId val="50134400"/>
        <c:axId val="84092032"/>
      </c:barChart>
      <c:catAx>
        <c:axId val="50134400"/>
        <c:scaling>
          <c:orientation val="minMax"/>
        </c:scaling>
        <c:delete val="0"/>
        <c:axPos val="b"/>
        <c:numFmt formatCode="General" sourceLinked="0"/>
        <c:majorTickMark val="out"/>
        <c:minorTickMark val="none"/>
        <c:tickLblPos val="nextTo"/>
        <c:crossAx val="84092032"/>
        <c:crosses val="autoZero"/>
        <c:auto val="1"/>
        <c:lblAlgn val="ctr"/>
        <c:lblOffset val="100"/>
        <c:noMultiLvlLbl val="0"/>
      </c:catAx>
      <c:valAx>
        <c:axId val="84092032"/>
        <c:scaling>
          <c:orientation val="minMax"/>
          <c:min val="8"/>
        </c:scaling>
        <c:delete val="0"/>
        <c:axPos val="l"/>
        <c:majorGridlines/>
        <c:numFmt formatCode="&quot;$&quot;#,##0.00" sourceLinked="0"/>
        <c:majorTickMark val="out"/>
        <c:minorTickMark val="none"/>
        <c:tickLblPos val="nextTo"/>
        <c:crossAx val="50134400"/>
        <c:crosses val="autoZero"/>
        <c:crossBetween val="between"/>
      </c:valAx>
    </c:plotArea>
    <c:legend>
      <c:legendPos val="r"/>
      <c:legendEntry>
        <c:idx val="1"/>
        <c:delete val="1"/>
      </c:legendEntry>
      <c:layout>
        <c:manualLayout>
          <c:xMode val="edge"/>
          <c:yMode val="edge"/>
          <c:x val="0.83397864471486516"/>
          <c:y val="0.43787631809181754"/>
          <c:w val="0.1539001431639227"/>
          <c:h val="0.17687894276373348"/>
        </c:manualLayou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830667956376569E-2"/>
          <c:y val="1.6666666666666666E-2"/>
          <c:w val="0.90672897442428113"/>
          <c:h val="0.90285214348206477"/>
        </c:manualLayout>
      </c:layout>
      <c:lineChart>
        <c:grouping val="standard"/>
        <c:varyColors val="0"/>
        <c:ser>
          <c:idx val="1"/>
          <c:order val="0"/>
          <c:tx>
            <c:strRef>
              <c:f>'Pre-ETS'!$A$2</c:f>
              <c:strCache>
                <c:ptCount val="1"/>
                <c:pt idx="0">
                  <c:v>Number of Students with Disabilities Reported</c:v>
                </c:pt>
              </c:strCache>
            </c:strRef>
          </c:tx>
          <c:spPr>
            <a:ln w="76200">
              <a:solidFill>
                <a:schemeClr val="accent2"/>
              </a:solidFill>
            </a:ln>
          </c:spPr>
          <c:marker>
            <c:symbol val="none"/>
          </c:marker>
          <c:cat>
            <c:strRef>
              <c:f>'Pre-ETS'!$B$1:$G$1</c:f>
              <c:strCache>
                <c:ptCount val="6"/>
                <c:pt idx="0">
                  <c:v>PY17Q1</c:v>
                </c:pt>
                <c:pt idx="1">
                  <c:v>PY17Q2</c:v>
                </c:pt>
                <c:pt idx="2">
                  <c:v>PY17Q3</c:v>
                </c:pt>
                <c:pt idx="3">
                  <c:v>PY17Q4</c:v>
                </c:pt>
                <c:pt idx="4">
                  <c:v>PY18Q1</c:v>
                </c:pt>
                <c:pt idx="5">
                  <c:v>PY18Q2</c:v>
                </c:pt>
              </c:strCache>
            </c:strRef>
          </c:cat>
          <c:val>
            <c:numRef>
              <c:f>'Pre-ETS'!$B$2:$G$2</c:f>
              <c:numCache>
                <c:formatCode>General</c:formatCode>
                <c:ptCount val="6"/>
                <c:pt idx="0">
                  <c:v>343016</c:v>
                </c:pt>
                <c:pt idx="1">
                  <c:v>389871</c:v>
                </c:pt>
                <c:pt idx="2">
                  <c:v>427241</c:v>
                </c:pt>
                <c:pt idx="3">
                  <c:v>442663</c:v>
                </c:pt>
                <c:pt idx="4">
                  <c:v>460868</c:v>
                </c:pt>
                <c:pt idx="5">
                  <c:v>503984</c:v>
                </c:pt>
              </c:numCache>
            </c:numRef>
          </c:val>
          <c:smooth val="0"/>
          <c:extLst>
            <c:ext xmlns:c16="http://schemas.microsoft.com/office/drawing/2014/chart" uri="{C3380CC4-5D6E-409C-BE32-E72D297353CC}">
              <c16:uniqueId val="{00000000-9C32-433E-8E65-9730EF96BAEC}"/>
            </c:ext>
          </c:extLst>
        </c:ser>
        <c:dLbls>
          <c:showLegendKey val="0"/>
          <c:showVal val="0"/>
          <c:showCatName val="0"/>
          <c:showSerName val="0"/>
          <c:showPercent val="0"/>
          <c:showBubbleSize val="0"/>
        </c:dLbls>
        <c:smooth val="0"/>
        <c:axId val="84106240"/>
        <c:axId val="84132608"/>
      </c:lineChart>
      <c:catAx>
        <c:axId val="84106240"/>
        <c:scaling>
          <c:orientation val="minMax"/>
        </c:scaling>
        <c:delete val="0"/>
        <c:axPos val="b"/>
        <c:numFmt formatCode="General" sourceLinked="0"/>
        <c:majorTickMark val="out"/>
        <c:minorTickMark val="none"/>
        <c:tickLblPos val="nextTo"/>
        <c:crossAx val="84132608"/>
        <c:crosses val="autoZero"/>
        <c:auto val="1"/>
        <c:lblAlgn val="ctr"/>
        <c:lblOffset val="100"/>
        <c:noMultiLvlLbl val="0"/>
      </c:catAx>
      <c:valAx>
        <c:axId val="84132608"/>
        <c:scaling>
          <c:orientation val="minMax"/>
          <c:min val="300000"/>
        </c:scaling>
        <c:delete val="0"/>
        <c:axPos val="l"/>
        <c:majorGridlines/>
        <c:numFmt formatCode="General" sourceLinked="1"/>
        <c:majorTickMark val="out"/>
        <c:minorTickMark val="none"/>
        <c:tickLblPos val="nextTo"/>
        <c:crossAx val="84106240"/>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D33A77-E945-4389-8B5E-771139963C4F}" type="datetimeFigureOut">
              <a:rPr lang="en-US" smtClean="0"/>
              <a:t>4/15/2019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E6D64D-D7C4-44D6-9F8D-A3A9D3396E98}" type="slidenum">
              <a:rPr lang="en-US" smtClean="0"/>
              <a:t>‹#›</a:t>
            </a:fld>
            <a:endParaRPr lang="en-US"/>
          </a:p>
        </p:txBody>
      </p:sp>
    </p:spTree>
    <p:extLst>
      <p:ext uri="{BB962C8B-B14F-4D97-AF65-F5344CB8AC3E}">
        <p14:creationId xmlns:p14="http://schemas.microsoft.com/office/powerpoint/2010/main" val="2346317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5</a:t>
            </a:fld>
            <a:endParaRPr lang="en-US"/>
          </a:p>
        </p:txBody>
      </p:sp>
    </p:spTree>
    <p:extLst>
      <p:ext uri="{BB962C8B-B14F-4D97-AF65-F5344CB8AC3E}">
        <p14:creationId xmlns:p14="http://schemas.microsoft.com/office/powerpoint/2010/main" val="14079871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14</a:t>
            </a:fld>
            <a:endParaRPr lang="en-US"/>
          </a:p>
        </p:txBody>
      </p:sp>
    </p:spTree>
    <p:extLst>
      <p:ext uri="{BB962C8B-B14F-4D97-AF65-F5344CB8AC3E}">
        <p14:creationId xmlns:p14="http://schemas.microsoft.com/office/powerpoint/2010/main" val="6476405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15</a:t>
            </a:fld>
            <a:endParaRPr lang="en-US"/>
          </a:p>
        </p:txBody>
      </p:sp>
    </p:spTree>
    <p:extLst>
      <p:ext uri="{BB962C8B-B14F-4D97-AF65-F5344CB8AC3E}">
        <p14:creationId xmlns:p14="http://schemas.microsoft.com/office/powerpoint/2010/main" val="3293026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16</a:t>
            </a:fld>
            <a:endParaRPr lang="en-US"/>
          </a:p>
        </p:txBody>
      </p:sp>
    </p:spTree>
    <p:extLst>
      <p:ext uri="{BB962C8B-B14F-4D97-AF65-F5344CB8AC3E}">
        <p14:creationId xmlns:p14="http://schemas.microsoft.com/office/powerpoint/2010/main" val="33413346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17</a:t>
            </a:fld>
            <a:endParaRPr lang="en-US"/>
          </a:p>
        </p:txBody>
      </p:sp>
    </p:spTree>
    <p:extLst>
      <p:ext uri="{BB962C8B-B14F-4D97-AF65-F5344CB8AC3E}">
        <p14:creationId xmlns:p14="http://schemas.microsoft.com/office/powerpoint/2010/main" val="10820961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18</a:t>
            </a:fld>
            <a:endParaRPr lang="en-US"/>
          </a:p>
        </p:txBody>
      </p:sp>
    </p:spTree>
    <p:extLst>
      <p:ext uri="{BB962C8B-B14F-4D97-AF65-F5344CB8AC3E}">
        <p14:creationId xmlns:p14="http://schemas.microsoft.com/office/powerpoint/2010/main" val="210489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6D64D-D7C4-44D6-9F8D-A3A9D3396E98}" type="slidenum">
              <a:rPr lang="en-US" smtClean="0"/>
              <a:t>19</a:t>
            </a:fld>
            <a:endParaRPr lang="en-US"/>
          </a:p>
        </p:txBody>
      </p:sp>
    </p:spTree>
    <p:extLst>
      <p:ext uri="{BB962C8B-B14F-4D97-AF65-F5344CB8AC3E}">
        <p14:creationId xmlns:p14="http://schemas.microsoft.com/office/powerpoint/2010/main" val="324197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5C55FA-C08D-4CFF-93A5-A0C2E6BB78B6}" type="slidenum">
              <a:rPr lang="en-US" smtClean="0"/>
              <a:t>20</a:t>
            </a:fld>
            <a:endParaRPr lang="en-US"/>
          </a:p>
        </p:txBody>
      </p:sp>
    </p:spTree>
    <p:extLst>
      <p:ext uri="{BB962C8B-B14F-4D97-AF65-F5344CB8AC3E}">
        <p14:creationId xmlns:p14="http://schemas.microsoft.com/office/powerpoint/2010/main" val="13133488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C5C55FA-C08D-4CFF-93A5-A0C2E6BB78B6}" type="slidenum">
              <a:rPr lang="en-US" smtClean="0"/>
              <a:t>21</a:t>
            </a:fld>
            <a:endParaRPr lang="en-US"/>
          </a:p>
        </p:txBody>
      </p:sp>
    </p:spTree>
    <p:extLst>
      <p:ext uri="{BB962C8B-B14F-4D97-AF65-F5344CB8AC3E}">
        <p14:creationId xmlns:p14="http://schemas.microsoft.com/office/powerpoint/2010/main" val="3444701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OSERS is a mission-driven organization</a:t>
            </a:r>
          </a:p>
          <a:p>
            <a:endParaRPr lang="en-US" dirty="0"/>
          </a:p>
          <a:p>
            <a:pPr defTabSz="896203">
              <a:defRPr/>
            </a:pPr>
            <a:r>
              <a:rPr lang="en-US" dirty="0"/>
              <a:t>The mission of OSERS is to: </a:t>
            </a:r>
          </a:p>
          <a:p>
            <a:pPr marL="168038" indent="-168038" defTabSz="896203">
              <a:buFont typeface="Arial" panose="020B0604020202020204" pitchFamily="34" charset="0"/>
              <a:buChar char="•"/>
              <a:defRPr/>
            </a:pPr>
            <a:r>
              <a:rPr lang="en-US" dirty="0">
                <a:latin typeface="Swis721 Lt BT" panose="020B0403020202020204" pitchFamily="34" charset="0"/>
                <a:cs typeface="Arial" panose="020B0604020202020204" pitchFamily="34" charset="0"/>
              </a:rPr>
              <a:t>Improve early childhood, educational, and employment outcomes and raise expectations for  all people with disabilities, their families, their communities, and the nation.</a:t>
            </a:r>
          </a:p>
          <a:p>
            <a:endParaRPr lang="en-US" dirty="0"/>
          </a:p>
          <a:p>
            <a:r>
              <a:rPr lang="en-US" dirty="0"/>
              <a:t>The framework</a:t>
            </a:r>
            <a:r>
              <a:rPr lang="en-US" baseline="0" dirty="0"/>
              <a:t> prioritizes rethinking all aspects of how we better service students, infants, toddlers, children, youth and adults with disabilities.</a:t>
            </a:r>
          </a:p>
          <a:p>
            <a:endParaRPr lang="en-US" baseline="0" dirty="0"/>
          </a:p>
          <a:p>
            <a:pPr marL="168038" indent="-168038">
              <a:buFont typeface="Arial" panose="020B0604020202020204" pitchFamily="34" charset="0"/>
              <a:buChar char="•"/>
            </a:pPr>
            <a:r>
              <a:rPr lang="en-US" dirty="0"/>
              <a:t>“Rethink whatever we need to rethink, question whatever we need to question to make sure we are in the best position to deliver on the OSERS’ mission.”</a:t>
            </a:r>
          </a:p>
          <a:p>
            <a:pPr marL="168038" indent="-168038">
              <a:buFont typeface="Arial" panose="020B0604020202020204" pitchFamily="34" charset="0"/>
              <a:buChar char="•"/>
            </a:pPr>
            <a:r>
              <a:rPr lang="en-US" dirty="0"/>
              <a:t>Rethink systems/structures, policies and practices, embedded/complex issues, and mindsets, including our own, in an effort to achieve goals</a:t>
            </a:r>
          </a:p>
          <a:p>
            <a:pPr marL="168038" indent="-168038">
              <a:buFont typeface="Arial" panose="020B0604020202020204" pitchFamily="34" charset="0"/>
              <a:buChar char="•"/>
            </a:pPr>
            <a:r>
              <a:rPr lang="en-US" dirty="0"/>
              <a:t>Rethink and question anything and everything in order to:</a:t>
            </a:r>
          </a:p>
          <a:p>
            <a:pPr marL="616140" lvl="1" indent="-168038">
              <a:buFont typeface="Arial" panose="020B0604020202020204" pitchFamily="34" charset="0"/>
              <a:buChar char="•"/>
            </a:pPr>
            <a:r>
              <a:rPr lang="en-US" dirty="0"/>
              <a:t>Ensure that we are in the best position to achieve our mission</a:t>
            </a:r>
          </a:p>
          <a:p>
            <a:pPr marL="616140" lvl="1" indent="-168038">
              <a:buFont typeface="Arial" panose="020B0604020202020204" pitchFamily="34" charset="0"/>
              <a:buChar char="•"/>
            </a:pPr>
            <a:r>
              <a:rPr lang="en-US" dirty="0"/>
              <a:t>Address and challenge status quo</a:t>
            </a:r>
          </a:p>
          <a:p>
            <a:pPr marL="616140" lvl="1" indent="-168038">
              <a:buFont typeface="Arial" panose="020B0604020202020204" pitchFamily="34" charset="0"/>
              <a:buChar char="•"/>
            </a:pPr>
            <a:r>
              <a:rPr lang="en-US" dirty="0"/>
              <a:t>Be better positioned to help individuals with disabilities</a:t>
            </a:r>
          </a:p>
          <a:p>
            <a:pPr marL="616140" lvl="1" indent="-168038">
              <a:buFont typeface="Arial" panose="020B0604020202020204" pitchFamily="34" charset="0"/>
              <a:buChar char="•"/>
            </a:pPr>
            <a:r>
              <a:rPr lang="en-US" dirty="0"/>
              <a:t>Ensure nothing limits any individual from being prepared for their next right steps</a:t>
            </a:r>
          </a:p>
          <a:p>
            <a:endParaRPr lang="en-US" baseline="0" dirty="0"/>
          </a:p>
          <a:p>
            <a:pPr marL="168038" indent="-168038">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B773DA0-C552-459A-84E7-6D5EC1C0C160}" type="slidenum">
              <a:rPr lang="en-US" smtClean="0">
                <a:solidFill>
                  <a:prstClr val="black"/>
                </a:solidFill>
              </a:rPr>
              <a:pPr/>
              <a:t>33</a:t>
            </a:fld>
            <a:endParaRPr lang="en-US" dirty="0">
              <a:solidFill>
                <a:prstClr val="black"/>
              </a:solidFill>
            </a:endParaRPr>
          </a:p>
        </p:txBody>
      </p:sp>
    </p:spTree>
    <p:extLst>
      <p:ext uri="{BB962C8B-B14F-4D97-AF65-F5344CB8AC3E}">
        <p14:creationId xmlns:p14="http://schemas.microsoft.com/office/powerpoint/2010/main" val="2692314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6</a:t>
            </a:fld>
            <a:endParaRPr lang="en-US"/>
          </a:p>
        </p:txBody>
      </p:sp>
    </p:spTree>
    <p:extLst>
      <p:ext uri="{BB962C8B-B14F-4D97-AF65-F5344CB8AC3E}">
        <p14:creationId xmlns:p14="http://schemas.microsoft.com/office/powerpoint/2010/main" val="3116513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7</a:t>
            </a:fld>
            <a:endParaRPr lang="en-US"/>
          </a:p>
        </p:txBody>
      </p:sp>
    </p:spTree>
    <p:extLst>
      <p:ext uri="{BB962C8B-B14F-4D97-AF65-F5344CB8AC3E}">
        <p14:creationId xmlns:p14="http://schemas.microsoft.com/office/powerpoint/2010/main" val="2626788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8</a:t>
            </a:fld>
            <a:endParaRPr lang="en-US"/>
          </a:p>
        </p:txBody>
      </p:sp>
    </p:spTree>
    <p:extLst>
      <p:ext uri="{BB962C8B-B14F-4D97-AF65-F5344CB8AC3E}">
        <p14:creationId xmlns:p14="http://schemas.microsoft.com/office/powerpoint/2010/main" val="954973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6D64D-D7C4-44D6-9F8D-A3A9D3396E98}" type="slidenum">
              <a:rPr lang="en-US" smtClean="0"/>
              <a:t>9</a:t>
            </a:fld>
            <a:endParaRPr lang="en-US"/>
          </a:p>
        </p:txBody>
      </p:sp>
    </p:spTree>
    <p:extLst>
      <p:ext uri="{BB962C8B-B14F-4D97-AF65-F5344CB8AC3E}">
        <p14:creationId xmlns:p14="http://schemas.microsoft.com/office/powerpoint/2010/main" val="1829783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10</a:t>
            </a:fld>
            <a:endParaRPr lang="en-US"/>
          </a:p>
        </p:txBody>
      </p:sp>
    </p:spTree>
    <p:extLst>
      <p:ext uri="{BB962C8B-B14F-4D97-AF65-F5344CB8AC3E}">
        <p14:creationId xmlns:p14="http://schemas.microsoft.com/office/powerpoint/2010/main" val="4004265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6D64D-D7C4-44D6-9F8D-A3A9D3396E98}" type="slidenum">
              <a:rPr lang="en-US" smtClean="0"/>
              <a:t>11</a:t>
            </a:fld>
            <a:endParaRPr lang="en-US"/>
          </a:p>
        </p:txBody>
      </p:sp>
    </p:spTree>
    <p:extLst>
      <p:ext uri="{BB962C8B-B14F-4D97-AF65-F5344CB8AC3E}">
        <p14:creationId xmlns:p14="http://schemas.microsoft.com/office/powerpoint/2010/main" val="2563801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12</a:t>
            </a:fld>
            <a:endParaRPr lang="en-US"/>
          </a:p>
        </p:txBody>
      </p:sp>
    </p:spTree>
    <p:extLst>
      <p:ext uri="{BB962C8B-B14F-4D97-AF65-F5344CB8AC3E}">
        <p14:creationId xmlns:p14="http://schemas.microsoft.com/office/powerpoint/2010/main" val="1139679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6D64D-D7C4-44D6-9F8D-A3A9D3396E98}" type="slidenum">
              <a:rPr lang="en-US" smtClean="0"/>
              <a:t>13</a:t>
            </a:fld>
            <a:endParaRPr lang="en-US"/>
          </a:p>
        </p:txBody>
      </p:sp>
    </p:spTree>
    <p:extLst>
      <p:ext uri="{BB962C8B-B14F-4D97-AF65-F5344CB8AC3E}">
        <p14:creationId xmlns:p14="http://schemas.microsoft.com/office/powerpoint/2010/main" val="4210455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D56D6CBA-3F4E-451F-9F72-C811F6EA64EF}" type="datetimeFigureOut">
              <a:rPr lang="en-US" smtClean="0"/>
              <a:t>4/15/2019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A283F4E-4828-4878-9540-07C196EAD53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6D6CBA-3F4E-451F-9F72-C811F6EA64EF}"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283F4E-4828-4878-9540-07C196EAD53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A283F4E-4828-4878-9540-07C196EAD53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56D6CBA-3F4E-451F-9F72-C811F6EA64EF}"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gradFill rotWithShape="1">
          <a:gsLst>
            <a:gs pos="0">
              <a:schemeClr val="bg2">
                <a:tint val="80000"/>
                <a:satMod val="400000"/>
              </a:schemeClr>
            </a:gs>
            <a:gs pos="25000">
              <a:srgbClr val="459BCA"/>
            </a:gs>
            <a:gs pos="100000">
              <a:srgbClr val="003F64"/>
            </a:gs>
          </a:gsLst>
          <a:path path="circle">
            <a:fillToRect l="10000" t="110000" r="10000" b="100000"/>
          </a:path>
        </a:grad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D21D778-B565-4D7E-94D7-64010A445B68}" type="datetimeFigureOut">
              <a:rPr lang="en-US" smtClean="0">
                <a:solidFill>
                  <a:srgbClr val="DBF5F9">
                    <a:shade val="90000"/>
                  </a:srgbClr>
                </a:solidFill>
              </a:rPr>
              <a:pPr/>
              <a:t>4/15/2019</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2C6B1FF6-39B9-40F5-8B67-33C6354A3D4F}" type="slidenum">
              <a:rPr lang="en-US" smtClean="0">
                <a:solidFill>
                  <a:srgbClr val="DBF5F9">
                    <a:shade val="90000"/>
                  </a:srgbClr>
                </a:solidFill>
              </a:rPr>
              <a:pPr/>
              <a:t>‹#›</a:t>
            </a:fld>
            <a:endParaRPr lang="en-US" dirty="0">
              <a:solidFill>
                <a:srgbClr val="0BD0D9">
                  <a:shade val="75000"/>
                </a:srgbClr>
              </a:solidFill>
            </a:endParaRPr>
          </a:p>
        </p:txBody>
      </p:sp>
    </p:spTree>
    <p:extLst>
      <p:ext uri="{BB962C8B-B14F-4D97-AF65-F5344CB8AC3E}">
        <p14:creationId xmlns:p14="http://schemas.microsoft.com/office/powerpoint/2010/main" val="3912617995"/>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Framework">
    <p:bg>
      <p:bgRef idx="1002">
        <a:schemeClr val="bg2"/>
      </p:bgRef>
    </p:bg>
    <p:spTree>
      <p:nvGrpSpPr>
        <p:cNvPr id="1" name=""/>
        <p:cNvGrpSpPr/>
        <p:nvPr/>
      </p:nvGrpSpPr>
      <p:grpSpPr>
        <a:xfrm>
          <a:off x="0" y="0"/>
          <a:ext cx="0" cy="0"/>
          <a:chOff x="0" y="0"/>
          <a:chExt cx="0" cy="0"/>
        </a:xfrm>
      </p:grpSpPr>
      <p:pic>
        <p:nvPicPr>
          <p:cNvPr id="3074" name="Picture 2" descr="Image result for framework"/>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userDrawn="1"/>
        </p:nvSpPr>
        <p:spPr>
          <a:xfrm>
            <a:off x="0" y="0"/>
            <a:ext cx="9144000" cy="6858000"/>
          </a:xfrm>
          <a:prstGeom prst="rect">
            <a:avLst/>
          </a:prstGeom>
          <a:gradFill>
            <a:gsLst>
              <a:gs pos="0">
                <a:srgbClr val="43A4DA">
                  <a:alpha val="95000"/>
                </a:srgbClr>
              </a:gs>
              <a:gs pos="25000">
                <a:srgbClr val="459BCA">
                  <a:alpha val="85000"/>
                </a:srgbClr>
              </a:gs>
              <a:gs pos="100000">
                <a:srgbClr val="003F64">
                  <a:alpha val="95000"/>
                </a:srgbClr>
              </a:gs>
            </a:gsLst>
            <a:path path="circle">
              <a:fillToRect l="10000" t="110000" r="10000" b="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rgbClr val="ADF2F5"/>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9D21D778-B565-4D7E-94D7-64010A445B68}" type="datetimeFigureOut">
              <a:rPr lang="en-US" smtClean="0">
                <a:solidFill>
                  <a:srgbClr val="DBF5F9">
                    <a:shade val="90000"/>
                  </a:srgbClr>
                </a:solidFill>
              </a:rPr>
              <a:pPr/>
              <a:t>4/15/2019</a:t>
            </a:fld>
            <a:endParaRPr lang="en-US"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2C6B1FF6-39B9-40F5-8B67-33C6354A3D4F}" type="slidenum">
              <a:rPr lang="en-US" smtClean="0">
                <a:solidFill>
                  <a:srgbClr val="DBF5F9">
                    <a:shade val="90000"/>
                  </a:srgbClr>
                </a:solidFill>
              </a:rPr>
              <a:pPr/>
              <a:t>‹#›</a:t>
            </a:fld>
            <a:endParaRPr lang="en-US" dirty="0">
              <a:solidFill>
                <a:srgbClr val="0BD0D9">
                  <a:shade val="75000"/>
                </a:srgbClr>
              </a:solidFill>
            </a:endParaRPr>
          </a:p>
        </p:txBody>
      </p:sp>
      <p:grpSp>
        <p:nvGrpSpPr>
          <p:cNvPr id="3" name="Group 2"/>
          <p:cNvGrpSpPr/>
          <p:nvPr userDrawn="1"/>
        </p:nvGrpSpPr>
        <p:grpSpPr>
          <a:xfrm>
            <a:off x="-19017" y="-7144"/>
            <a:ext cx="9180548" cy="1041400"/>
            <a:chOff x="-19017" y="-7144"/>
            <a:chExt cx="9180548" cy="1041400"/>
          </a:xfrm>
        </p:grpSpPr>
        <p:sp>
          <p:nvSpPr>
            <p:cNvPr id="10" name="Freeform 9"/>
            <p:cNvSpPr>
              <a:spLocks/>
            </p:cNvSpPr>
            <p:nvPr userDrawn="1"/>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1" name="Freeform 10"/>
            <p:cNvSpPr>
              <a:spLocks/>
            </p:cNvSpPr>
            <p:nvPr userDrawn="1"/>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grpSp>
          <p:nvGrpSpPr>
            <p:cNvPr id="12" name="Group 11"/>
            <p:cNvGrpSpPr/>
            <p:nvPr userDrawn="1"/>
          </p:nvGrpSpPr>
          <p:grpSpPr>
            <a:xfrm>
              <a:off x="-19017" y="202408"/>
              <a:ext cx="9180548" cy="649224"/>
              <a:chOff x="-19045" y="216550"/>
              <a:chExt cx="9180548" cy="649224"/>
            </a:xfrm>
          </p:grpSpPr>
          <p:sp>
            <p:nvSpPr>
              <p:cNvPr id="13" name="Freeform 12"/>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sp>
            <p:nvSpPr>
              <p:cNvPr id="14" name="Freeform 13"/>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white"/>
                  </a:solidFill>
                </a:endParaRPr>
              </a:p>
            </p:txBody>
          </p:sp>
        </p:grpSp>
      </p:grpSp>
    </p:spTree>
    <p:extLst>
      <p:ext uri="{BB962C8B-B14F-4D97-AF65-F5344CB8AC3E}">
        <p14:creationId xmlns:p14="http://schemas.microsoft.com/office/powerpoint/2010/main" val="1724924383"/>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2C6B1FF6-39B9-40F5-8B67-33C6354A3D4F}"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6341750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9D21D778-B565-4D7E-94D7-64010A445B68}" type="datetimeFigureOut">
              <a:rPr lang="en-US" smtClean="0">
                <a:solidFill>
                  <a:srgbClr val="DBF5F9">
                    <a:shade val="90000"/>
                  </a:srgbClr>
                </a:solidFill>
              </a:rPr>
              <a:pPr/>
              <a:t>4/15/2019</a:t>
            </a:fld>
            <a:endParaRPr lang="en-US"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2C6B1FF6-39B9-40F5-8B67-33C6354A3D4F}" type="slidenum">
              <a:rPr lang="en-US" smtClean="0">
                <a:solidFill>
                  <a:srgbClr val="DBF5F9">
                    <a:shade val="90000"/>
                  </a:srgbClr>
                </a:solidFill>
              </a:rPr>
              <a:pPr/>
              <a:t>‹#›</a:t>
            </a:fld>
            <a:endParaRPr lang="en-US" dirty="0">
              <a:solidFill>
                <a:srgbClr val="0BD0D9">
                  <a:shade val="75000"/>
                </a:srgbClr>
              </a:solidFill>
            </a:endParaRPr>
          </a:p>
        </p:txBody>
      </p:sp>
    </p:spTree>
    <p:extLst>
      <p:ext uri="{BB962C8B-B14F-4D97-AF65-F5344CB8AC3E}">
        <p14:creationId xmlns:p14="http://schemas.microsoft.com/office/powerpoint/2010/main" val="2382562093"/>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2C6B1FF6-39B9-40F5-8B67-33C6354A3D4F}"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546519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dirty="0">
              <a:solidFill>
                <a:srgbClr val="04617B">
                  <a:shade val="90000"/>
                </a:srgbClr>
              </a:solidFill>
            </a:endParaRPr>
          </a:p>
        </p:txBody>
      </p:sp>
      <p:sp>
        <p:nvSpPr>
          <p:cNvPr id="9" name="Slide Number Placeholder 8"/>
          <p:cNvSpPr>
            <a:spLocks noGrp="1"/>
          </p:cNvSpPr>
          <p:nvPr>
            <p:ph type="sldNum" sz="quarter" idx="12"/>
          </p:nvPr>
        </p:nvSpPr>
        <p:spPr/>
        <p:txBody>
          <a:bodyPr/>
          <a:lstStyle/>
          <a:p>
            <a:pPr algn="ctr"/>
            <a:fld id="{2C6B1FF6-39B9-40F5-8B67-33C6354A3D4F}" type="slidenum">
              <a:rPr lang="en-US" smtClean="0">
                <a:solidFill>
                  <a:srgbClr val="04617B">
                    <a:shade val="90000"/>
                  </a:srgbClr>
                </a:solidFill>
              </a:rPr>
              <a:pPr algn="ctr"/>
              <a:t>‹#›</a:t>
            </a:fld>
            <a:endParaRPr lang="en-US" dirty="0">
              <a:solidFill>
                <a:srgbClr val="04617B">
                  <a:shade val="90000"/>
                </a:srgbClr>
              </a:solidFill>
            </a:endParaRPr>
          </a:p>
        </p:txBody>
      </p:sp>
    </p:spTree>
    <p:extLst>
      <p:ext uri="{BB962C8B-B14F-4D97-AF65-F5344CB8AC3E}">
        <p14:creationId xmlns:p14="http://schemas.microsoft.com/office/powerpoint/2010/main" val="41201502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2C6B1FF6-39B9-40F5-8B67-33C6354A3D4F}"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22506940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2C6B1FF6-39B9-40F5-8B67-33C6354A3D4F}" type="slidenum">
              <a:rPr lang="en-US" smtClean="0">
                <a:solidFill>
                  <a:srgbClr val="04617B">
                    <a:shade val="90000"/>
                  </a:srgbClr>
                </a:solidFill>
              </a:rPr>
              <a:pPr/>
              <a:t>‹#›</a:t>
            </a:fld>
            <a:endParaRPr lang="en-US" dirty="0">
              <a:solidFill>
                <a:srgbClr val="FFFFFF"/>
              </a:solidFill>
            </a:endParaRPr>
          </a:p>
        </p:txBody>
      </p:sp>
    </p:spTree>
    <p:extLst>
      <p:ext uri="{BB962C8B-B14F-4D97-AF65-F5344CB8AC3E}">
        <p14:creationId xmlns:p14="http://schemas.microsoft.com/office/powerpoint/2010/main" val="348790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D56D6CBA-3F4E-451F-9F72-C811F6EA64EF}" type="datetimeFigureOut">
              <a:rPr lang="en-US" smtClean="0"/>
              <a:t>4/15/2019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A283F4E-4828-4878-9540-07C196EAD53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gradient">
    <p:bg>
      <p:bgPr>
        <a:gradFill>
          <a:gsLst>
            <a:gs pos="0">
              <a:schemeClr val="accent1">
                <a:lumMod val="20000"/>
                <a:lumOff val="80000"/>
              </a:schemeClr>
            </a:gs>
            <a:gs pos="23000">
              <a:srgbClr val="D0E7FC"/>
            </a:gs>
            <a:gs pos="57000">
              <a:srgbClr val="D7EAFC"/>
            </a:gs>
            <a:gs pos="35000">
              <a:srgbClr val="E9F3FD"/>
            </a:gs>
            <a:gs pos="100000">
              <a:schemeClr val="accent1">
                <a:lumMod val="20000"/>
                <a:lumOff val="80000"/>
              </a:schemeClr>
            </a:gs>
          </a:gsLst>
          <a:lin ang="5400000" scaled="0"/>
        </a:gra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2C6B1FF6-39B9-40F5-8B67-33C6354A3D4F}" type="slidenum">
              <a:rPr lang="en-US" smtClean="0">
                <a:solidFill>
                  <a:srgbClr val="04617B">
                    <a:shade val="90000"/>
                  </a:srgbClr>
                </a:solidFill>
              </a:rPr>
              <a:pPr/>
              <a:t>‹#›</a:t>
            </a:fld>
            <a:endParaRPr lang="en-US" dirty="0">
              <a:solidFill>
                <a:srgbClr val="FFFFFF"/>
              </a:solidFill>
            </a:endParaRPr>
          </a:p>
        </p:txBody>
      </p:sp>
    </p:spTree>
    <p:extLst>
      <p:ext uri="{BB962C8B-B14F-4D97-AF65-F5344CB8AC3E}">
        <p14:creationId xmlns:p14="http://schemas.microsoft.com/office/powerpoint/2010/main" val="31015854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2C6B1FF6-39B9-40F5-8B67-33C6354A3D4F}" type="slidenum">
              <a:rPr lang="en-US" smtClean="0">
                <a:solidFill>
                  <a:srgbClr val="04617B">
                    <a:shade val="90000"/>
                  </a:srgbClr>
                </a:solidFill>
              </a:rPr>
              <a:pPr/>
              <a:t>‹#›</a:t>
            </a:fld>
            <a:endParaRPr lang="en-US" dirty="0">
              <a:solidFill>
                <a:srgbClr val="0BD0D9">
                  <a:shade val="75000"/>
                </a:srgbClr>
              </a:solidFill>
            </a:endParaRPr>
          </a:p>
        </p:txBody>
      </p:sp>
    </p:spTree>
    <p:extLst>
      <p:ext uri="{BB962C8B-B14F-4D97-AF65-F5344CB8AC3E}">
        <p14:creationId xmlns:p14="http://schemas.microsoft.com/office/powerpoint/2010/main" val="8267742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2C6B1FF6-39B9-40F5-8B67-33C6354A3D4F}" type="slidenum">
              <a:rPr lang="en-US" smtClean="0">
                <a:solidFill>
                  <a:srgbClr val="04617B">
                    <a:shade val="90000"/>
                  </a:srgbClr>
                </a:solidFill>
              </a:rPr>
              <a:pPr/>
              <a:t>‹#›</a:t>
            </a:fld>
            <a:endParaRPr lang="en-US"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Tree>
    <p:extLst>
      <p:ext uri="{BB962C8B-B14F-4D97-AF65-F5344CB8AC3E}">
        <p14:creationId xmlns:p14="http://schemas.microsoft.com/office/powerpoint/2010/main" val="3728822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2C6B1FF6-39B9-40F5-8B67-33C6354A3D4F}"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5279533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solidFill>
                  <a:srgbClr val="04617B">
                    <a:shade val="90000"/>
                  </a:srgbClr>
                </a:solidFill>
              </a:rPr>
              <a:pPr/>
              <a:t>4/15/2019</a:t>
            </a:fld>
            <a:endParaRPr lang="en-US"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2C6B1FF6-39B9-40F5-8B67-33C6354A3D4F}" type="slidenum">
              <a:rPr lang="en-US" smtClean="0">
                <a:solidFill>
                  <a:srgbClr val="04617B">
                    <a:shade val="90000"/>
                  </a:srgbClr>
                </a:solidFill>
              </a:rPr>
              <a:pPr/>
              <a:t>‹#›</a:t>
            </a:fld>
            <a:endParaRPr lang="en-US" dirty="0">
              <a:solidFill>
                <a:srgbClr val="04617B">
                  <a:shade val="90000"/>
                </a:srgbClr>
              </a:solidFill>
            </a:endParaRPr>
          </a:p>
        </p:txBody>
      </p:sp>
    </p:spTree>
    <p:extLst>
      <p:ext uri="{BB962C8B-B14F-4D97-AF65-F5344CB8AC3E}">
        <p14:creationId xmlns:p14="http://schemas.microsoft.com/office/powerpoint/2010/main" val="3422120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56D6CBA-3F4E-451F-9F72-C811F6EA64EF}" type="datetimeFigureOut">
              <a:rPr lang="en-US" smtClean="0"/>
              <a:t>4/15/2019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A283F4E-4828-4878-9540-07C196EAD53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D56D6CBA-3F4E-451F-9F72-C811F6EA64EF}" type="datetimeFigureOut">
              <a:rPr lang="en-US" smtClean="0"/>
              <a:t>4/15/2019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283F4E-4828-4878-9540-07C196EAD53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D56D6CBA-3F4E-451F-9F72-C811F6EA64EF}" type="datetimeFigureOut">
              <a:rPr lang="en-US" smtClean="0"/>
              <a:t>4/15/2019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A283F4E-4828-4878-9540-07C196EAD538}"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D56D6CBA-3F4E-451F-9F72-C811F6EA64EF}" type="datetimeFigureOut">
              <a:rPr lang="en-US" smtClean="0"/>
              <a:t>4/15/2019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A283F4E-4828-4878-9540-07C196EAD5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56D6CBA-3F4E-451F-9F72-C811F6EA64EF}" type="datetimeFigureOut">
              <a:rPr lang="en-US" smtClean="0"/>
              <a:t>4/15/2019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A283F4E-4828-4878-9540-07C196EAD5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A283F4E-4828-4878-9540-07C196EAD53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56D6CBA-3F4E-451F-9F72-C811F6EA64EF}" type="datetimeFigureOut">
              <a:rPr lang="en-US" smtClean="0"/>
              <a:t>4/15/2019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A283F4E-4828-4878-9540-07C196EAD53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56D6CBA-3F4E-451F-9F72-C811F6EA64EF}" type="datetimeFigureOut">
              <a:rPr lang="en-US" smtClean="0"/>
              <a:t>4/15/2019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56D6CBA-3F4E-451F-9F72-C811F6EA64EF}" type="datetimeFigureOut">
              <a:rPr lang="en-US" smtClean="0"/>
              <a:t>4/15/2019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A283F4E-4828-4878-9540-07C196EAD53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r"/>
            <a:fld id="{9D21D778-B565-4D7E-94D7-64010A445B68}" type="datetimeFigureOut">
              <a:rPr lang="en-US" smtClean="0">
                <a:solidFill>
                  <a:srgbClr val="04617B">
                    <a:shade val="90000"/>
                  </a:srgbClr>
                </a:solidFill>
              </a:rPr>
              <a:pPr algn="r"/>
              <a:t>4/15/2019</a:t>
            </a:fld>
            <a:endParaRPr lang="en-US" sz="1400" dirty="0">
              <a:solidFill>
                <a:srgbClr val="FFFFFF"/>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solidFill>
                <a:srgbClr val="FFFFFF"/>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lgn="ctr"/>
            <a:fld id="{2C6B1FF6-39B9-40F5-8B67-33C6354A3D4F}" type="slidenum">
              <a:rPr lang="en-US" smtClean="0">
                <a:solidFill>
                  <a:srgbClr val="04617B">
                    <a:shade val="90000"/>
                  </a:srgbClr>
                </a:solidFill>
              </a:rPr>
              <a:pPr algn="ctr"/>
              <a:t>‹#›</a:t>
            </a:fld>
            <a:endParaRPr lang="en-US" sz="1600" dirty="0">
              <a:solidFill>
                <a:srgbClr val="0BD0D9">
                  <a:shade val="75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41970803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400"/>
            <a:ext cx="6400800" cy="3124200"/>
          </a:xfrm>
        </p:spPr>
        <p:txBody>
          <a:bodyPr>
            <a:noAutofit/>
          </a:bodyPr>
          <a:lstStyle/>
          <a:p>
            <a:r>
              <a:rPr lang="en-US" sz="2800" b="0" cap="none" spc="0" dirty="0">
                <a:solidFill>
                  <a:schemeClr val="tx1"/>
                </a:solidFill>
              </a:rPr>
              <a:t>CSAVR Spring Conference</a:t>
            </a:r>
          </a:p>
          <a:p>
            <a:r>
              <a:rPr lang="en-US" sz="2800" b="0" cap="none" spc="0" dirty="0">
                <a:solidFill>
                  <a:schemeClr val="tx1"/>
                </a:solidFill>
              </a:rPr>
              <a:t>April 10, 2019</a:t>
            </a:r>
          </a:p>
          <a:p>
            <a:r>
              <a:rPr lang="en-US" sz="2800" b="0" cap="none" spc="0" dirty="0">
                <a:solidFill>
                  <a:schemeClr val="tx1"/>
                </a:solidFill>
              </a:rPr>
              <a:t>Fourth General Session</a:t>
            </a:r>
          </a:p>
          <a:p>
            <a:endParaRPr lang="en-US" sz="2800" b="0" cap="none" spc="0" dirty="0">
              <a:solidFill>
                <a:schemeClr val="tx1"/>
              </a:solidFill>
            </a:endParaRPr>
          </a:p>
          <a:p>
            <a:r>
              <a:rPr lang="en-US" sz="2800" b="0" cap="none" spc="0" dirty="0">
                <a:solidFill>
                  <a:schemeClr val="tx1"/>
                </a:solidFill>
              </a:rPr>
              <a:t>Updates from the </a:t>
            </a:r>
          </a:p>
          <a:p>
            <a:r>
              <a:rPr lang="en-US" sz="2800" b="0" cap="none" spc="0" dirty="0">
                <a:solidFill>
                  <a:schemeClr val="tx1"/>
                </a:solidFill>
              </a:rPr>
              <a:t>Rehabilitation Services Administration</a:t>
            </a:r>
          </a:p>
        </p:txBody>
      </p:sp>
      <p:sp>
        <p:nvSpPr>
          <p:cNvPr id="2" name="Title 1"/>
          <p:cNvSpPr>
            <a:spLocks noGrp="1"/>
          </p:cNvSpPr>
          <p:nvPr>
            <p:ph type="ctrTitle"/>
          </p:nvPr>
        </p:nvSpPr>
        <p:spPr>
          <a:xfrm>
            <a:off x="685800" y="838200"/>
            <a:ext cx="7772400" cy="1752600"/>
          </a:xfrm>
        </p:spPr>
        <p:txBody>
          <a:bodyPr>
            <a:normAutofit fontScale="90000"/>
          </a:bodyPr>
          <a:lstStyle/>
          <a:p>
            <a:r>
              <a:rPr lang="en-US" sz="3100" b="1" i="1" dirty="0"/>
              <a:t/>
            </a:r>
            <a:br>
              <a:rPr lang="en-US" sz="3100" b="1" i="1" dirty="0"/>
            </a:br>
            <a:r>
              <a:rPr lang="en-US" sz="3100" b="1" i="1" dirty="0"/>
              <a:t/>
            </a:r>
            <a:br>
              <a:rPr lang="en-US" sz="3100" b="1" i="1" dirty="0"/>
            </a:br>
            <a:r>
              <a:rPr lang="en-US" sz="3600" dirty="0"/>
              <a:t/>
            </a:r>
            <a:br>
              <a:rPr lang="en-US" sz="3600" dirty="0"/>
            </a:br>
            <a:r>
              <a:rPr lang="en-US" sz="4000" dirty="0"/>
              <a:t>Trends in the VR Program </a:t>
            </a:r>
            <a:br>
              <a:rPr lang="en-US" sz="4000" dirty="0"/>
            </a:br>
            <a:r>
              <a:rPr lang="en-US" sz="4000" dirty="0"/>
              <a:t>Post-WIOA: </a:t>
            </a:r>
            <a:br>
              <a:rPr lang="en-US" sz="4000" dirty="0"/>
            </a:br>
            <a:r>
              <a:rPr lang="en-US" sz="4000" dirty="0"/>
              <a:t> A Shift in Focus and Performance?</a:t>
            </a:r>
            <a:r>
              <a:rPr lang="en-US" sz="4400" dirty="0"/>
              <a:t/>
            </a:r>
            <a:br>
              <a:rPr lang="en-US" sz="4400" dirty="0"/>
            </a:br>
            <a:endParaRPr lang="en-US" sz="4400" dirty="0"/>
          </a:p>
        </p:txBody>
      </p:sp>
    </p:spTree>
    <p:extLst>
      <p:ext uri="{BB962C8B-B14F-4D97-AF65-F5344CB8AC3E}">
        <p14:creationId xmlns:p14="http://schemas.microsoft.com/office/powerpoint/2010/main" val="421349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accent1"/>
                </a:solidFill>
              </a:rPr>
              <a:t>All Individuals: Employment Rate</a:t>
            </a:r>
          </a:p>
        </p:txBody>
      </p:sp>
      <p:sp>
        <p:nvSpPr>
          <p:cNvPr id="3" name="Content Placeholder 2"/>
          <p:cNvSpPr>
            <a:spLocks noGrp="1"/>
          </p:cNvSpPr>
          <p:nvPr>
            <p:ph sz="quarter" idx="1"/>
          </p:nvPr>
        </p:nvSpPr>
        <p:spPr>
          <a:xfrm>
            <a:off x="301752" y="1527048"/>
            <a:ext cx="8503920" cy="4873752"/>
          </a:xfrm>
        </p:spPr>
        <p:txBody>
          <a:bodyPr/>
          <a:lstStyle/>
          <a:p>
            <a:endParaRPr lang="en-US" dirty="0"/>
          </a:p>
          <a:p>
            <a:endParaRPr lang="en-US" dirty="0"/>
          </a:p>
          <a:p>
            <a:pPr marL="0" indent="0">
              <a:buNone/>
            </a:pPr>
            <a:endParaRPr lang="en-US" dirty="0"/>
          </a:p>
          <a:p>
            <a:endParaRPr lang="en-US" dirty="0"/>
          </a:p>
          <a:p>
            <a:endParaRPr lang="en-US" dirty="0"/>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4099092278"/>
              </p:ext>
            </p:extLst>
          </p:nvPr>
        </p:nvGraphicFramePr>
        <p:xfrm>
          <a:off x="914400" y="1676400"/>
          <a:ext cx="74676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3678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accent1"/>
                </a:solidFill>
              </a:rPr>
              <a:t>All Individuals: Outcomes</a:t>
            </a:r>
          </a:p>
        </p:txBody>
      </p:sp>
      <p:sp>
        <p:nvSpPr>
          <p:cNvPr id="3" name="Content Placeholder 2"/>
          <p:cNvSpPr>
            <a:spLocks noGrp="1"/>
          </p:cNvSpPr>
          <p:nvPr>
            <p:ph sz="quarter" idx="1"/>
          </p:nvPr>
        </p:nvSpPr>
        <p:spPr>
          <a:xfrm>
            <a:off x="301752" y="1527048"/>
            <a:ext cx="8503920" cy="4873752"/>
          </a:xfrm>
        </p:spPr>
        <p:txBody>
          <a:bodyPr/>
          <a:lstStyle/>
          <a:p>
            <a:endParaRPr lang="en-US" dirty="0"/>
          </a:p>
          <a:p>
            <a:endParaRPr lang="en-US" dirty="0"/>
          </a:p>
          <a:p>
            <a:pPr marL="0" indent="0">
              <a:buNone/>
            </a:pPr>
            <a:endParaRPr lang="en-US" dirty="0"/>
          </a:p>
          <a:p>
            <a:endParaRPr lang="en-US" dirty="0"/>
          </a:p>
          <a:p>
            <a:endParaRPr lang="en-US" dirty="0"/>
          </a:p>
          <a:p>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538098722"/>
              </p:ext>
            </p:extLst>
          </p:nvPr>
        </p:nvGraphicFramePr>
        <p:xfrm>
          <a:off x="457200" y="1447800"/>
          <a:ext cx="83820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06147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solidFill>
                  <a:schemeClr val="accent1"/>
                </a:solidFill>
              </a:rPr>
              <a:t>Individuals Under Age 25 vs. Individuals 25 and Older</a:t>
            </a:r>
            <a:br>
              <a:rPr lang="en-US" sz="2400" dirty="0">
                <a:solidFill>
                  <a:schemeClr val="accent1"/>
                </a:solidFill>
              </a:rPr>
            </a:br>
            <a:r>
              <a:rPr lang="en-US" sz="2400" dirty="0">
                <a:solidFill>
                  <a:schemeClr val="accent1"/>
                </a:solidFill>
              </a:rPr>
              <a:t>Employment Outcomes </a:t>
            </a:r>
          </a:p>
        </p:txBody>
      </p:sp>
      <p:sp>
        <p:nvSpPr>
          <p:cNvPr id="3" name="Content Placeholder 2"/>
          <p:cNvSpPr>
            <a:spLocks noGrp="1"/>
          </p:cNvSpPr>
          <p:nvPr>
            <p:ph sz="quarter" idx="1"/>
          </p:nvPr>
        </p:nvSpPr>
        <p:spPr>
          <a:xfrm>
            <a:off x="301752" y="1527048"/>
            <a:ext cx="8503920" cy="4873752"/>
          </a:xfrm>
        </p:spPr>
        <p:txBody>
          <a:bodyPr/>
          <a:lstStyle/>
          <a:p>
            <a:endParaRPr lang="en-US" dirty="0"/>
          </a:p>
          <a:p>
            <a:endParaRPr lang="en-US" dirty="0"/>
          </a:p>
          <a:p>
            <a:pPr marL="0" indent="0">
              <a:buNone/>
            </a:pPr>
            <a:endParaRPr lang="en-US" dirty="0"/>
          </a:p>
          <a:p>
            <a:endParaRPr lang="en-US" dirty="0"/>
          </a:p>
          <a:p>
            <a:endParaRPr lang="en-US" dirty="0"/>
          </a:p>
          <a:p>
            <a:endParaRPr lang="en-US" dirty="0"/>
          </a:p>
        </p:txBody>
      </p:sp>
      <p:graphicFrame>
        <p:nvGraphicFramePr>
          <p:cNvPr id="6" name="Chart 5"/>
          <p:cNvGraphicFramePr>
            <a:graphicFrameLocks/>
          </p:cNvGraphicFramePr>
          <p:nvPr>
            <p:extLst>
              <p:ext uri="{D42A27DB-BD31-4B8C-83A1-F6EECF244321}">
                <p14:modId xmlns:p14="http://schemas.microsoft.com/office/powerpoint/2010/main" val="4200221030"/>
              </p:ext>
            </p:extLst>
          </p:nvPr>
        </p:nvGraphicFramePr>
        <p:xfrm>
          <a:off x="381000" y="1524000"/>
          <a:ext cx="8534400" cy="4724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3055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accent1"/>
                </a:solidFill>
              </a:rPr>
              <a:t>All Individuals: Median Wages</a:t>
            </a:r>
          </a:p>
        </p:txBody>
      </p:sp>
      <p:sp>
        <p:nvSpPr>
          <p:cNvPr id="3" name="Content Placeholder 2"/>
          <p:cNvSpPr>
            <a:spLocks noGrp="1"/>
          </p:cNvSpPr>
          <p:nvPr>
            <p:ph sz="quarter" idx="1"/>
          </p:nvPr>
        </p:nvSpPr>
        <p:spPr>
          <a:xfrm>
            <a:off x="301752" y="1527048"/>
            <a:ext cx="8503920" cy="4873752"/>
          </a:xfrm>
        </p:spPr>
        <p:txBody>
          <a:bodyPr/>
          <a:lstStyle/>
          <a:p>
            <a:endParaRPr lang="en-US" dirty="0"/>
          </a:p>
          <a:p>
            <a:endParaRPr lang="en-US" dirty="0"/>
          </a:p>
          <a:p>
            <a:pPr marL="0" indent="0">
              <a:buNone/>
            </a:pPr>
            <a:endParaRPr lang="en-US" dirty="0"/>
          </a:p>
          <a:p>
            <a:endParaRPr lang="en-US" dirty="0"/>
          </a:p>
          <a:p>
            <a:endParaRPr lang="en-US" dirty="0"/>
          </a:p>
          <a:p>
            <a:endParaRPr lang="en-US" dirty="0"/>
          </a:p>
        </p:txBody>
      </p:sp>
      <p:graphicFrame>
        <p:nvGraphicFramePr>
          <p:cNvPr id="5" name="Chart 4"/>
          <p:cNvGraphicFramePr>
            <a:graphicFrameLocks/>
          </p:cNvGraphicFramePr>
          <p:nvPr>
            <p:extLst>
              <p:ext uri="{D42A27DB-BD31-4B8C-83A1-F6EECF244321}">
                <p14:modId xmlns:p14="http://schemas.microsoft.com/office/powerpoint/2010/main" val="1563214986"/>
              </p:ext>
            </p:extLst>
          </p:nvPr>
        </p:nvGraphicFramePr>
        <p:xfrm>
          <a:off x="990600" y="1676400"/>
          <a:ext cx="72390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669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835152"/>
          </a:xfrm>
        </p:spPr>
        <p:txBody>
          <a:bodyPr>
            <a:noAutofit/>
          </a:bodyPr>
          <a:lstStyle/>
          <a:p>
            <a:r>
              <a:rPr lang="en-US" sz="2400" dirty="0">
                <a:solidFill>
                  <a:schemeClr val="accent1"/>
                </a:solidFill>
              </a:rPr>
              <a:t>Individuals Under Age 25 vs. Individuals 25 and Older</a:t>
            </a:r>
            <a:br>
              <a:rPr lang="en-US" sz="2400" dirty="0">
                <a:solidFill>
                  <a:schemeClr val="accent1"/>
                </a:solidFill>
              </a:rPr>
            </a:br>
            <a:r>
              <a:rPr lang="en-US" sz="2400" dirty="0">
                <a:solidFill>
                  <a:schemeClr val="accent1"/>
                </a:solidFill>
              </a:rPr>
              <a:t>Median Wages</a:t>
            </a:r>
            <a:endParaRPr lang="en-US" sz="2400" dirty="0"/>
          </a:p>
        </p:txBody>
      </p:sp>
      <p:graphicFrame>
        <p:nvGraphicFramePr>
          <p:cNvPr id="3" name="Chart 2"/>
          <p:cNvGraphicFramePr>
            <a:graphicFrameLocks/>
          </p:cNvGraphicFramePr>
          <p:nvPr>
            <p:extLst>
              <p:ext uri="{D42A27DB-BD31-4B8C-83A1-F6EECF244321}">
                <p14:modId xmlns:p14="http://schemas.microsoft.com/office/powerpoint/2010/main" val="4090293581"/>
              </p:ext>
            </p:extLst>
          </p:nvPr>
        </p:nvGraphicFramePr>
        <p:xfrm>
          <a:off x="304800" y="1752600"/>
          <a:ext cx="8686800" cy="4343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0558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solidFill>
                  <a:schemeClr val="accent1"/>
                </a:solidFill>
              </a:rPr>
              <a:t>Students with Disabilities Reported (by quarter)</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20946096"/>
              </p:ext>
            </p:extLst>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61512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500" dirty="0">
                <a:solidFill>
                  <a:schemeClr val="accent1"/>
                </a:solidFill>
              </a:rPr>
              <a:t>Students with Disabilities Reported Who Received </a:t>
            </a:r>
            <a:br>
              <a:rPr lang="en-US" sz="2500" dirty="0">
                <a:solidFill>
                  <a:schemeClr val="accent1"/>
                </a:solidFill>
              </a:rPr>
            </a:br>
            <a:r>
              <a:rPr lang="en-US" sz="2500" dirty="0">
                <a:solidFill>
                  <a:schemeClr val="accent1"/>
                </a:solidFill>
              </a:rPr>
              <a:t>Pre-Employment Transition Services (by quarter)</a:t>
            </a: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642215309"/>
              </p:ext>
            </p:extLst>
          </p:nvPr>
        </p:nvGraphicFramePr>
        <p:xfrm>
          <a:off x="304800" y="1524000"/>
          <a:ext cx="8504238"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70613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a:solidFill>
                  <a:schemeClr val="accent1"/>
                </a:solidFill>
              </a:rPr>
              <a:t>Number of Students who Applied for VR Services and </a:t>
            </a:r>
            <a:br>
              <a:rPr lang="en-US" sz="2000" dirty="0">
                <a:solidFill>
                  <a:schemeClr val="accent1"/>
                </a:solidFill>
              </a:rPr>
            </a:br>
            <a:r>
              <a:rPr lang="en-US" sz="2000" dirty="0">
                <a:solidFill>
                  <a:schemeClr val="accent1"/>
                </a:solidFill>
              </a:rPr>
              <a:t>Received Pre-Employment Transition Services (by quarter)</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623902695"/>
              </p:ext>
            </p:extLst>
          </p:nvPr>
        </p:nvGraphicFramePr>
        <p:xfrm>
          <a:off x="304800" y="1524000"/>
          <a:ext cx="83820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9254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Autofit/>
          </a:bodyPr>
          <a:lstStyle/>
          <a:p>
            <a:r>
              <a:rPr lang="en-US" sz="2400" dirty="0">
                <a:solidFill>
                  <a:schemeClr val="accent1"/>
                </a:solidFill>
              </a:rPr>
              <a:t>Individuals Exiting the VR Program </a:t>
            </a:r>
            <a:br>
              <a:rPr lang="en-US" sz="2400" dirty="0">
                <a:solidFill>
                  <a:schemeClr val="accent1"/>
                </a:solidFill>
              </a:rPr>
            </a:br>
            <a:r>
              <a:rPr lang="en-US" sz="2400" dirty="0">
                <a:solidFill>
                  <a:schemeClr val="accent1"/>
                </a:solidFill>
              </a:rPr>
              <a:t>at Various Stages (PY 2017) </a:t>
            </a: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718377743"/>
              </p:ext>
            </p:extLst>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29791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solidFill>
                  <a:schemeClr val="accent1"/>
                </a:solidFill>
              </a:rPr>
              <a:t>Reasons for Exit (PY 2017) </a:t>
            </a:r>
          </a:p>
        </p:txBody>
      </p:sp>
      <p:sp>
        <p:nvSpPr>
          <p:cNvPr id="3" name="Content Placeholder 2"/>
          <p:cNvSpPr>
            <a:spLocks noGrp="1"/>
          </p:cNvSpPr>
          <p:nvPr>
            <p:ph sz="quarter" idx="1"/>
          </p:nvPr>
        </p:nvSpPr>
        <p:spPr/>
        <p:txBody>
          <a:bodyPr/>
          <a:lstStyle/>
          <a:p>
            <a:pPr marL="0" indent="0" algn="ctr">
              <a:buNone/>
            </a:pPr>
            <a:r>
              <a:rPr lang="en-US" dirty="0"/>
              <a:t>495,593 individuals exited the VR program </a:t>
            </a:r>
          </a:p>
          <a:p>
            <a:pPr marL="0" indent="0">
              <a:buNone/>
            </a:pPr>
            <a:endParaRPr lang="en-US" dirty="0"/>
          </a:p>
          <a:p>
            <a:pPr marL="0" indent="0">
              <a:buNone/>
            </a:pP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825556057"/>
              </p:ext>
            </p:extLst>
          </p:nvPr>
        </p:nvGraphicFramePr>
        <p:xfrm>
          <a:off x="304800" y="2057400"/>
          <a:ext cx="8229600" cy="4191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9770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Presenters</a:t>
            </a:r>
          </a:p>
        </p:txBody>
      </p:sp>
      <p:sp>
        <p:nvSpPr>
          <p:cNvPr id="3" name="Content Placeholder 2"/>
          <p:cNvSpPr>
            <a:spLocks noGrp="1"/>
          </p:cNvSpPr>
          <p:nvPr>
            <p:ph sz="quarter" idx="1"/>
          </p:nvPr>
        </p:nvSpPr>
        <p:spPr>
          <a:xfrm>
            <a:off x="304800" y="1295400"/>
            <a:ext cx="8503920" cy="5181600"/>
          </a:xfrm>
        </p:spPr>
        <p:txBody>
          <a:bodyPr>
            <a:noAutofit/>
          </a:bodyPr>
          <a:lstStyle/>
          <a:p>
            <a:pPr marL="0" indent="0">
              <a:spcBef>
                <a:spcPts val="0"/>
              </a:spcBef>
              <a:buNone/>
            </a:pPr>
            <a:endParaRPr lang="en-US" sz="600" dirty="0"/>
          </a:p>
          <a:p>
            <a:pPr>
              <a:spcBef>
                <a:spcPts val="0"/>
              </a:spcBef>
            </a:pPr>
            <a:r>
              <a:rPr lang="en-US" sz="1600" dirty="0"/>
              <a:t>Presiding: Robert Doyle</a:t>
            </a:r>
          </a:p>
          <a:p>
            <a:pPr marL="274320" lvl="1" indent="0">
              <a:spcBef>
                <a:spcPts val="0"/>
              </a:spcBef>
              <a:buNone/>
            </a:pPr>
            <a:r>
              <a:rPr lang="en-US" sz="1200" dirty="0"/>
              <a:t>State Director, Florida Blind; Past President of CSAVR</a:t>
            </a:r>
          </a:p>
          <a:p>
            <a:pPr marL="0" indent="0">
              <a:spcBef>
                <a:spcPts val="0"/>
              </a:spcBef>
              <a:buNone/>
            </a:pPr>
            <a:endParaRPr lang="en-US" sz="700" dirty="0"/>
          </a:p>
          <a:p>
            <a:pPr marL="0" indent="0">
              <a:spcBef>
                <a:spcPts val="0"/>
              </a:spcBef>
              <a:buNone/>
            </a:pPr>
            <a:endParaRPr lang="en-US" sz="700" dirty="0"/>
          </a:p>
          <a:p>
            <a:pPr>
              <a:spcBef>
                <a:spcPts val="0"/>
              </a:spcBef>
            </a:pPr>
            <a:r>
              <a:rPr lang="en-US" sz="1600" dirty="0"/>
              <a:t>Carol Dobak</a:t>
            </a:r>
          </a:p>
          <a:p>
            <a:pPr marL="274320" lvl="1" indent="0">
              <a:spcBef>
                <a:spcPts val="0"/>
              </a:spcBef>
              <a:buNone/>
            </a:pPr>
            <a:r>
              <a:rPr lang="en-US" sz="1200" dirty="0"/>
              <a:t>Acting Deputy Commissioner, delegated the authority to perform the functions and duties of the Commissioner</a:t>
            </a:r>
          </a:p>
          <a:p>
            <a:pPr marL="274320" lvl="1" indent="0">
              <a:spcBef>
                <a:spcPts val="0"/>
              </a:spcBef>
              <a:buNone/>
            </a:pPr>
            <a:endParaRPr lang="en-US" sz="1200" dirty="0"/>
          </a:p>
          <a:p>
            <a:pPr>
              <a:spcBef>
                <a:spcPts val="0"/>
              </a:spcBef>
            </a:pPr>
            <a:r>
              <a:rPr lang="en-US" sz="1600" dirty="0"/>
              <a:t>Suzanne Mitchell</a:t>
            </a:r>
          </a:p>
          <a:p>
            <a:pPr marL="274320" lvl="1" indent="0">
              <a:spcBef>
                <a:spcPts val="0"/>
              </a:spcBef>
              <a:buNone/>
            </a:pPr>
            <a:r>
              <a:rPr lang="en-US" sz="1200" dirty="0"/>
              <a:t>Chief, Vocational Rehabilitation Program Unit</a:t>
            </a:r>
          </a:p>
          <a:p>
            <a:pPr marL="274320" lvl="1" indent="0">
              <a:spcBef>
                <a:spcPts val="0"/>
              </a:spcBef>
              <a:buNone/>
            </a:pPr>
            <a:endParaRPr lang="en-US" sz="1200" dirty="0"/>
          </a:p>
          <a:p>
            <a:pPr>
              <a:spcBef>
                <a:spcPts val="0"/>
              </a:spcBef>
            </a:pPr>
            <a:r>
              <a:rPr lang="en-US" sz="1600" dirty="0"/>
              <a:t>RoseAnn Ashby</a:t>
            </a:r>
          </a:p>
          <a:p>
            <a:pPr marL="274320" lvl="1" indent="0">
              <a:spcBef>
                <a:spcPts val="0"/>
              </a:spcBef>
              <a:buNone/>
            </a:pPr>
            <a:r>
              <a:rPr lang="en-US" sz="1200" dirty="0"/>
              <a:t>Chief, Technical Assistance Unit</a:t>
            </a:r>
          </a:p>
          <a:p>
            <a:pPr>
              <a:spcBef>
                <a:spcPts val="0"/>
              </a:spcBef>
            </a:pPr>
            <a:endParaRPr lang="en-US" sz="1600" dirty="0"/>
          </a:p>
          <a:p>
            <a:pPr>
              <a:spcBef>
                <a:spcPts val="0"/>
              </a:spcBef>
            </a:pPr>
            <a:r>
              <a:rPr lang="en-US" sz="1600" dirty="0"/>
              <a:t>David Steele</a:t>
            </a:r>
          </a:p>
          <a:p>
            <a:pPr marL="274320" lvl="1" indent="0">
              <a:spcBef>
                <a:spcPts val="0"/>
              </a:spcBef>
              <a:buNone/>
            </a:pPr>
            <a:r>
              <a:rPr lang="en-US" sz="1200" dirty="0"/>
              <a:t>Chief, Fiscal Unit</a:t>
            </a:r>
          </a:p>
          <a:p>
            <a:pPr marL="274320" lvl="1" indent="0">
              <a:spcBef>
                <a:spcPts val="0"/>
              </a:spcBef>
              <a:buNone/>
            </a:pPr>
            <a:r>
              <a:rPr lang="en-US" sz="1600" dirty="0"/>
              <a:t>		</a:t>
            </a:r>
          </a:p>
          <a:p>
            <a:pPr>
              <a:spcBef>
                <a:spcPts val="0"/>
              </a:spcBef>
            </a:pPr>
            <a:r>
              <a:rPr lang="en-US" sz="1600" dirty="0"/>
              <a:t>Christopher Pope</a:t>
            </a:r>
          </a:p>
          <a:p>
            <a:pPr marL="274320" lvl="1" indent="0">
              <a:spcBef>
                <a:spcPts val="0"/>
              </a:spcBef>
              <a:buNone/>
            </a:pPr>
            <a:r>
              <a:rPr lang="en-US" sz="1200" dirty="0"/>
              <a:t>Chief, Data Collection and Analysis Unit</a:t>
            </a:r>
          </a:p>
          <a:p>
            <a:pPr marL="274320" lvl="1" indent="0">
              <a:spcBef>
                <a:spcPts val="0"/>
              </a:spcBef>
              <a:buNone/>
            </a:pPr>
            <a:endParaRPr lang="en-US" sz="1600" dirty="0"/>
          </a:p>
          <a:p>
            <a:pPr>
              <a:spcBef>
                <a:spcPts val="0"/>
              </a:spcBef>
            </a:pPr>
            <a:r>
              <a:rPr lang="en-US" sz="1600" dirty="0"/>
              <a:t>Mary Lovley</a:t>
            </a:r>
          </a:p>
          <a:p>
            <a:pPr marL="274320" lvl="1" indent="0">
              <a:spcBef>
                <a:spcPts val="0"/>
              </a:spcBef>
              <a:buNone/>
            </a:pPr>
            <a:r>
              <a:rPr lang="en-US" sz="1200" dirty="0"/>
              <a:t>Acting Director, Training and Service Programs Division</a:t>
            </a:r>
          </a:p>
          <a:p>
            <a:pPr marL="274320" lvl="1" indent="0">
              <a:spcBef>
                <a:spcPts val="0"/>
              </a:spcBef>
              <a:buNone/>
            </a:pPr>
            <a:endParaRPr lang="en-US" sz="1200" dirty="0"/>
          </a:p>
          <a:p>
            <a:pPr>
              <a:spcBef>
                <a:spcPts val="0"/>
              </a:spcBef>
            </a:pPr>
            <a:r>
              <a:rPr lang="en-US" sz="1600" dirty="0"/>
              <a:t>Corinne Weidenthal</a:t>
            </a:r>
          </a:p>
          <a:p>
            <a:pPr marL="274320" lvl="1" indent="0">
              <a:spcBef>
                <a:spcPts val="0"/>
              </a:spcBef>
              <a:buNone/>
            </a:pPr>
            <a:r>
              <a:rPr lang="en-US" sz="1200" dirty="0"/>
              <a:t>Chief, Service Programs Unit</a:t>
            </a:r>
          </a:p>
        </p:txBody>
      </p:sp>
    </p:spTree>
    <p:extLst>
      <p:ext uri="{BB962C8B-B14F-4D97-AF65-F5344CB8AC3E}">
        <p14:creationId xmlns:p14="http://schemas.microsoft.com/office/powerpoint/2010/main" val="2860136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229600" cy="1143000"/>
          </a:xfrm>
        </p:spPr>
        <p:txBody>
          <a:bodyPr>
            <a:normAutofit/>
          </a:bodyPr>
          <a:lstStyle/>
          <a:p>
            <a:r>
              <a:rPr lang="en-US" sz="3200" dirty="0">
                <a:solidFill>
                  <a:schemeClr val="accent1"/>
                </a:solidFill>
              </a:rPr>
              <a:t>State Vocational Rehabilitation (VR) Services Fiscal Data Review</a:t>
            </a:r>
          </a:p>
        </p:txBody>
      </p:sp>
      <p:sp>
        <p:nvSpPr>
          <p:cNvPr id="3" name="Content Placeholder 2"/>
          <p:cNvSpPr>
            <a:spLocks noGrp="1"/>
          </p:cNvSpPr>
          <p:nvPr>
            <p:ph idx="1"/>
          </p:nvPr>
        </p:nvSpPr>
        <p:spPr>
          <a:xfrm>
            <a:off x="457200" y="1676400"/>
            <a:ext cx="8229600" cy="4449763"/>
          </a:xfrm>
        </p:spPr>
        <p:txBody>
          <a:bodyPr>
            <a:normAutofit fontScale="92500" lnSpcReduction="10000"/>
          </a:bodyPr>
          <a:lstStyle/>
          <a:p>
            <a:r>
              <a:rPr lang="en-US" sz="3200" dirty="0"/>
              <a:t>Allocation</a:t>
            </a:r>
          </a:p>
          <a:p>
            <a:r>
              <a:rPr lang="en-US" sz="3200" dirty="0"/>
              <a:t>Maintenance of Effort Penalties</a:t>
            </a:r>
          </a:p>
          <a:p>
            <a:r>
              <a:rPr lang="en-US" sz="3200" dirty="0"/>
              <a:t>Reallotment</a:t>
            </a:r>
          </a:p>
          <a:p>
            <a:pPr lvl="1"/>
            <a:r>
              <a:rPr lang="en-US" sz="2600" dirty="0"/>
              <a:t>Relinquishments</a:t>
            </a:r>
          </a:p>
          <a:p>
            <a:pPr lvl="1"/>
            <a:r>
              <a:rPr lang="en-US" sz="2600" dirty="0"/>
              <a:t>Trends</a:t>
            </a:r>
          </a:p>
          <a:p>
            <a:r>
              <a:rPr lang="en-US" sz="3200" dirty="0"/>
              <a:t>Unexpended VR Funds</a:t>
            </a:r>
          </a:p>
          <a:p>
            <a:r>
              <a:rPr lang="en-US" sz="3200" dirty="0"/>
              <a:t>Non-Federal Share</a:t>
            </a:r>
          </a:p>
          <a:p>
            <a:r>
              <a:rPr lang="en-US" sz="3200" dirty="0"/>
              <a:t>Program Income</a:t>
            </a:r>
          </a:p>
          <a:p>
            <a:r>
              <a:rPr lang="en-US" sz="3200" dirty="0"/>
              <a:t>Summary</a:t>
            </a:r>
          </a:p>
          <a:p>
            <a:pPr lvl="2"/>
            <a:endParaRPr lang="en-US" dirty="0"/>
          </a:p>
          <a:p>
            <a:pPr lvl="2">
              <a:buFont typeface="Wingdings" panose="05000000000000000000" pitchFamily="2" charset="2"/>
              <a:buChar char="§"/>
            </a:pPr>
            <a:endParaRPr lang="en-US" dirty="0"/>
          </a:p>
          <a:p>
            <a:pPr marL="457200" lvl="1" indent="0">
              <a:buNone/>
            </a:pPr>
            <a:endParaRPr lang="en-US" dirty="0"/>
          </a:p>
        </p:txBody>
      </p:sp>
    </p:spTree>
    <p:extLst>
      <p:ext uri="{BB962C8B-B14F-4D97-AF65-F5344CB8AC3E}">
        <p14:creationId xmlns:p14="http://schemas.microsoft.com/office/powerpoint/2010/main" val="3676815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1B5D-DE74-40C6-A4B9-B9028463E410}"/>
              </a:ext>
            </a:extLst>
          </p:cNvPr>
          <p:cNvSpPr>
            <a:spLocks noGrp="1"/>
          </p:cNvSpPr>
          <p:nvPr>
            <p:ph type="title"/>
          </p:nvPr>
        </p:nvSpPr>
        <p:spPr>
          <a:xfrm>
            <a:off x="609600" y="-304800"/>
            <a:ext cx="7886700" cy="1325563"/>
          </a:xfrm>
        </p:spPr>
        <p:txBody>
          <a:bodyPr>
            <a:normAutofit/>
          </a:bodyPr>
          <a:lstStyle/>
          <a:p>
            <a:r>
              <a:rPr lang="en-US" dirty="0">
                <a:solidFill>
                  <a:schemeClr val="accent1"/>
                </a:solidFill>
              </a:rPr>
              <a:t>VR Federal Allocations</a:t>
            </a:r>
          </a:p>
        </p:txBody>
      </p:sp>
      <p:graphicFrame>
        <p:nvGraphicFramePr>
          <p:cNvPr id="6" name="Content Placeholder 5">
            <a:extLst>
              <a:ext uri="{FF2B5EF4-FFF2-40B4-BE49-F238E27FC236}">
                <a16:creationId xmlns:a16="http://schemas.microsoft.com/office/drawing/2014/main" id="{EDD10B98-CA38-49D1-BAF4-ADFBBB2D95BA}"/>
              </a:ext>
            </a:extLst>
          </p:cNvPr>
          <p:cNvGraphicFramePr>
            <a:graphicFrameLocks noGrp="1"/>
          </p:cNvGraphicFramePr>
          <p:nvPr>
            <p:ph idx="1"/>
            <p:extLst>
              <p:ext uri="{D42A27DB-BD31-4B8C-83A1-F6EECF244321}">
                <p14:modId xmlns:p14="http://schemas.microsoft.com/office/powerpoint/2010/main" val="763697931"/>
              </p:ext>
            </p:extLst>
          </p:nvPr>
        </p:nvGraphicFramePr>
        <p:xfrm>
          <a:off x="304800" y="1600200"/>
          <a:ext cx="8382000" cy="473233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785538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1B5D-DE74-40C6-A4B9-B9028463E410}"/>
              </a:ext>
            </a:extLst>
          </p:cNvPr>
          <p:cNvSpPr>
            <a:spLocks noGrp="1"/>
          </p:cNvSpPr>
          <p:nvPr>
            <p:ph type="title"/>
          </p:nvPr>
        </p:nvSpPr>
        <p:spPr>
          <a:xfrm>
            <a:off x="685800" y="-304800"/>
            <a:ext cx="7886700" cy="1325563"/>
          </a:xfrm>
        </p:spPr>
        <p:txBody>
          <a:bodyPr>
            <a:normAutofit/>
          </a:bodyPr>
          <a:lstStyle/>
          <a:p>
            <a:r>
              <a:rPr lang="en-US" dirty="0">
                <a:solidFill>
                  <a:schemeClr val="accent1"/>
                </a:solidFill>
              </a:rPr>
              <a:t>Maintenance of Effort Penalties</a:t>
            </a:r>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81000" y="1676400"/>
            <a:ext cx="8364437" cy="44443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6607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1B5D-DE74-40C6-A4B9-B9028463E410}"/>
              </a:ext>
            </a:extLst>
          </p:cNvPr>
          <p:cNvSpPr>
            <a:spLocks noGrp="1"/>
          </p:cNvSpPr>
          <p:nvPr>
            <p:ph type="title"/>
          </p:nvPr>
        </p:nvSpPr>
        <p:spPr>
          <a:xfrm>
            <a:off x="685800" y="-304800"/>
            <a:ext cx="7886700" cy="1325563"/>
          </a:xfrm>
        </p:spPr>
        <p:txBody>
          <a:bodyPr>
            <a:normAutofit/>
          </a:bodyPr>
          <a:lstStyle/>
          <a:p>
            <a:r>
              <a:rPr lang="en-US" dirty="0">
                <a:solidFill>
                  <a:schemeClr val="accent1"/>
                </a:solidFill>
              </a:rPr>
              <a:t>Funds Relinquished in Reallotment</a:t>
            </a:r>
          </a:p>
        </p:txBody>
      </p:sp>
      <p:graphicFrame>
        <p:nvGraphicFramePr>
          <p:cNvPr id="5" name="Content Placeholder 5">
            <a:extLst>
              <a:ext uri="{FF2B5EF4-FFF2-40B4-BE49-F238E27FC236}">
                <a16:creationId xmlns:a16="http://schemas.microsoft.com/office/drawing/2014/main" id="{EDD10B98-CA38-49D1-BAF4-ADFBBB2D95BA}"/>
              </a:ext>
            </a:extLst>
          </p:cNvPr>
          <p:cNvGraphicFramePr>
            <a:graphicFrameLocks noGrp="1"/>
          </p:cNvGraphicFramePr>
          <p:nvPr>
            <p:ph sz="quarter" idx="1"/>
            <p:extLst>
              <p:ext uri="{D42A27DB-BD31-4B8C-83A1-F6EECF244321}">
                <p14:modId xmlns:p14="http://schemas.microsoft.com/office/powerpoint/2010/main" val="880512825"/>
              </p:ext>
            </p:extLst>
          </p:nvPr>
        </p:nvGraphicFramePr>
        <p:xfrm>
          <a:off x="304800" y="1676400"/>
          <a:ext cx="8504238"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4738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1B5D-DE74-40C6-A4B9-B9028463E410}"/>
              </a:ext>
            </a:extLst>
          </p:cNvPr>
          <p:cNvSpPr>
            <a:spLocks noGrp="1"/>
          </p:cNvSpPr>
          <p:nvPr>
            <p:ph type="title"/>
          </p:nvPr>
        </p:nvSpPr>
        <p:spPr>
          <a:xfrm>
            <a:off x="609600" y="-304800"/>
            <a:ext cx="7886700" cy="1325563"/>
          </a:xfrm>
        </p:spPr>
        <p:txBody>
          <a:bodyPr>
            <a:normAutofit/>
          </a:bodyPr>
          <a:lstStyle/>
          <a:p>
            <a:r>
              <a:rPr lang="en-US" dirty="0">
                <a:solidFill>
                  <a:schemeClr val="accent1"/>
                </a:solidFill>
              </a:rPr>
              <a:t>Reallotment Trends</a:t>
            </a:r>
          </a:p>
        </p:txBody>
      </p:sp>
      <p:graphicFrame>
        <p:nvGraphicFramePr>
          <p:cNvPr id="6" name="Content Placeholder 5">
            <a:extLst>
              <a:ext uri="{FF2B5EF4-FFF2-40B4-BE49-F238E27FC236}">
                <a16:creationId xmlns:a16="http://schemas.microsoft.com/office/drawing/2014/main" id="{EDD10B98-CA38-49D1-BAF4-ADFBBB2D95BA}"/>
              </a:ext>
            </a:extLst>
          </p:cNvPr>
          <p:cNvGraphicFramePr>
            <a:graphicFrameLocks noGrp="1"/>
          </p:cNvGraphicFramePr>
          <p:nvPr>
            <p:ph idx="1"/>
            <p:extLst>
              <p:ext uri="{D42A27DB-BD31-4B8C-83A1-F6EECF244321}">
                <p14:modId xmlns:p14="http://schemas.microsoft.com/office/powerpoint/2010/main" val="1749337318"/>
              </p:ext>
            </p:extLst>
          </p:nvPr>
        </p:nvGraphicFramePr>
        <p:xfrm>
          <a:off x="381000" y="1676400"/>
          <a:ext cx="8458200" cy="44275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51634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1B5D-DE74-40C6-A4B9-B9028463E410}"/>
              </a:ext>
            </a:extLst>
          </p:cNvPr>
          <p:cNvSpPr>
            <a:spLocks noGrp="1"/>
          </p:cNvSpPr>
          <p:nvPr>
            <p:ph type="title"/>
          </p:nvPr>
        </p:nvSpPr>
        <p:spPr>
          <a:xfrm>
            <a:off x="609600" y="-304800"/>
            <a:ext cx="7886700" cy="1325563"/>
          </a:xfrm>
        </p:spPr>
        <p:txBody>
          <a:bodyPr>
            <a:normAutofit/>
          </a:bodyPr>
          <a:lstStyle/>
          <a:p>
            <a:r>
              <a:rPr lang="en-US" dirty="0">
                <a:solidFill>
                  <a:schemeClr val="accent1"/>
                </a:solidFill>
              </a:rPr>
              <a:t>VR Funds Unexpended at Closeout</a:t>
            </a:r>
          </a:p>
        </p:txBody>
      </p:sp>
      <p:graphicFrame>
        <p:nvGraphicFramePr>
          <p:cNvPr id="5" name="Content Placeholder 5">
            <a:extLst>
              <a:ext uri="{FF2B5EF4-FFF2-40B4-BE49-F238E27FC236}">
                <a16:creationId xmlns:a16="http://schemas.microsoft.com/office/drawing/2014/main" id="{EDD10B98-CA38-49D1-BAF4-ADFBBB2D95BA}"/>
              </a:ext>
            </a:extLst>
          </p:cNvPr>
          <p:cNvGraphicFramePr>
            <a:graphicFrameLocks noGrp="1"/>
          </p:cNvGraphicFramePr>
          <p:nvPr>
            <p:ph sz="quarter" idx="1"/>
            <p:extLst>
              <p:ext uri="{D42A27DB-BD31-4B8C-83A1-F6EECF244321}">
                <p14:modId xmlns:p14="http://schemas.microsoft.com/office/powerpoint/2010/main" val="3383351377"/>
              </p:ext>
            </p:extLst>
          </p:nvPr>
        </p:nvGraphicFramePr>
        <p:xfrm>
          <a:off x="304800" y="1676400"/>
          <a:ext cx="8504238"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005890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4">
            <a:extLst>
              <a:ext uri="{FF2B5EF4-FFF2-40B4-BE49-F238E27FC236}">
                <a16:creationId xmlns:a16="http://schemas.microsoft.com/office/drawing/2014/main" id="{3EE24825-100C-4727-BF1B-5ECE2D6CC2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1524000"/>
            <a:ext cx="8798650" cy="4267200"/>
          </a:xfrm>
          <a:prstGeom prst="rect">
            <a:avLst/>
          </a:prstGeom>
        </p:spPr>
      </p:pic>
      <p:sp>
        <p:nvSpPr>
          <p:cNvPr id="4" name="Title 3"/>
          <p:cNvSpPr>
            <a:spLocks noGrp="1"/>
          </p:cNvSpPr>
          <p:nvPr>
            <p:ph type="title"/>
          </p:nvPr>
        </p:nvSpPr>
        <p:spPr>
          <a:xfrm>
            <a:off x="284525" y="228600"/>
            <a:ext cx="8534400" cy="758952"/>
          </a:xfrm>
        </p:spPr>
        <p:txBody>
          <a:bodyPr/>
          <a:lstStyle/>
          <a:p>
            <a:r>
              <a:rPr lang="en-US" dirty="0">
                <a:solidFill>
                  <a:schemeClr val="accent1"/>
                </a:solidFill>
              </a:rPr>
              <a:t>FY 2017 Unexpended VR Funds</a:t>
            </a:r>
          </a:p>
        </p:txBody>
      </p:sp>
    </p:spTree>
    <p:extLst>
      <p:ext uri="{BB962C8B-B14F-4D97-AF65-F5344CB8AC3E}">
        <p14:creationId xmlns:p14="http://schemas.microsoft.com/office/powerpoint/2010/main" val="10921611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1B5D-DE74-40C6-A4B9-B9028463E410}"/>
              </a:ext>
            </a:extLst>
          </p:cNvPr>
          <p:cNvSpPr>
            <a:spLocks noGrp="1"/>
          </p:cNvSpPr>
          <p:nvPr>
            <p:ph type="title"/>
          </p:nvPr>
        </p:nvSpPr>
        <p:spPr>
          <a:xfrm>
            <a:off x="533400" y="-304800"/>
            <a:ext cx="7886700" cy="1325563"/>
          </a:xfrm>
        </p:spPr>
        <p:txBody>
          <a:bodyPr>
            <a:normAutofit/>
          </a:bodyPr>
          <a:lstStyle/>
          <a:p>
            <a:r>
              <a:rPr lang="en-US" dirty="0">
                <a:solidFill>
                  <a:schemeClr val="accent1"/>
                </a:solidFill>
              </a:rPr>
              <a:t>VR Non-Federal Share</a:t>
            </a:r>
          </a:p>
        </p:txBody>
      </p:sp>
      <p:graphicFrame>
        <p:nvGraphicFramePr>
          <p:cNvPr id="5" name="Content Placeholder 5">
            <a:extLst>
              <a:ext uri="{FF2B5EF4-FFF2-40B4-BE49-F238E27FC236}">
                <a16:creationId xmlns:a16="http://schemas.microsoft.com/office/drawing/2014/main" id="{EDD10B98-CA38-49D1-BAF4-ADFBBB2D95BA}"/>
              </a:ext>
            </a:extLst>
          </p:cNvPr>
          <p:cNvGraphicFramePr>
            <a:graphicFrameLocks noGrp="1"/>
          </p:cNvGraphicFramePr>
          <p:nvPr>
            <p:ph sz="quarter" idx="1"/>
            <p:extLst>
              <p:ext uri="{D42A27DB-BD31-4B8C-83A1-F6EECF244321}">
                <p14:modId xmlns:p14="http://schemas.microsoft.com/office/powerpoint/2010/main" val="3418178487"/>
              </p:ext>
            </p:extLst>
          </p:nvPr>
        </p:nvGraphicFramePr>
        <p:xfrm>
          <a:off x="304800" y="1676400"/>
          <a:ext cx="8504238"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69509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1B5D-DE74-40C6-A4B9-B9028463E410}"/>
              </a:ext>
            </a:extLst>
          </p:cNvPr>
          <p:cNvSpPr>
            <a:spLocks noGrp="1"/>
          </p:cNvSpPr>
          <p:nvPr>
            <p:ph type="title"/>
          </p:nvPr>
        </p:nvSpPr>
        <p:spPr>
          <a:xfrm>
            <a:off x="685800" y="-304800"/>
            <a:ext cx="7886700" cy="1325563"/>
          </a:xfrm>
        </p:spPr>
        <p:txBody>
          <a:bodyPr>
            <a:normAutofit/>
          </a:bodyPr>
          <a:lstStyle/>
          <a:p>
            <a:r>
              <a:rPr lang="en-US" dirty="0">
                <a:solidFill>
                  <a:schemeClr val="accent1"/>
                </a:solidFill>
              </a:rPr>
              <a:t>Federal Program Income</a:t>
            </a:r>
          </a:p>
        </p:txBody>
      </p:sp>
      <p:graphicFrame>
        <p:nvGraphicFramePr>
          <p:cNvPr id="5" name="Content Placeholder 5">
            <a:extLst>
              <a:ext uri="{FF2B5EF4-FFF2-40B4-BE49-F238E27FC236}">
                <a16:creationId xmlns:a16="http://schemas.microsoft.com/office/drawing/2014/main" id="{EDD10B98-CA38-49D1-BAF4-ADFBBB2D95BA}"/>
              </a:ext>
            </a:extLst>
          </p:cNvPr>
          <p:cNvGraphicFramePr>
            <a:graphicFrameLocks noGrp="1"/>
          </p:cNvGraphicFramePr>
          <p:nvPr>
            <p:ph sz="quarter" idx="1"/>
            <p:extLst>
              <p:ext uri="{D42A27DB-BD31-4B8C-83A1-F6EECF244321}">
                <p14:modId xmlns:p14="http://schemas.microsoft.com/office/powerpoint/2010/main" val="1394724734"/>
              </p:ext>
            </p:extLst>
          </p:nvPr>
        </p:nvGraphicFramePr>
        <p:xfrm>
          <a:off x="304800" y="1676400"/>
          <a:ext cx="8504238"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4755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9B3E7-90FD-4166-89C5-C5CBAED4E2E8}"/>
              </a:ext>
            </a:extLst>
          </p:cNvPr>
          <p:cNvSpPr>
            <a:spLocks noGrp="1"/>
          </p:cNvSpPr>
          <p:nvPr>
            <p:ph type="title"/>
          </p:nvPr>
        </p:nvSpPr>
        <p:spPr/>
        <p:txBody>
          <a:bodyPr/>
          <a:lstStyle/>
          <a:p>
            <a:r>
              <a:rPr lang="en-US" dirty="0">
                <a:solidFill>
                  <a:schemeClr val="accent1"/>
                </a:solidFill>
              </a:rPr>
              <a:t>Summary</a:t>
            </a:r>
          </a:p>
        </p:txBody>
      </p:sp>
      <p:sp>
        <p:nvSpPr>
          <p:cNvPr id="3" name="Content Placeholder 2">
            <a:extLst>
              <a:ext uri="{FF2B5EF4-FFF2-40B4-BE49-F238E27FC236}">
                <a16:creationId xmlns:a16="http://schemas.microsoft.com/office/drawing/2014/main" id="{3A61EE4A-FC82-4F00-9D31-5602FCC355E2}"/>
              </a:ext>
            </a:extLst>
          </p:cNvPr>
          <p:cNvSpPr>
            <a:spLocks noGrp="1"/>
          </p:cNvSpPr>
          <p:nvPr>
            <p:ph idx="1"/>
          </p:nvPr>
        </p:nvSpPr>
        <p:spPr/>
        <p:txBody>
          <a:bodyPr>
            <a:normAutofit/>
          </a:bodyPr>
          <a:lstStyle/>
          <a:p>
            <a:pPr marL="0" indent="0">
              <a:buNone/>
            </a:pPr>
            <a:r>
              <a:rPr lang="en-US" dirty="0"/>
              <a:t>Since 2015:</a:t>
            </a:r>
          </a:p>
          <a:p>
            <a:r>
              <a:rPr lang="en-US" dirty="0"/>
              <a:t>Federal allocation to the VR program has increased by approximately $200 million;</a:t>
            </a:r>
          </a:p>
          <a:p>
            <a:r>
              <a:rPr lang="en-US" dirty="0"/>
              <a:t>Non-Federal VR funds have increased by $49 million;</a:t>
            </a:r>
          </a:p>
          <a:p>
            <a:r>
              <a:rPr lang="en-US" dirty="0"/>
              <a:t>Program income has decreased by $38 million; and</a:t>
            </a:r>
          </a:p>
          <a:p>
            <a:r>
              <a:rPr lang="en-US" dirty="0"/>
              <a:t>$281 million in allotted grant award funding was not expended for direct VR purposes.</a:t>
            </a:r>
          </a:p>
          <a:p>
            <a:endParaRPr lang="en-US" dirty="0"/>
          </a:p>
        </p:txBody>
      </p:sp>
    </p:spTree>
    <p:extLst>
      <p:ext uri="{BB962C8B-B14F-4D97-AF65-F5344CB8AC3E}">
        <p14:creationId xmlns:p14="http://schemas.microsoft.com/office/powerpoint/2010/main" val="842801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Session Overview</a:t>
            </a:r>
          </a:p>
        </p:txBody>
      </p:sp>
      <p:sp>
        <p:nvSpPr>
          <p:cNvPr id="3" name="Content Placeholder 2"/>
          <p:cNvSpPr>
            <a:spLocks noGrp="1"/>
          </p:cNvSpPr>
          <p:nvPr>
            <p:ph sz="quarter" idx="1"/>
          </p:nvPr>
        </p:nvSpPr>
        <p:spPr>
          <a:xfrm>
            <a:off x="304800" y="1295400"/>
            <a:ext cx="8503920" cy="4572000"/>
          </a:xfrm>
        </p:spPr>
        <p:txBody>
          <a:bodyPr>
            <a:noAutofit/>
          </a:bodyPr>
          <a:lstStyle/>
          <a:p>
            <a:pPr>
              <a:spcBef>
                <a:spcPts val="0"/>
              </a:spcBef>
            </a:pPr>
            <a:endParaRPr lang="en-US" sz="2200" dirty="0"/>
          </a:p>
          <a:p>
            <a:pPr>
              <a:spcBef>
                <a:spcPts val="0"/>
              </a:spcBef>
            </a:pPr>
            <a:r>
              <a:rPr lang="en-US" sz="2200" dirty="0"/>
              <a:t>Welcome </a:t>
            </a:r>
          </a:p>
          <a:p>
            <a:pPr>
              <a:spcBef>
                <a:spcPts val="0"/>
              </a:spcBef>
            </a:pPr>
            <a:endParaRPr lang="en-US" sz="2200" dirty="0"/>
          </a:p>
          <a:p>
            <a:pPr>
              <a:spcBef>
                <a:spcPts val="0"/>
              </a:spcBef>
            </a:pPr>
            <a:r>
              <a:rPr lang="en-US" sz="2200" dirty="0"/>
              <a:t>Review FFY 2010-2018  and PY 2017-2018 VR Program Data</a:t>
            </a:r>
          </a:p>
          <a:p>
            <a:pPr>
              <a:spcBef>
                <a:spcPts val="0"/>
              </a:spcBef>
            </a:pPr>
            <a:endParaRPr lang="en-US" sz="2200" dirty="0"/>
          </a:p>
          <a:p>
            <a:pPr>
              <a:spcBef>
                <a:spcPts val="0"/>
              </a:spcBef>
            </a:pPr>
            <a:r>
              <a:rPr lang="en-US" sz="2200" dirty="0"/>
              <a:t>Review FFY 2010-2018 Fiscal Data</a:t>
            </a:r>
          </a:p>
          <a:p>
            <a:pPr>
              <a:spcBef>
                <a:spcPts val="0"/>
              </a:spcBef>
            </a:pPr>
            <a:endParaRPr lang="en-US" sz="2200" dirty="0"/>
          </a:p>
          <a:p>
            <a:pPr>
              <a:spcBef>
                <a:spcPts val="0"/>
              </a:spcBef>
            </a:pPr>
            <a:r>
              <a:rPr lang="en-US" sz="2200" dirty="0"/>
              <a:t>Perspectives on Performance of the VR Program </a:t>
            </a:r>
          </a:p>
          <a:p>
            <a:pPr>
              <a:spcBef>
                <a:spcPts val="0"/>
              </a:spcBef>
            </a:pPr>
            <a:endParaRPr lang="en-US" sz="2200" dirty="0"/>
          </a:p>
          <a:p>
            <a:pPr>
              <a:spcBef>
                <a:spcPts val="0"/>
              </a:spcBef>
            </a:pPr>
            <a:r>
              <a:rPr lang="en-US" sz="2200" dirty="0"/>
              <a:t>Updates from RSA’s Training and Service Programs Division </a:t>
            </a:r>
          </a:p>
          <a:p>
            <a:pPr marL="0" indent="0">
              <a:spcBef>
                <a:spcPts val="0"/>
              </a:spcBef>
              <a:buNone/>
            </a:pPr>
            <a:endParaRPr lang="en-US" sz="2200" dirty="0"/>
          </a:p>
          <a:p>
            <a:pPr>
              <a:spcBef>
                <a:spcPts val="0"/>
              </a:spcBef>
            </a:pPr>
            <a:r>
              <a:rPr lang="en-US" sz="2200" dirty="0"/>
              <a:t>Introduce ReThink Performance </a:t>
            </a:r>
          </a:p>
          <a:p>
            <a:pPr lvl="1">
              <a:spcBef>
                <a:spcPts val="0"/>
              </a:spcBef>
            </a:pPr>
            <a:r>
              <a:rPr lang="en-US" dirty="0"/>
              <a:t>Steve Wooderson, Chief Executive Officer, CSAVR</a:t>
            </a:r>
          </a:p>
          <a:p>
            <a:pPr lvl="1">
              <a:spcBef>
                <a:spcPts val="0"/>
              </a:spcBef>
            </a:pPr>
            <a:r>
              <a:rPr lang="en-US" dirty="0"/>
              <a:t>Carol Pankow, President, NCSAB</a:t>
            </a:r>
          </a:p>
          <a:p>
            <a:pPr marL="0" indent="0">
              <a:spcBef>
                <a:spcPts val="0"/>
              </a:spcBef>
              <a:buNone/>
            </a:pPr>
            <a:endParaRPr lang="en-US" sz="1800" dirty="0"/>
          </a:p>
          <a:p>
            <a:pPr marL="0" indent="0">
              <a:spcBef>
                <a:spcPts val="0"/>
              </a:spcBef>
              <a:buNone/>
            </a:pPr>
            <a:endParaRPr lang="en-US" sz="1400" dirty="0"/>
          </a:p>
        </p:txBody>
      </p:sp>
    </p:spTree>
    <p:extLst>
      <p:ext uri="{BB962C8B-B14F-4D97-AF65-F5344CB8AC3E}">
        <p14:creationId xmlns:p14="http://schemas.microsoft.com/office/powerpoint/2010/main" val="3847762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solidFill>
                  <a:schemeClr val="accent1"/>
                </a:solidFill>
              </a:rPr>
              <a:t>Training and Service Programs Division Updates</a:t>
            </a:r>
          </a:p>
        </p:txBody>
      </p:sp>
      <p:sp>
        <p:nvSpPr>
          <p:cNvPr id="3" name="Content Placeholder 2"/>
          <p:cNvSpPr>
            <a:spLocks noGrp="1"/>
          </p:cNvSpPr>
          <p:nvPr>
            <p:ph sz="quarter" idx="1"/>
          </p:nvPr>
        </p:nvSpPr>
        <p:spPr>
          <a:xfrm>
            <a:off x="304800" y="1676400"/>
            <a:ext cx="8503920" cy="4572000"/>
          </a:xfrm>
        </p:spPr>
        <p:txBody>
          <a:bodyPr>
            <a:normAutofit/>
          </a:bodyPr>
          <a:lstStyle/>
          <a:p>
            <a:pPr marL="0" indent="0" algn="ctr">
              <a:buNone/>
            </a:pPr>
            <a:r>
              <a:rPr lang="en-US" b="1" dirty="0"/>
              <a:t>TSPD</a:t>
            </a:r>
          </a:p>
          <a:p>
            <a:pPr marL="0" indent="0" algn="ctr">
              <a:buNone/>
            </a:pPr>
            <a:endParaRPr lang="en-US" b="1" dirty="0"/>
          </a:p>
          <a:p>
            <a:r>
              <a:rPr lang="en-US" dirty="0"/>
              <a:t>Personnel Update</a:t>
            </a:r>
          </a:p>
          <a:p>
            <a:pPr marL="0" indent="0">
              <a:buNone/>
            </a:pPr>
            <a:endParaRPr lang="en-US" dirty="0"/>
          </a:p>
          <a:p>
            <a:r>
              <a:rPr lang="en-US" dirty="0"/>
              <a:t>ReThink Training Programs and Service Programs</a:t>
            </a:r>
          </a:p>
        </p:txBody>
      </p:sp>
    </p:spTree>
    <p:extLst>
      <p:ext uri="{BB962C8B-B14F-4D97-AF65-F5344CB8AC3E}">
        <p14:creationId xmlns:p14="http://schemas.microsoft.com/office/powerpoint/2010/main" val="1198138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solidFill>
                  <a:schemeClr val="accent1"/>
                </a:solidFill>
              </a:rPr>
              <a:t>Training and Service Programs Division Updates</a:t>
            </a:r>
          </a:p>
        </p:txBody>
      </p:sp>
      <p:sp>
        <p:nvSpPr>
          <p:cNvPr id="3" name="Content Placeholder 2"/>
          <p:cNvSpPr>
            <a:spLocks noGrp="1"/>
          </p:cNvSpPr>
          <p:nvPr>
            <p:ph sz="quarter" idx="1"/>
          </p:nvPr>
        </p:nvSpPr>
        <p:spPr>
          <a:xfrm>
            <a:off x="304800" y="1676400"/>
            <a:ext cx="8503920" cy="4572000"/>
          </a:xfrm>
        </p:spPr>
        <p:txBody>
          <a:bodyPr>
            <a:normAutofit/>
          </a:bodyPr>
          <a:lstStyle/>
          <a:p>
            <a:pPr marL="0" indent="0" algn="ctr">
              <a:buNone/>
            </a:pPr>
            <a:r>
              <a:rPr lang="en-US" b="1" dirty="0"/>
              <a:t>Training Programs Unit</a:t>
            </a:r>
          </a:p>
          <a:p>
            <a:pPr marL="0" indent="0" algn="ctr">
              <a:buNone/>
            </a:pPr>
            <a:endParaRPr lang="en-US" dirty="0"/>
          </a:p>
          <a:p>
            <a:pPr lvl="0"/>
            <a:r>
              <a:rPr lang="en-US" dirty="0"/>
              <a:t>Rehabilitation Long-Term Training program</a:t>
            </a:r>
          </a:p>
          <a:p>
            <a:endParaRPr lang="en-US" dirty="0"/>
          </a:p>
          <a:p>
            <a:r>
              <a:rPr lang="en-US" dirty="0"/>
              <a:t>Technical Assistance Centers</a:t>
            </a:r>
          </a:p>
          <a:p>
            <a:pPr lvl="1"/>
            <a:r>
              <a:rPr lang="en-US" dirty="0"/>
              <a:t>WINTAC</a:t>
            </a:r>
          </a:p>
          <a:p>
            <a:pPr lvl="1"/>
            <a:r>
              <a:rPr lang="en-US" dirty="0"/>
              <a:t>VRTAC-Y</a:t>
            </a:r>
          </a:p>
          <a:p>
            <a:pPr lvl="1"/>
            <a:r>
              <a:rPr lang="en-US" dirty="0"/>
              <a:t>VRTAC-TC</a:t>
            </a:r>
          </a:p>
          <a:p>
            <a:pPr lvl="1"/>
            <a:r>
              <a:rPr lang="en-US" dirty="0"/>
              <a:t>PEQA</a:t>
            </a:r>
          </a:p>
          <a:p>
            <a:endParaRPr lang="en-US" dirty="0"/>
          </a:p>
        </p:txBody>
      </p:sp>
    </p:spTree>
    <p:extLst>
      <p:ext uri="{BB962C8B-B14F-4D97-AF65-F5344CB8AC3E}">
        <p14:creationId xmlns:p14="http://schemas.microsoft.com/office/powerpoint/2010/main" val="2895990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solidFill>
                  <a:schemeClr val="accent1"/>
                </a:solidFill>
              </a:rPr>
              <a:t>Training and Service Programs Division Updates</a:t>
            </a:r>
          </a:p>
        </p:txBody>
      </p:sp>
      <p:sp>
        <p:nvSpPr>
          <p:cNvPr id="3" name="Content Placeholder 2"/>
          <p:cNvSpPr>
            <a:spLocks noGrp="1"/>
          </p:cNvSpPr>
          <p:nvPr>
            <p:ph sz="quarter" idx="1"/>
          </p:nvPr>
        </p:nvSpPr>
        <p:spPr>
          <a:xfrm>
            <a:off x="304800" y="1600200"/>
            <a:ext cx="8503920" cy="4572000"/>
          </a:xfrm>
        </p:spPr>
        <p:txBody>
          <a:bodyPr>
            <a:normAutofit fontScale="92500" lnSpcReduction="10000"/>
          </a:bodyPr>
          <a:lstStyle/>
          <a:p>
            <a:pPr marL="0" indent="0" algn="ctr">
              <a:buNone/>
            </a:pPr>
            <a:r>
              <a:rPr lang="en-US" b="1" dirty="0"/>
              <a:t>Service Programs Unit</a:t>
            </a:r>
          </a:p>
          <a:p>
            <a:pPr marL="0" indent="0" algn="ctr">
              <a:buNone/>
            </a:pPr>
            <a:endParaRPr lang="en-US" dirty="0"/>
          </a:p>
          <a:p>
            <a:r>
              <a:rPr lang="en-US" dirty="0"/>
              <a:t>American Indian Vocational Rehabilitation Services Program (AIVRS)</a:t>
            </a:r>
          </a:p>
          <a:p>
            <a:pPr lvl="1"/>
            <a:r>
              <a:rPr lang="en-US" dirty="0"/>
              <a:t>Upcoming Events</a:t>
            </a:r>
          </a:p>
          <a:p>
            <a:pPr marL="0" indent="0">
              <a:buNone/>
            </a:pPr>
            <a:endParaRPr lang="en-US" dirty="0"/>
          </a:p>
          <a:p>
            <a:r>
              <a:rPr lang="en-US" dirty="0"/>
              <a:t>Randolph-Sheppard Vending Facility Program</a:t>
            </a:r>
          </a:p>
          <a:p>
            <a:pPr lvl="1"/>
            <a:r>
              <a:rPr lang="en-US" dirty="0"/>
              <a:t>New RSA Staff</a:t>
            </a:r>
          </a:p>
          <a:p>
            <a:endParaRPr lang="en-US" dirty="0"/>
          </a:p>
          <a:p>
            <a:r>
              <a:rPr lang="en-US" dirty="0"/>
              <a:t>PROMISE</a:t>
            </a:r>
          </a:p>
          <a:p>
            <a:pPr lvl="1"/>
            <a:r>
              <a:rPr lang="en-US" dirty="0"/>
              <a:t>Upcoming Events</a:t>
            </a:r>
          </a:p>
          <a:p>
            <a:endParaRPr lang="en-US" dirty="0"/>
          </a:p>
        </p:txBody>
      </p:sp>
    </p:spTree>
    <p:extLst>
      <p:ext uri="{BB962C8B-B14F-4D97-AF65-F5344CB8AC3E}">
        <p14:creationId xmlns:p14="http://schemas.microsoft.com/office/powerpoint/2010/main" val="2758481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2368511" y="276664"/>
            <a:ext cx="4406976" cy="1031244"/>
          </a:xfrm>
          <a:prstGeom prst="rect">
            <a:avLst/>
          </a:prstGeom>
        </p:spPr>
        <p:txBody>
          <a:bodyPr wrap="none" tIns="0" bIns="0">
            <a:spAutoFit/>
          </a:bodyPr>
          <a:lstStyle/>
          <a:p>
            <a:pPr algn="ctr">
              <a:lnSpc>
                <a:spcPct val="75000"/>
              </a:lnSpc>
            </a:pPr>
            <a:r>
              <a:rPr lang="en-US" sz="8800" dirty="0">
                <a:solidFill>
                  <a:srgbClr val="981F1F"/>
                </a:solidFill>
                <a:latin typeface="Swis721 LtEx BT" panose="020B0505020202020204" pitchFamily="34" charset="0"/>
              </a:rPr>
              <a:t>OSERS</a:t>
            </a:r>
            <a:endParaRPr lang="en-US" sz="8000" dirty="0">
              <a:solidFill>
                <a:srgbClr val="981F1F"/>
              </a:solidFill>
              <a:latin typeface="Swis721 LtEx BT" panose="020B0505020202020204" pitchFamily="34" charset="0"/>
            </a:endParaRPr>
          </a:p>
        </p:txBody>
      </p:sp>
      <p:sp>
        <p:nvSpPr>
          <p:cNvPr id="10" name="Rectangle 9"/>
          <p:cNvSpPr/>
          <p:nvPr/>
        </p:nvSpPr>
        <p:spPr>
          <a:xfrm>
            <a:off x="228600" y="6290846"/>
            <a:ext cx="8686800" cy="365760"/>
          </a:xfrm>
          <a:prstGeom prst="rect">
            <a:avLst/>
          </a:prstGeom>
          <a:solidFill>
            <a:schemeClr val="accent1">
              <a:lumMod val="50000"/>
            </a:schemeClr>
          </a:solidFill>
        </p:spPr>
        <p:txBody>
          <a:bodyPr wrap="square">
            <a:spAutoFit/>
          </a:bodyPr>
          <a:lstStyle/>
          <a:p>
            <a:pPr algn="ctr">
              <a:lnSpc>
                <a:spcPct val="114000"/>
              </a:lnSpc>
            </a:pPr>
            <a:r>
              <a:rPr lang="en-US" sz="800" cap="small" spc="300" dirty="0">
                <a:solidFill>
                  <a:prstClr val="white"/>
                </a:solidFill>
                <a:latin typeface="Swis721 BT" panose="020B0504020202020204" pitchFamily="34" charset="0"/>
              </a:rPr>
              <a:t>Office of Special Education and Rehabilitative Services</a:t>
            </a:r>
          </a:p>
          <a:p>
            <a:pPr algn="ctr">
              <a:lnSpc>
                <a:spcPct val="114000"/>
              </a:lnSpc>
            </a:pPr>
            <a:r>
              <a:rPr lang="en-US" sz="800" cap="small" spc="300" dirty="0">
                <a:solidFill>
                  <a:prstClr val="white"/>
                </a:solidFill>
                <a:latin typeface="Swis721 BT" panose="020B0504020202020204" pitchFamily="34" charset="0"/>
              </a:rPr>
              <a:t>U.S. Department of Education </a:t>
            </a:r>
          </a:p>
        </p:txBody>
      </p:sp>
      <p:sp>
        <p:nvSpPr>
          <p:cNvPr id="2" name="Rectangle 1"/>
          <p:cNvSpPr/>
          <p:nvPr/>
        </p:nvSpPr>
        <p:spPr>
          <a:xfrm>
            <a:off x="225083" y="1600200"/>
            <a:ext cx="8686800" cy="548640"/>
          </a:xfrm>
          <a:prstGeom prst="rect">
            <a:avLst/>
          </a:prstGeom>
          <a:solidFill>
            <a:schemeClr val="accent1">
              <a:lumMod val="50000"/>
            </a:schemeClr>
          </a:solidFill>
        </p:spPr>
        <p:txBody>
          <a:bodyPr wrap="square" anchor="ctr">
            <a:spAutoFit/>
          </a:bodyPr>
          <a:lstStyle/>
          <a:p>
            <a:pPr algn="ctr">
              <a:defRPr/>
            </a:pPr>
            <a:r>
              <a:rPr lang="en-US" sz="2800" spc="600" dirty="0">
                <a:solidFill>
                  <a:prstClr val="white"/>
                </a:solidFill>
                <a:latin typeface="Swis721 BT" panose="020B0504020202020204" pitchFamily="34" charset="0"/>
                <a:ea typeface="Kozuka Gothic Pro H" pitchFamily="34" charset="-128"/>
              </a:rPr>
              <a:t>RE</a:t>
            </a:r>
            <a:r>
              <a:rPr lang="en-US" sz="2800" spc="600" dirty="0">
                <a:solidFill>
                  <a:prstClr val="white"/>
                </a:solidFill>
                <a:latin typeface="Swis721 BT" panose="020B0504020202020204" pitchFamily="34" charset="0"/>
                <a:ea typeface="Kozuka Gothic Pro M" pitchFamily="34" charset="-128"/>
              </a:rPr>
              <a:t>THINK</a:t>
            </a:r>
            <a:endParaRPr lang="en-US" sz="2400" spc="600" dirty="0">
              <a:solidFill>
                <a:prstClr val="white"/>
              </a:solidFill>
              <a:latin typeface="Swis721 BT" panose="020B0504020202020204" pitchFamily="34" charset="0"/>
            </a:endParaRPr>
          </a:p>
        </p:txBody>
      </p:sp>
      <p:sp>
        <p:nvSpPr>
          <p:cNvPr id="3" name="Rectangle 2" descr="OSERS will rethink anything and everything to ensure that we are in the best position to &#10;achieve our mission. &#10;• Address deeply embedded and complex issues&#10;• Question systems that do not facilitate the kind of improvement we know is necessary&#10;• Confront structures that limit opportunities for individuals with disabilities &#10;• Change policies and practices that put the needs of a system over the needs of the individual&#10;• Challenge mindsets that appear intent on preserving the status quo&#10;"/>
          <p:cNvSpPr/>
          <p:nvPr/>
        </p:nvSpPr>
        <p:spPr>
          <a:xfrm>
            <a:off x="234462" y="2209800"/>
            <a:ext cx="8683283" cy="3185487"/>
          </a:xfrm>
          <a:prstGeom prst="rect">
            <a:avLst/>
          </a:prstGeom>
        </p:spPr>
        <p:txBody>
          <a:bodyPr wrap="square" lIns="0" rIns="0">
            <a:spAutoFit/>
          </a:bodyPr>
          <a:lstStyle/>
          <a:p>
            <a:pPr>
              <a:spcBef>
                <a:spcPts val="900"/>
              </a:spcBef>
            </a:pPr>
            <a:r>
              <a:rPr lang="en-US" kern="1000" dirty="0">
                <a:solidFill>
                  <a:prstClr val="black"/>
                </a:solidFill>
                <a:latin typeface="Swis721 Cn BT" panose="020B0506020202030204" pitchFamily="34" charset="0"/>
              </a:rPr>
              <a:t>OSERS will rethink anything and everything to ensure that we are in the best position to </a:t>
            </a:r>
            <a:br>
              <a:rPr lang="en-US" kern="1000" dirty="0">
                <a:solidFill>
                  <a:prstClr val="black"/>
                </a:solidFill>
                <a:latin typeface="Swis721 Cn BT" panose="020B0506020202030204" pitchFamily="34" charset="0"/>
              </a:rPr>
            </a:br>
            <a:r>
              <a:rPr lang="en-US" kern="1000" dirty="0">
                <a:solidFill>
                  <a:prstClr val="black"/>
                </a:solidFill>
                <a:latin typeface="Swis721 Cn BT" panose="020B0506020202030204" pitchFamily="34" charset="0"/>
              </a:rPr>
              <a:t>achieve our mission. </a:t>
            </a:r>
          </a:p>
          <a:p>
            <a:pPr marL="461963" indent="-230188">
              <a:spcBef>
                <a:spcPts val="1800"/>
              </a:spcBef>
            </a:pPr>
            <a:r>
              <a:rPr lang="en-US" b="1" kern="1000" dirty="0">
                <a:solidFill>
                  <a:prstClr val="black"/>
                </a:solidFill>
                <a:latin typeface="Swis721 Cn BT" panose="020B0506020202030204" pitchFamily="34" charset="0"/>
              </a:rPr>
              <a:t>•	Address </a:t>
            </a:r>
            <a:r>
              <a:rPr lang="en-US" kern="1000" dirty="0">
                <a:solidFill>
                  <a:prstClr val="black"/>
                </a:solidFill>
                <a:latin typeface="Swis721 Cn BT" panose="020B0506020202030204" pitchFamily="34" charset="0"/>
              </a:rPr>
              <a:t>deeply embedded and complex issues</a:t>
            </a:r>
          </a:p>
          <a:p>
            <a:pPr marL="461963" indent="-230188">
              <a:spcBef>
                <a:spcPts val="1800"/>
              </a:spcBef>
            </a:pPr>
            <a:r>
              <a:rPr lang="en-US" b="1" kern="1000" dirty="0">
                <a:solidFill>
                  <a:prstClr val="black"/>
                </a:solidFill>
                <a:latin typeface="Swis721 Cn BT" panose="020B0506020202030204" pitchFamily="34" charset="0"/>
              </a:rPr>
              <a:t>•	Question </a:t>
            </a:r>
            <a:r>
              <a:rPr lang="en-US" kern="1000" dirty="0">
                <a:solidFill>
                  <a:prstClr val="black"/>
                </a:solidFill>
                <a:latin typeface="Swis721 Cn BT" panose="020B0506020202030204" pitchFamily="34" charset="0"/>
              </a:rPr>
              <a:t>systems that do not facilitate the kind of improvement we know is necessary</a:t>
            </a:r>
          </a:p>
          <a:p>
            <a:pPr marL="457200" indent="-228600">
              <a:spcBef>
                <a:spcPts val="1800"/>
              </a:spcBef>
            </a:pPr>
            <a:r>
              <a:rPr lang="en-US" b="1" kern="1000" dirty="0">
                <a:solidFill>
                  <a:prstClr val="black"/>
                </a:solidFill>
                <a:latin typeface="Swis721 Cn BT" panose="020B0506020202030204" pitchFamily="34" charset="0"/>
              </a:rPr>
              <a:t>•	Confront </a:t>
            </a:r>
            <a:r>
              <a:rPr lang="en-US" kern="1000" dirty="0">
                <a:solidFill>
                  <a:prstClr val="black"/>
                </a:solidFill>
                <a:latin typeface="Swis721 Cn BT" panose="020B0506020202030204" pitchFamily="34" charset="0"/>
              </a:rPr>
              <a:t>structures that limit opportunities for individuals with disabilities </a:t>
            </a:r>
          </a:p>
          <a:p>
            <a:pPr marL="457200" indent="-228600">
              <a:spcBef>
                <a:spcPts val="1800"/>
              </a:spcBef>
            </a:pPr>
            <a:r>
              <a:rPr lang="en-US" b="1" kern="1000" dirty="0">
                <a:solidFill>
                  <a:prstClr val="black"/>
                </a:solidFill>
                <a:latin typeface="Swis721 Cn BT" panose="020B0506020202030204" pitchFamily="34" charset="0"/>
              </a:rPr>
              <a:t>•	Change </a:t>
            </a:r>
            <a:r>
              <a:rPr lang="en-US" kern="1000" dirty="0">
                <a:solidFill>
                  <a:prstClr val="black"/>
                </a:solidFill>
                <a:latin typeface="Swis721 Cn BT" panose="020B0506020202030204" pitchFamily="34" charset="0"/>
              </a:rPr>
              <a:t>policies and practices that put the needs of a system over the needs of the individual</a:t>
            </a:r>
          </a:p>
          <a:p>
            <a:pPr marL="457200" indent="-228600">
              <a:spcBef>
                <a:spcPts val="1800"/>
              </a:spcBef>
            </a:pPr>
            <a:r>
              <a:rPr lang="en-US" b="1" kern="1000" dirty="0">
                <a:solidFill>
                  <a:prstClr val="black"/>
                </a:solidFill>
                <a:latin typeface="Swis721 Cn BT" panose="020B0506020202030204" pitchFamily="34" charset="0"/>
              </a:rPr>
              <a:t>•	Challenge </a:t>
            </a:r>
            <a:r>
              <a:rPr lang="en-US" kern="1000" dirty="0">
                <a:solidFill>
                  <a:prstClr val="black"/>
                </a:solidFill>
                <a:latin typeface="Swis721 Cn BT" panose="020B0506020202030204" pitchFamily="34" charset="0"/>
              </a:rPr>
              <a:t>mindsets that appear intent on preserving the status quo</a:t>
            </a:r>
          </a:p>
        </p:txBody>
      </p:sp>
      <p:sp>
        <p:nvSpPr>
          <p:cNvPr id="6" name="Rectangle 5"/>
          <p:cNvSpPr/>
          <p:nvPr/>
        </p:nvSpPr>
        <p:spPr>
          <a:xfrm>
            <a:off x="457200" y="1087902"/>
            <a:ext cx="8229600" cy="497124"/>
          </a:xfrm>
          <a:prstGeom prst="rect">
            <a:avLst/>
          </a:prstGeom>
        </p:spPr>
        <p:txBody>
          <a:bodyPr wrap="square">
            <a:spAutoFit/>
          </a:bodyPr>
          <a:lstStyle/>
          <a:p>
            <a:pPr algn="ctr">
              <a:lnSpc>
                <a:spcPct val="114000"/>
              </a:lnSpc>
            </a:pPr>
            <a:r>
              <a:rPr lang="en-US" sz="1200" dirty="0">
                <a:solidFill>
                  <a:prstClr val="black"/>
                </a:solidFill>
                <a:latin typeface="Swis721 Lt BT" panose="020B0403020202020204" pitchFamily="34" charset="0"/>
                <a:cs typeface="Arial" panose="020B0604020202020204" pitchFamily="34" charset="0"/>
              </a:rPr>
              <a:t>Improve early childhood, educational, and employment outcomes and raise expectations for </a:t>
            </a:r>
            <a:br>
              <a:rPr lang="en-US" sz="1200" dirty="0">
                <a:solidFill>
                  <a:prstClr val="black"/>
                </a:solidFill>
                <a:latin typeface="Swis721 Lt BT" panose="020B0403020202020204" pitchFamily="34" charset="0"/>
                <a:cs typeface="Arial" panose="020B0604020202020204" pitchFamily="34" charset="0"/>
              </a:rPr>
            </a:br>
            <a:r>
              <a:rPr lang="en-US" sz="1200" dirty="0">
                <a:solidFill>
                  <a:prstClr val="black"/>
                </a:solidFill>
                <a:latin typeface="Swis721 Lt BT" panose="020B0403020202020204" pitchFamily="34" charset="0"/>
                <a:cs typeface="Arial" panose="020B0604020202020204" pitchFamily="34" charset="0"/>
              </a:rPr>
              <a:t>all people with disabilities, their families, their communities, and the nation.</a:t>
            </a:r>
          </a:p>
        </p:txBody>
      </p:sp>
    </p:spTree>
    <p:extLst>
      <p:ext uri="{BB962C8B-B14F-4D97-AF65-F5344CB8AC3E}">
        <p14:creationId xmlns:p14="http://schemas.microsoft.com/office/powerpoint/2010/main" val="21031303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ReThink Performance </a:t>
            </a:r>
          </a:p>
        </p:txBody>
      </p:sp>
      <p:sp>
        <p:nvSpPr>
          <p:cNvPr id="3" name="Content Placeholder 2"/>
          <p:cNvSpPr>
            <a:spLocks noGrp="1"/>
          </p:cNvSpPr>
          <p:nvPr>
            <p:ph sz="quarter" idx="1"/>
          </p:nvPr>
        </p:nvSpPr>
        <p:spPr>
          <a:xfrm>
            <a:off x="304800" y="1600200"/>
            <a:ext cx="8503920" cy="4572000"/>
          </a:xfrm>
        </p:spPr>
        <p:txBody>
          <a:bodyPr>
            <a:normAutofit lnSpcReduction="10000"/>
          </a:bodyPr>
          <a:lstStyle/>
          <a:p>
            <a:pPr marL="0" indent="0">
              <a:buNone/>
            </a:pPr>
            <a:r>
              <a:rPr lang="en-US" dirty="0"/>
              <a:t>In partnership, RSA, CSAVR, NCSAB, and VR agencies are committed to rethinking the way we look at the performance of the VR program, improving results, and maintaining high expectations of both the VR program and individuals with disabilities. </a:t>
            </a:r>
          </a:p>
          <a:p>
            <a:pPr marL="0" indent="0">
              <a:buNone/>
            </a:pPr>
            <a:endParaRPr lang="en-US" dirty="0"/>
          </a:p>
          <a:p>
            <a:pPr marL="0" indent="0">
              <a:buNone/>
            </a:pPr>
            <a:r>
              <a:rPr lang="en-US" dirty="0"/>
              <a:t>Using data in our decision making, we will identify strategies that RSA and VR agencies may adopt to foster continuous improvement, collaboration, and maximize high-quality employment opportunities for customers served by the VR program. </a:t>
            </a:r>
          </a:p>
          <a:p>
            <a:endParaRPr lang="en-US" dirty="0"/>
          </a:p>
        </p:txBody>
      </p:sp>
    </p:spTree>
    <p:extLst>
      <p:ext uri="{BB962C8B-B14F-4D97-AF65-F5344CB8AC3E}">
        <p14:creationId xmlns:p14="http://schemas.microsoft.com/office/powerpoint/2010/main" val="21260972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ReThink Performance </a:t>
            </a:r>
          </a:p>
        </p:txBody>
      </p:sp>
      <p:sp>
        <p:nvSpPr>
          <p:cNvPr id="3" name="Content Placeholder 2"/>
          <p:cNvSpPr>
            <a:spLocks noGrp="1"/>
          </p:cNvSpPr>
          <p:nvPr>
            <p:ph sz="quarter" idx="1"/>
          </p:nvPr>
        </p:nvSpPr>
        <p:spPr>
          <a:xfrm>
            <a:off x="304800" y="1600200"/>
            <a:ext cx="8503920" cy="4724400"/>
          </a:xfrm>
        </p:spPr>
        <p:txBody>
          <a:bodyPr>
            <a:normAutofit/>
          </a:bodyPr>
          <a:lstStyle/>
          <a:p>
            <a:r>
              <a:rPr lang="en-US" dirty="0"/>
              <a:t>CSAVR: Steve Wooderson</a:t>
            </a:r>
          </a:p>
          <a:p>
            <a:r>
              <a:rPr lang="en-US" dirty="0"/>
              <a:t>NCSAB: Carol Pankow (Minnesota-Blind)</a:t>
            </a:r>
          </a:p>
          <a:p>
            <a:r>
              <a:rPr lang="en-US" dirty="0"/>
              <a:t>Confirmed VR Agencies: </a:t>
            </a:r>
          </a:p>
          <a:p>
            <a:pPr lvl="1"/>
            <a:r>
              <a:rPr lang="en-US" dirty="0"/>
              <a:t>Combined: Arizona, Maryland, Tennessee, and Texas </a:t>
            </a:r>
          </a:p>
          <a:p>
            <a:pPr lvl="1"/>
            <a:r>
              <a:rPr lang="en-US" dirty="0"/>
              <a:t>General: Arkansas and Iowa</a:t>
            </a:r>
          </a:p>
          <a:p>
            <a:pPr lvl="1"/>
            <a:r>
              <a:rPr lang="en-US" dirty="0"/>
              <a:t>Blind: Michigan and Oregon</a:t>
            </a:r>
          </a:p>
          <a:p>
            <a:r>
              <a:rPr lang="en-US" dirty="0"/>
              <a:t>WINTAC</a:t>
            </a:r>
          </a:p>
          <a:p>
            <a:r>
              <a:rPr lang="en-US" dirty="0"/>
              <a:t>RSA</a:t>
            </a:r>
          </a:p>
          <a:p>
            <a:pPr marL="0" indent="0" algn="ctr">
              <a:buNone/>
            </a:pPr>
            <a:r>
              <a:rPr lang="en-US" b="1" dirty="0"/>
              <a:t>June 3-4 and August 5-6, 2019</a:t>
            </a:r>
          </a:p>
          <a:p>
            <a:pPr marL="0" indent="0" algn="ctr">
              <a:buNone/>
            </a:pPr>
            <a:r>
              <a:rPr lang="en-US" b="1" dirty="0"/>
              <a:t>Washington, DC</a:t>
            </a:r>
          </a:p>
          <a:p>
            <a:endParaRPr lang="en-US" dirty="0"/>
          </a:p>
        </p:txBody>
      </p:sp>
    </p:spTree>
    <p:extLst>
      <p:ext uri="{BB962C8B-B14F-4D97-AF65-F5344CB8AC3E}">
        <p14:creationId xmlns:p14="http://schemas.microsoft.com/office/powerpoint/2010/main" val="25083215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Thank You</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95600" y="2667000"/>
            <a:ext cx="3407181" cy="3407181"/>
          </a:xfrm>
          <a:prstGeom prst="rect">
            <a:avLst/>
          </a:prstGeom>
        </p:spPr>
      </p:pic>
    </p:spTree>
    <p:extLst>
      <p:ext uri="{BB962C8B-B14F-4D97-AF65-F5344CB8AC3E}">
        <p14:creationId xmlns:p14="http://schemas.microsoft.com/office/powerpoint/2010/main" val="847078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VR Program Data: FFY 2010-2018</a:t>
            </a:r>
          </a:p>
        </p:txBody>
      </p:sp>
      <p:sp>
        <p:nvSpPr>
          <p:cNvPr id="3" name="Content Placeholder 2"/>
          <p:cNvSpPr>
            <a:spLocks noGrp="1"/>
          </p:cNvSpPr>
          <p:nvPr>
            <p:ph sz="quarter" idx="1"/>
          </p:nvPr>
        </p:nvSpPr>
        <p:spPr>
          <a:xfrm>
            <a:off x="304800" y="1676400"/>
            <a:ext cx="8503920" cy="5257800"/>
          </a:xfrm>
        </p:spPr>
        <p:txBody>
          <a:bodyPr>
            <a:noAutofit/>
          </a:bodyPr>
          <a:lstStyle/>
          <a:p>
            <a:pPr marL="0" indent="0" algn="ctr">
              <a:buNone/>
            </a:pPr>
            <a:r>
              <a:rPr lang="en-US" sz="2400" b="1" dirty="0"/>
              <a:t>Quarterly Cumulative Caseload Report (RSA-113) </a:t>
            </a:r>
          </a:p>
          <a:p>
            <a:pPr marL="0" indent="0" algn="ctr">
              <a:buNone/>
            </a:pPr>
            <a:endParaRPr lang="en-US" sz="2400" dirty="0"/>
          </a:p>
          <a:p>
            <a:pPr marL="0" indent="0">
              <a:buNone/>
            </a:pPr>
            <a:r>
              <a:rPr lang="en-US" sz="1800" b="1" dirty="0"/>
              <a:t>Individuals Entering VR Program and Receiving VR Services </a:t>
            </a:r>
          </a:p>
          <a:p>
            <a:pPr lvl="0"/>
            <a:r>
              <a:rPr lang="en-US" sz="1800" dirty="0"/>
              <a:t>Number of Applicants</a:t>
            </a:r>
          </a:p>
          <a:p>
            <a:pPr lvl="0"/>
            <a:r>
              <a:rPr lang="en-US" sz="1800" dirty="0"/>
              <a:t>Number of Eligible Individuals</a:t>
            </a:r>
          </a:p>
          <a:p>
            <a:pPr lvl="0"/>
            <a:r>
              <a:rPr lang="en-US" sz="1800" dirty="0"/>
              <a:t>Number of Eligible Individuals who Did Not Receive VR Services </a:t>
            </a:r>
          </a:p>
          <a:p>
            <a:pPr lvl="1"/>
            <a:r>
              <a:rPr lang="en-US" sz="1600" dirty="0"/>
              <a:t>Percent of Total Eligible Individuals</a:t>
            </a:r>
          </a:p>
        </p:txBody>
      </p:sp>
    </p:spTree>
    <p:extLst>
      <p:ext uri="{BB962C8B-B14F-4D97-AF65-F5344CB8AC3E}">
        <p14:creationId xmlns:p14="http://schemas.microsoft.com/office/powerpoint/2010/main" val="228530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700" dirty="0">
                <a:solidFill>
                  <a:schemeClr val="accent1"/>
                </a:solidFill>
              </a:rPr>
              <a:t>VR Program Data: FFY 2010-2018 and PY 2017-2018</a:t>
            </a:r>
          </a:p>
        </p:txBody>
      </p:sp>
      <p:sp>
        <p:nvSpPr>
          <p:cNvPr id="3" name="Content Placeholder 2"/>
          <p:cNvSpPr>
            <a:spLocks noGrp="1"/>
          </p:cNvSpPr>
          <p:nvPr>
            <p:ph sz="quarter" idx="1"/>
          </p:nvPr>
        </p:nvSpPr>
        <p:spPr>
          <a:xfrm>
            <a:off x="304800" y="1524000"/>
            <a:ext cx="8503920" cy="5257800"/>
          </a:xfrm>
        </p:spPr>
        <p:txBody>
          <a:bodyPr>
            <a:noAutofit/>
          </a:bodyPr>
          <a:lstStyle/>
          <a:p>
            <a:pPr marL="0" indent="0" algn="ctr">
              <a:buNone/>
            </a:pPr>
            <a:r>
              <a:rPr lang="en-US" sz="2400" b="1" dirty="0"/>
              <a:t>Case Service Report</a:t>
            </a:r>
            <a:r>
              <a:rPr lang="en-US" sz="2000" b="1" dirty="0"/>
              <a:t> </a:t>
            </a:r>
            <a:r>
              <a:rPr lang="en-US" sz="2400" b="1" dirty="0"/>
              <a:t>(RSA-911)   </a:t>
            </a:r>
          </a:p>
          <a:p>
            <a:pPr marL="0" indent="0" algn="ctr">
              <a:buNone/>
            </a:pPr>
            <a:endParaRPr lang="en-US" sz="1400" dirty="0"/>
          </a:p>
          <a:p>
            <a:pPr marL="0" indent="0">
              <a:buNone/>
            </a:pPr>
            <a:r>
              <a:rPr lang="en-US" sz="1400" b="1" dirty="0"/>
              <a:t>Employment Outcomes (FFY 2010-2018)</a:t>
            </a:r>
            <a:endParaRPr lang="en-US" sz="1400" dirty="0"/>
          </a:p>
          <a:p>
            <a:r>
              <a:rPr lang="en-US" sz="1400" dirty="0"/>
              <a:t>Employment Rate, Number of Individuals who Exited with Competitive Integrated Employment or Supported Employment, and Median Wages for: All Individuals; Individuals Under Age 25; Individuals Age 25 and Older</a:t>
            </a:r>
          </a:p>
          <a:p>
            <a:r>
              <a:rPr lang="en-US" sz="1400" dirty="0"/>
              <a:t>FFY 2017 includes the first three quarters of RSA-911 data from PD 14-01 and the first quarter of PY 2017 data  from PD 16-04</a:t>
            </a:r>
          </a:p>
          <a:p>
            <a:r>
              <a:rPr lang="en-US" sz="1400" dirty="0"/>
              <a:t>FFY 2018 includes RSA-911 data from PD 16-04 for the last three quarters of PY 2017 and the first quarter of PY 2018</a:t>
            </a:r>
          </a:p>
          <a:p>
            <a:pPr marL="0" indent="0">
              <a:buNone/>
            </a:pPr>
            <a:endParaRPr lang="en-US" sz="1400" dirty="0"/>
          </a:p>
          <a:p>
            <a:pPr marL="0" indent="0">
              <a:buNone/>
            </a:pPr>
            <a:r>
              <a:rPr lang="en-US" sz="1400" b="1" dirty="0"/>
              <a:t>Pre-Employment Transition Services (PY 2017 and the first two quarters of PY 2018)</a:t>
            </a:r>
            <a:endParaRPr lang="en-US" sz="1400" dirty="0"/>
          </a:p>
          <a:p>
            <a:pPr lvl="0"/>
            <a:r>
              <a:rPr lang="en-US" sz="1400" dirty="0"/>
              <a:t>Number of Students with Disabilities Reported</a:t>
            </a:r>
          </a:p>
          <a:p>
            <a:pPr lvl="0"/>
            <a:r>
              <a:rPr lang="en-US" sz="1400" dirty="0"/>
              <a:t>Number of Students with Disabilities who Received Pre-Employment Transition Services</a:t>
            </a:r>
          </a:p>
          <a:p>
            <a:pPr lvl="0"/>
            <a:r>
              <a:rPr lang="en-US" sz="1400" dirty="0"/>
              <a:t>Number of Potentially Eligible Students with Disabilities who Received Pre-Employment Transition Services </a:t>
            </a:r>
          </a:p>
          <a:p>
            <a:pPr lvl="0"/>
            <a:r>
              <a:rPr lang="en-US" sz="1400" dirty="0"/>
              <a:t>Number of Students with Disabilities, who applied for VR services, and Received Pre-Employment Transition Services </a:t>
            </a:r>
          </a:p>
          <a:p>
            <a:pPr lvl="0"/>
            <a:r>
              <a:rPr lang="en-US" sz="1400" dirty="0"/>
              <a:t>Percentage of Students with Disabilities Reported who Received Pre-Employment Transition Services</a:t>
            </a:r>
          </a:p>
          <a:p>
            <a:pPr marL="0" indent="0">
              <a:spcBef>
                <a:spcPts val="0"/>
              </a:spcBef>
              <a:buNone/>
            </a:pPr>
            <a:endParaRPr lang="en-US" sz="800" dirty="0"/>
          </a:p>
        </p:txBody>
      </p:sp>
    </p:spTree>
    <p:extLst>
      <p:ext uri="{BB962C8B-B14F-4D97-AF65-F5344CB8AC3E}">
        <p14:creationId xmlns:p14="http://schemas.microsoft.com/office/powerpoint/2010/main" val="4102356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Individuals Applying to VR Program </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775155243"/>
              </p:ext>
            </p:extLst>
          </p:nvPr>
        </p:nvGraphicFramePr>
        <p:xfrm>
          <a:off x="990600" y="1524000"/>
          <a:ext cx="69342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13600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1"/>
                </a:solidFill>
              </a:rPr>
              <a:t>Individuals Eligible for VR Services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60036439"/>
              </p:ext>
            </p:extLst>
          </p:nvPr>
        </p:nvGraphicFramePr>
        <p:xfrm>
          <a:off x="685800" y="1828800"/>
          <a:ext cx="7772400" cy="4419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6078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r>
              <a:rPr lang="en-US" sz="2800" dirty="0">
                <a:solidFill>
                  <a:schemeClr val="accent1"/>
                </a:solidFill>
              </a:rPr>
              <a:t>Eligible Individuals Who Received VR Services</a:t>
            </a:r>
          </a:p>
        </p:txBody>
      </p:sp>
      <p:graphicFrame>
        <p:nvGraphicFramePr>
          <p:cNvPr id="5" name="Chart 4"/>
          <p:cNvGraphicFramePr>
            <a:graphicFrameLocks/>
          </p:cNvGraphicFramePr>
          <p:nvPr>
            <p:extLst>
              <p:ext uri="{D42A27DB-BD31-4B8C-83A1-F6EECF244321}">
                <p14:modId xmlns:p14="http://schemas.microsoft.com/office/powerpoint/2010/main" val="270590490"/>
              </p:ext>
            </p:extLst>
          </p:nvPr>
        </p:nvGraphicFramePr>
        <p:xfrm>
          <a:off x="685800" y="1752600"/>
          <a:ext cx="7620000" cy="4495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4915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solidFill>
                  <a:schemeClr val="accent1"/>
                </a:solidFill>
              </a:rPr>
              <a:t>Order of Selection (FFY 2010 – FFY 2019)</a:t>
            </a:r>
          </a:p>
        </p:txBody>
      </p:sp>
      <p:sp>
        <p:nvSpPr>
          <p:cNvPr id="3" name="Content Placeholder 2"/>
          <p:cNvSpPr>
            <a:spLocks noGrp="1"/>
          </p:cNvSpPr>
          <p:nvPr>
            <p:ph sz="quarter" idx="1"/>
          </p:nvPr>
        </p:nvSpPr>
        <p:spPr>
          <a:xfrm>
            <a:off x="301752" y="1527048"/>
            <a:ext cx="8503920" cy="4873752"/>
          </a:xfrm>
        </p:spPr>
        <p:txBody>
          <a:bodyPr/>
          <a:lstStyle/>
          <a:p>
            <a:endParaRPr lang="en-US" dirty="0"/>
          </a:p>
          <a:p>
            <a:endParaRPr lang="en-US" dirty="0"/>
          </a:p>
          <a:p>
            <a:pPr marL="0" indent="0">
              <a:buNone/>
            </a:pPr>
            <a:endParaRPr lang="en-US" dirty="0"/>
          </a:p>
          <a:p>
            <a:endParaRPr lang="en-US" dirty="0"/>
          </a:p>
          <a:p>
            <a:endParaRPr lang="en-US"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781436032"/>
              </p:ext>
            </p:extLst>
          </p:nvPr>
        </p:nvGraphicFramePr>
        <p:xfrm>
          <a:off x="381000" y="1828800"/>
          <a:ext cx="8366760" cy="883158"/>
        </p:xfrm>
        <a:graphic>
          <a:graphicData uri="http://schemas.openxmlformats.org/drawingml/2006/table">
            <a:tbl>
              <a:tblPr firstRow="1" firstCol="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838835">
                  <a:extLst>
                    <a:ext uri="{9D8B030D-6E8A-4147-A177-3AD203B41FA5}">
                      <a16:colId xmlns:a16="http://schemas.microsoft.com/office/drawing/2014/main" val="20004"/>
                    </a:ext>
                  </a:extLst>
                </a:gridCol>
                <a:gridCol w="838835">
                  <a:extLst>
                    <a:ext uri="{9D8B030D-6E8A-4147-A177-3AD203B41FA5}">
                      <a16:colId xmlns:a16="http://schemas.microsoft.com/office/drawing/2014/main" val="20005"/>
                    </a:ext>
                  </a:extLst>
                </a:gridCol>
                <a:gridCol w="838835">
                  <a:extLst>
                    <a:ext uri="{9D8B030D-6E8A-4147-A177-3AD203B41FA5}">
                      <a16:colId xmlns:a16="http://schemas.microsoft.com/office/drawing/2014/main" val="20006"/>
                    </a:ext>
                  </a:extLst>
                </a:gridCol>
                <a:gridCol w="838835">
                  <a:extLst>
                    <a:ext uri="{9D8B030D-6E8A-4147-A177-3AD203B41FA5}">
                      <a16:colId xmlns:a16="http://schemas.microsoft.com/office/drawing/2014/main" val="20007"/>
                    </a:ext>
                  </a:extLst>
                </a:gridCol>
                <a:gridCol w="838835">
                  <a:extLst>
                    <a:ext uri="{9D8B030D-6E8A-4147-A177-3AD203B41FA5}">
                      <a16:colId xmlns:a16="http://schemas.microsoft.com/office/drawing/2014/main" val="20008"/>
                    </a:ext>
                  </a:extLst>
                </a:gridCol>
                <a:gridCol w="819785">
                  <a:extLst>
                    <a:ext uri="{9D8B030D-6E8A-4147-A177-3AD203B41FA5}">
                      <a16:colId xmlns:a16="http://schemas.microsoft.com/office/drawing/2014/main" val="20009"/>
                    </a:ext>
                  </a:extLst>
                </a:gridCol>
              </a:tblGrid>
              <a:tr h="304800">
                <a:tc>
                  <a:txBody>
                    <a:bodyPr/>
                    <a:lstStyle/>
                    <a:p>
                      <a:pPr marL="0" marR="0">
                        <a:lnSpc>
                          <a:spcPct val="115000"/>
                        </a:lnSpc>
                        <a:spcBef>
                          <a:spcPts val="0"/>
                        </a:spcBef>
                        <a:spcAft>
                          <a:spcPts val="0"/>
                        </a:spcAft>
                      </a:pPr>
                      <a:r>
                        <a:rPr lang="en-US" sz="1100" b="1" dirty="0">
                          <a:solidFill>
                            <a:schemeClr val="tx1"/>
                          </a:solidFill>
                          <a:effectLst/>
                        </a:rPr>
                        <a:t>FFY 2010</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2011</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2012</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2013</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2014</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2015</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2016</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2017</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2018</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r>
                        <a:rPr lang="en-US" sz="1100" b="1" dirty="0">
                          <a:solidFill>
                            <a:schemeClr val="tx1"/>
                          </a:solidFill>
                          <a:effectLst/>
                        </a:rPr>
                        <a:t>FFY 2019</a:t>
                      </a:r>
                      <a:endParaRPr lang="en-US" sz="1100" b="1"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extLst>
                  <a:ext uri="{0D108BD9-81ED-4DB2-BD59-A6C34878D82A}">
                    <a16:rowId xmlns:a16="http://schemas.microsoft.com/office/drawing/2014/main" val="10000"/>
                  </a:ext>
                </a:extLst>
              </a:tr>
              <a:tr h="0">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b="0" dirty="0">
                          <a:solidFill>
                            <a:schemeClr val="tx1"/>
                          </a:solidFill>
                          <a:effectLst/>
                        </a:rPr>
                        <a:t>35/80</a:t>
                      </a:r>
                      <a:endParaRPr lang="en-US" sz="1100" b="0"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37/80</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36/80</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36/80</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34/80</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36/80</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35/80</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37/79</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40/79</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nSpc>
                          <a:spcPct val="115000"/>
                        </a:lnSpc>
                        <a:spcBef>
                          <a:spcPts val="0"/>
                        </a:spcBef>
                        <a:spcAft>
                          <a:spcPts val="0"/>
                        </a:spcAft>
                      </a:pPr>
                      <a:endParaRPr lang="en-US" sz="1100" dirty="0">
                        <a:effectLst/>
                      </a:endParaRPr>
                    </a:p>
                    <a:p>
                      <a:pPr marL="0" marR="0">
                        <a:lnSpc>
                          <a:spcPct val="115000"/>
                        </a:lnSpc>
                        <a:spcBef>
                          <a:spcPts val="0"/>
                        </a:spcBef>
                        <a:spcAft>
                          <a:spcPts val="0"/>
                        </a:spcAft>
                      </a:pPr>
                      <a:r>
                        <a:rPr lang="en-US" sz="1100" dirty="0">
                          <a:effectLst/>
                        </a:rPr>
                        <a:t>41/78</a:t>
                      </a:r>
                    </a:p>
                    <a:p>
                      <a:pPr marL="0" marR="0">
                        <a:lnSpc>
                          <a:spcPct val="115000"/>
                        </a:lnSpc>
                        <a:spcBef>
                          <a:spcPts val="0"/>
                        </a:spcBef>
                        <a:spcAft>
                          <a:spcPts val="0"/>
                        </a:spcAft>
                      </a:pPr>
                      <a:endParaRPr lang="en-US" sz="1100" dirty="0">
                        <a:effectLst/>
                        <a:latin typeface="Calibri"/>
                        <a:ea typeface="Calibri"/>
                        <a:cs typeface="Times New Roman"/>
                      </a:endParaRPr>
                    </a:p>
                  </a:txBody>
                  <a:tcPr marL="68580" marR="68580" marT="0" marB="0">
                    <a:solidFill>
                      <a:schemeClr val="tx2">
                        <a:lumMod val="60000"/>
                        <a:lumOff val="40000"/>
                      </a:schemeClr>
                    </a:solidFill>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330731854"/>
              </p:ext>
            </p:extLst>
          </p:nvPr>
        </p:nvGraphicFramePr>
        <p:xfrm>
          <a:off x="762000" y="3200400"/>
          <a:ext cx="7543799" cy="2440656"/>
        </p:xfrm>
        <a:graphic>
          <a:graphicData uri="http://schemas.openxmlformats.org/drawingml/2006/table">
            <a:tbl>
              <a:tblPr firstRow="1" firstCol="1" bandRow="1">
                <a:tableStyleId>{5C22544A-7EE6-4342-B048-85BDC9FD1C3A}</a:tableStyleId>
              </a:tblPr>
              <a:tblGrid>
                <a:gridCol w="1958487">
                  <a:extLst>
                    <a:ext uri="{9D8B030D-6E8A-4147-A177-3AD203B41FA5}">
                      <a16:colId xmlns:a16="http://schemas.microsoft.com/office/drawing/2014/main" val="20000"/>
                    </a:ext>
                  </a:extLst>
                </a:gridCol>
                <a:gridCol w="1395925">
                  <a:extLst>
                    <a:ext uri="{9D8B030D-6E8A-4147-A177-3AD203B41FA5}">
                      <a16:colId xmlns:a16="http://schemas.microsoft.com/office/drawing/2014/main" val="20001"/>
                    </a:ext>
                  </a:extLst>
                </a:gridCol>
                <a:gridCol w="1396731">
                  <a:extLst>
                    <a:ext uri="{9D8B030D-6E8A-4147-A177-3AD203B41FA5}">
                      <a16:colId xmlns:a16="http://schemas.microsoft.com/office/drawing/2014/main" val="20002"/>
                    </a:ext>
                  </a:extLst>
                </a:gridCol>
                <a:gridCol w="1395925">
                  <a:extLst>
                    <a:ext uri="{9D8B030D-6E8A-4147-A177-3AD203B41FA5}">
                      <a16:colId xmlns:a16="http://schemas.microsoft.com/office/drawing/2014/main" val="20003"/>
                    </a:ext>
                  </a:extLst>
                </a:gridCol>
                <a:gridCol w="1396731">
                  <a:extLst>
                    <a:ext uri="{9D8B030D-6E8A-4147-A177-3AD203B41FA5}">
                      <a16:colId xmlns:a16="http://schemas.microsoft.com/office/drawing/2014/main" val="20004"/>
                    </a:ext>
                  </a:extLst>
                </a:gridCol>
              </a:tblGrid>
              <a:tr h="864633">
                <a:tc>
                  <a:txBody>
                    <a:bodyPr/>
                    <a:lstStyle/>
                    <a:p>
                      <a:pPr marL="0" marR="0">
                        <a:lnSpc>
                          <a:spcPct val="115000"/>
                        </a:lnSpc>
                        <a:spcBef>
                          <a:spcPts val="0"/>
                        </a:spcBef>
                        <a:spcAft>
                          <a:spcPts val="0"/>
                        </a:spcAft>
                      </a:pPr>
                      <a:endParaRPr lang="en-US" sz="1100" dirty="0">
                        <a:solidFill>
                          <a:schemeClr val="tx1"/>
                        </a:solidFill>
                        <a:effectLst/>
                      </a:endParaRPr>
                    </a:p>
                    <a:p>
                      <a:pPr marL="0" marR="0">
                        <a:lnSpc>
                          <a:spcPct val="115000"/>
                        </a:lnSpc>
                        <a:spcBef>
                          <a:spcPts val="0"/>
                        </a:spcBef>
                        <a:spcAft>
                          <a:spcPts val="0"/>
                        </a:spcAft>
                      </a:pPr>
                      <a:r>
                        <a:rPr lang="en-US" sz="1100" dirty="0">
                          <a:solidFill>
                            <a:schemeClr val="tx1"/>
                          </a:solidFill>
                          <a:effectLst/>
                        </a:rPr>
                        <a:t>Date</a:t>
                      </a:r>
                      <a:endParaRPr lang="en-US" sz="1100"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15000"/>
                        </a:lnSpc>
                        <a:spcBef>
                          <a:spcPts val="0"/>
                        </a:spcBef>
                        <a:spcAft>
                          <a:spcPts val="0"/>
                        </a:spcAft>
                      </a:pPr>
                      <a:endParaRPr lang="en-US" sz="1100" dirty="0">
                        <a:solidFill>
                          <a:schemeClr val="tx1"/>
                        </a:solidFill>
                        <a:effectLst/>
                      </a:endParaRPr>
                    </a:p>
                    <a:p>
                      <a:pPr marL="0" marR="0" algn="ctr">
                        <a:lnSpc>
                          <a:spcPct val="115000"/>
                        </a:lnSpc>
                        <a:spcBef>
                          <a:spcPts val="0"/>
                        </a:spcBef>
                        <a:spcAft>
                          <a:spcPts val="0"/>
                        </a:spcAft>
                      </a:pPr>
                      <a:r>
                        <a:rPr lang="en-US" sz="1100" dirty="0">
                          <a:solidFill>
                            <a:schemeClr val="tx1"/>
                          </a:solidFill>
                          <a:effectLst/>
                        </a:rPr>
                        <a:t>OOS</a:t>
                      </a:r>
                      <a:endParaRPr lang="en-US" sz="1100"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15000"/>
                        </a:lnSpc>
                        <a:spcBef>
                          <a:spcPts val="0"/>
                        </a:spcBef>
                        <a:spcAft>
                          <a:spcPts val="0"/>
                        </a:spcAft>
                      </a:pPr>
                      <a:endParaRPr lang="en-US" sz="1100" dirty="0">
                        <a:solidFill>
                          <a:schemeClr val="tx1"/>
                        </a:solidFill>
                        <a:effectLst/>
                      </a:endParaRPr>
                    </a:p>
                    <a:p>
                      <a:pPr marL="0" marR="0" algn="ctr">
                        <a:lnSpc>
                          <a:spcPct val="115000"/>
                        </a:lnSpc>
                        <a:spcBef>
                          <a:spcPts val="0"/>
                        </a:spcBef>
                        <a:spcAft>
                          <a:spcPts val="0"/>
                        </a:spcAft>
                      </a:pPr>
                      <a:r>
                        <a:rPr lang="en-US" sz="1100" dirty="0">
                          <a:solidFill>
                            <a:schemeClr val="tx1"/>
                          </a:solidFill>
                          <a:effectLst/>
                        </a:rPr>
                        <a:t>No OOS</a:t>
                      </a:r>
                      <a:endParaRPr lang="en-US" sz="1100"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15000"/>
                        </a:lnSpc>
                        <a:spcBef>
                          <a:spcPts val="0"/>
                        </a:spcBef>
                        <a:spcAft>
                          <a:spcPts val="0"/>
                        </a:spcAft>
                      </a:pPr>
                      <a:endParaRPr lang="en-US" sz="1100" dirty="0">
                        <a:solidFill>
                          <a:schemeClr val="tx1"/>
                        </a:solidFill>
                        <a:effectLst/>
                      </a:endParaRPr>
                    </a:p>
                    <a:p>
                      <a:pPr marL="0" marR="0" algn="ctr">
                        <a:lnSpc>
                          <a:spcPct val="115000"/>
                        </a:lnSpc>
                        <a:spcBef>
                          <a:spcPts val="0"/>
                        </a:spcBef>
                        <a:spcAft>
                          <a:spcPts val="0"/>
                        </a:spcAft>
                      </a:pPr>
                      <a:r>
                        <a:rPr lang="en-US" sz="1100" dirty="0">
                          <a:solidFill>
                            <a:schemeClr val="tx1"/>
                          </a:solidFill>
                          <a:effectLst/>
                        </a:rPr>
                        <a:t>One or more categories closed</a:t>
                      </a:r>
                      <a:endParaRPr lang="en-US" sz="1100"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15000"/>
                        </a:lnSpc>
                        <a:spcBef>
                          <a:spcPts val="0"/>
                        </a:spcBef>
                        <a:spcAft>
                          <a:spcPts val="0"/>
                        </a:spcAft>
                      </a:pPr>
                      <a:endParaRPr lang="en-US" sz="1100" dirty="0">
                        <a:solidFill>
                          <a:schemeClr val="tx1"/>
                        </a:solidFill>
                        <a:effectLst/>
                      </a:endParaRPr>
                    </a:p>
                    <a:p>
                      <a:pPr marL="0" marR="0" algn="ctr">
                        <a:lnSpc>
                          <a:spcPct val="115000"/>
                        </a:lnSpc>
                        <a:spcBef>
                          <a:spcPts val="0"/>
                        </a:spcBef>
                        <a:spcAft>
                          <a:spcPts val="0"/>
                        </a:spcAft>
                      </a:pPr>
                      <a:r>
                        <a:rPr lang="en-US" sz="1100" dirty="0">
                          <a:solidFill>
                            <a:schemeClr val="tx1"/>
                          </a:solidFill>
                          <a:effectLst/>
                        </a:rPr>
                        <a:t>All categories </a:t>
                      </a:r>
                    </a:p>
                    <a:p>
                      <a:pPr marL="0" marR="0" algn="ctr">
                        <a:lnSpc>
                          <a:spcPct val="115000"/>
                        </a:lnSpc>
                        <a:spcBef>
                          <a:spcPts val="0"/>
                        </a:spcBef>
                        <a:spcAft>
                          <a:spcPts val="0"/>
                        </a:spcAft>
                      </a:pPr>
                      <a:r>
                        <a:rPr lang="en-US" sz="1200" dirty="0">
                          <a:solidFill>
                            <a:schemeClr val="tx1"/>
                          </a:solidFill>
                          <a:effectLst/>
                          <a:latin typeface="+mn-lt"/>
                          <a:ea typeface="Calibri"/>
                          <a:cs typeface="Times New Roman"/>
                        </a:rPr>
                        <a:t>closed</a:t>
                      </a:r>
                    </a:p>
                  </a:txBody>
                  <a:tcPr marL="68580" marR="68580" marT="0" marB="0">
                    <a:solidFill>
                      <a:schemeClr val="tx2">
                        <a:lumMod val="60000"/>
                        <a:lumOff val="40000"/>
                      </a:schemeClr>
                    </a:solidFill>
                  </a:tcPr>
                </a:tc>
                <a:extLst>
                  <a:ext uri="{0D108BD9-81ED-4DB2-BD59-A6C34878D82A}">
                    <a16:rowId xmlns:a16="http://schemas.microsoft.com/office/drawing/2014/main" val="10000"/>
                  </a:ext>
                </a:extLst>
              </a:tr>
              <a:tr h="275733">
                <a:tc>
                  <a:txBody>
                    <a:bodyPr/>
                    <a:lstStyle/>
                    <a:p>
                      <a:pPr marL="0" marR="0">
                        <a:lnSpc>
                          <a:spcPct val="100000"/>
                        </a:lnSpc>
                        <a:spcBef>
                          <a:spcPts val="0"/>
                        </a:spcBef>
                        <a:spcAft>
                          <a:spcPts val="0"/>
                        </a:spcAft>
                      </a:pPr>
                      <a:endParaRPr lang="en-US" sz="1100" dirty="0">
                        <a:solidFill>
                          <a:schemeClr val="tx1"/>
                        </a:solidFill>
                        <a:effectLst/>
                      </a:endParaRPr>
                    </a:p>
                    <a:p>
                      <a:pPr marL="0" marR="0">
                        <a:lnSpc>
                          <a:spcPct val="100000"/>
                        </a:lnSpc>
                        <a:spcBef>
                          <a:spcPts val="0"/>
                        </a:spcBef>
                        <a:spcAft>
                          <a:spcPts val="0"/>
                        </a:spcAft>
                      </a:pPr>
                      <a:r>
                        <a:rPr lang="en-US" sz="1100" dirty="0">
                          <a:solidFill>
                            <a:schemeClr val="tx1"/>
                          </a:solidFill>
                          <a:effectLst/>
                        </a:rPr>
                        <a:t>February 13, 2018</a:t>
                      </a:r>
                    </a:p>
                    <a:p>
                      <a:pPr marL="0" marR="0">
                        <a:lnSpc>
                          <a:spcPct val="100000"/>
                        </a:lnSpc>
                        <a:spcBef>
                          <a:spcPts val="0"/>
                        </a:spcBef>
                        <a:spcAft>
                          <a:spcPts val="0"/>
                        </a:spcAft>
                      </a:pPr>
                      <a:endParaRPr lang="en-US" sz="1100"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37</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42</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21</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4</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extLst>
                  <a:ext uri="{0D108BD9-81ED-4DB2-BD59-A6C34878D82A}">
                    <a16:rowId xmlns:a16="http://schemas.microsoft.com/office/drawing/2014/main" val="10001"/>
                  </a:ext>
                </a:extLst>
              </a:tr>
              <a:tr h="570183">
                <a:tc>
                  <a:txBody>
                    <a:bodyPr/>
                    <a:lstStyle/>
                    <a:p>
                      <a:pPr marL="0" marR="0">
                        <a:lnSpc>
                          <a:spcPct val="100000"/>
                        </a:lnSpc>
                        <a:spcBef>
                          <a:spcPts val="0"/>
                        </a:spcBef>
                        <a:spcAft>
                          <a:spcPts val="0"/>
                        </a:spcAft>
                      </a:pPr>
                      <a:endParaRPr lang="en-US" sz="1100" dirty="0">
                        <a:solidFill>
                          <a:schemeClr val="tx1"/>
                        </a:solidFill>
                        <a:effectLst/>
                      </a:endParaRPr>
                    </a:p>
                    <a:p>
                      <a:pPr marL="0" marR="0">
                        <a:lnSpc>
                          <a:spcPct val="100000"/>
                        </a:lnSpc>
                        <a:spcBef>
                          <a:spcPts val="0"/>
                        </a:spcBef>
                        <a:spcAft>
                          <a:spcPts val="0"/>
                        </a:spcAft>
                      </a:pPr>
                      <a:r>
                        <a:rPr lang="en-US" sz="1100" dirty="0">
                          <a:solidFill>
                            <a:schemeClr val="tx1"/>
                          </a:solidFill>
                          <a:effectLst/>
                        </a:rPr>
                        <a:t>September 30, 2018</a:t>
                      </a:r>
                      <a:endParaRPr lang="en-US" sz="1100"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40</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39</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latin typeface="Calibri"/>
                          <a:ea typeface="Calibri"/>
                          <a:cs typeface="Times New Roman"/>
                        </a:rPr>
                        <a:t>27</a:t>
                      </a: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7</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extLst>
                  <a:ext uri="{0D108BD9-81ED-4DB2-BD59-A6C34878D82A}">
                    <a16:rowId xmlns:a16="http://schemas.microsoft.com/office/drawing/2014/main" val="10002"/>
                  </a:ext>
                </a:extLst>
              </a:tr>
              <a:tr h="275733">
                <a:tc>
                  <a:txBody>
                    <a:bodyPr/>
                    <a:lstStyle/>
                    <a:p>
                      <a:pPr marL="0" marR="0">
                        <a:lnSpc>
                          <a:spcPct val="100000"/>
                        </a:lnSpc>
                        <a:spcBef>
                          <a:spcPts val="0"/>
                        </a:spcBef>
                        <a:spcAft>
                          <a:spcPts val="0"/>
                        </a:spcAft>
                      </a:pPr>
                      <a:endParaRPr lang="en-US" sz="1100" dirty="0">
                        <a:solidFill>
                          <a:schemeClr val="tx1"/>
                        </a:solidFill>
                        <a:effectLst/>
                      </a:endParaRPr>
                    </a:p>
                    <a:p>
                      <a:pPr marL="0" marR="0">
                        <a:lnSpc>
                          <a:spcPct val="100000"/>
                        </a:lnSpc>
                        <a:spcBef>
                          <a:spcPts val="0"/>
                        </a:spcBef>
                        <a:spcAft>
                          <a:spcPts val="0"/>
                        </a:spcAft>
                      </a:pPr>
                      <a:r>
                        <a:rPr lang="en-US" sz="1100" dirty="0">
                          <a:solidFill>
                            <a:schemeClr val="tx1"/>
                          </a:solidFill>
                          <a:effectLst/>
                        </a:rPr>
                        <a:t>March 1, 2019</a:t>
                      </a:r>
                    </a:p>
                    <a:p>
                      <a:pPr marL="0" marR="0">
                        <a:lnSpc>
                          <a:spcPct val="100000"/>
                        </a:lnSpc>
                        <a:spcBef>
                          <a:spcPts val="0"/>
                        </a:spcBef>
                        <a:spcAft>
                          <a:spcPts val="0"/>
                        </a:spcAft>
                      </a:pPr>
                      <a:endParaRPr lang="en-US" sz="1100" dirty="0">
                        <a:solidFill>
                          <a:schemeClr val="tx1"/>
                        </a:solidFill>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41</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37</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33</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tc>
                  <a:txBody>
                    <a:bodyPr/>
                    <a:lstStyle/>
                    <a:p>
                      <a:pPr marL="0" marR="0" algn="ctr">
                        <a:lnSpc>
                          <a:spcPct val="100000"/>
                        </a:lnSpc>
                        <a:spcBef>
                          <a:spcPts val="0"/>
                        </a:spcBef>
                        <a:spcAft>
                          <a:spcPts val="0"/>
                        </a:spcAft>
                      </a:pPr>
                      <a:endParaRPr lang="en-US" sz="1100" dirty="0">
                        <a:effectLst/>
                      </a:endParaRPr>
                    </a:p>
                    <a:p>
                      <a:pPr marL="0" marR="0" algn="ctr">
                        <a:lnSpc>
                          <a:spcPct val="100000"/>
                        </a:lnSpc>
                        <a:spcBef>
                          <a:spcPts val="0"/>
                        </a:spcBef>
                        <a:spcAft>
                          <a:spcPts val="0"/>
                        </a:spcAft>
                      </a:pPr>
                      <a:r>
                        <a:rPr lang="en-US" sz="1100" dirty="0">
                          <a:effectLst/>
                        </a:rPr>
                        <a:t>8</a:t>
                      </a:r>
                      <a:endParaRPr lang="en-US" sz="1100" dirty="0">
                        <a:effectLst/>
                        <a:latin typeface="Calibri"/>
                        <a:ea typeface="Calibri"/>
                        <a:cs typeface="Times New Roman"/>
                      </a:endParaRPr>
                    </a:p>
                  </a:txBody>
                  <a:tcPr marL="68580" marR="68580" marT="0" marB="0">
                    <a:solidFill>
                      <a:schemeClr val="tx2">
                        <a:lumMod val="60000"/>
                        <a:lumOff val="40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9775210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1680</TotalTime>
  <Words>1008</Words>
  <Application>Microsoft Office PowerPoint</Application>
  <PresentationFormat>On-screen Show (4:3)</PresentationFormat>
  <Paragraphs>315</Paragraphs>
  <Slides>36</Slides>
  <Notes>18</Notes>
  <HiddenSlides>0</HiddenSlides>
  <MMClips>0</MMClips>
  <ScaleCrop>false</ScaleCrop>
  <HeadingPairs>
    <vt:vector size="6" baseType="variant">
      <vt:variant>
        <vt:lpstr>Fonts Used</vt:lpstr>
      </vt:variant>
      <vt:variant>
        <vt:i4>13</vt:i4>
      </vt:variant>
      <vt:variant>
        <vt:lpstr>Theme</vt:lpstr>
      </vt:variant>
      <vt:variant>
        <vt:i4>2</vt:i4>
      </vt:variant>
      <vt:variant>
        <vt:lpstr>Slide Titles</vt:lpstr>
      </vt:variant>
      <vt:variant>
        <vt:i4>36</vt:i4>
      </vt:variant>
    </vt:vector>
  </HeadingPairs>
  <TitlesOfParts>
    <vt:vector size="51" baseType="lpstr">
      <vt:lpstr>Arial</vt:lpstr>
      <vt:lpstr>Calibri</vt:lpstr>
      <vt:lpstr>Constantia</vt:lpstr>
      <vt:lpstr>Georgia</vt:lpstr>
      <vt:lpstr>Kozuka Gothic Pro H</vt:lpstr>
      <vt:lpstr>Kozuka Gothic Pro M</vt:lpstr>
      <vt:lpstr>Swis721 BT</vt:lpstr>
      <vt:lpstr>Swis721 Cn BT</vt:lpstr>
      <vt:lpstr>Swis721 Lt BT</vt:lpstr>
      <vt:lpstr>Swis721 LtEx BT</vt:lpstr>
      <vt:lpstr>Times New Roman</vt:lpstr>
      <vt:lpstr>Wingdings</vt:lpstr>
      <vt:lpstr>Wingdings 2</vt:lpstr>
      <vt:lpstr>Civic</vt:lpstr>
      <vt:lpstr>Flow</vt:lpstr>
      <vt:lpstr>   Trends in the VR Program  Post-WIOA:   A Shift in Focus and Performance? </vt:lpstr>
      <vt:lpstr>Presenters</vt:lpstr>
      <vt:lpstr>Session Overview</vt:lpstr>
      <vt:lpstr>VR Program Data: FFY 2010-2018</vt:lpstr>
      <vt:lpstr>VR Program Data: FFY 2010-2018 and PY 2017-2018</vt:lpstr>
      <vt:lpstr>Individuals Applying to VR Program </vt:lpstr>
      <vt:lpstr>Individuals Eligible for VR Services</vt:lpstr>
      <vt:lpstr>Eligible Individuals Who Received VR Services</vt:lpstr>
      <vt:lpstr>Order of Selection (FFY 2010 – FFY 2019)</vt:lpstr>
      <vt:lpstr>All Individuals: Employment Rate</vt:lpstr>
      <vt:lpstr>All Individuals: Outcomes</vt:lpstr>
      <vt:lpstr>Individuals Under Age 25 vs. Individuals 25 and Older Employment Outcomes </vt:lpstr>
      <vt:lpstr>All Individuals: Median Wages</vt:lpstr>
      <vt:lpstr>Individuals Under Age 25 vs. Individuals 25 and Older Median Wages</vt:lpstr>
      <vt:lpstr>Students with Disabilities Reported (by quarter)</vt:lpstr>
      <vt:lpstr>Students with Disabilities Reported Who Received  Pre-Employment Transition Services (by quarter)</vt:lpstr>
      <vt:lpstr>Number of Students who Applied for VR Services and  Received Pre-Employment Transition Services (by quarter)</vt:lpstr>
      <vt:lpstr>Individuals Exiting the VR Program  at Various Stages (PY 2017) </vt:lpstr>
      <vt:lpstr>Reasons for Exit (PY 2017) </vt:lpstr>
      <vt:lpstr>State Vocational Rehabilitation (VR) Services Fiscal Data Review</vt:lpstr>
      <vt:lpstr>VR Federal Allocations</vt:lpstr>
      <vt:lpstr>Maintenance of Effort Penalties</vt:lpstr>
      <vt:lpstr>Funds Relinquished in Reallotment</vt:lpstr>
      <vt:lpstr>Reallotment Trends</vt:lpstr>
      <vt:lpstr>VR Funds Unexpended at Closeout</vt:lpstr>
      <vt:lpstr>FY 2017 Unexpended VR Funds</vt:lpstr>
      <vt:lpstr>VR Non-Federal Share</vt:lpstr>
      <vt:lpstr>Federal Program Income</vt:lpstr>
      <vt:lpstr>Summary</vt:lpstr>
      <vt:lpstr>Training and Service Programs Division Updates</vt:lpstr>
      <vt:lpstr>Training and Service Programs Division Updates</vt:lpstr>
      <vt:lpstr>Training and Service Programs Division Updates</vt:lpstr>
      <vt:lpstr>PowerPoint Presentation</vt:lpstr>
      <vt:lpstr>ReThink Performance </vt:lpstr>
      <vt:lpstr>ReThink Performance </vt:lpstr>
      <vt:lpstr>Thank You</vt:lpstr>
    </vt:vector>
  </TitlesOfParts>
  <Company>U.S.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Trends in the VR Program Post – WIOA – A Shift in Focus and Performance</dc:title>
  <dc:creator>Pope, Christopher</dc:creator>
  <cp:lastModifiedBy>Kevin Red</cp:lastModifiedBy>
  <cp:revision>54</cp:revision>
  <dcterms:created xsi:type="dcterms:W3CDTF">2019-03-25T18:36:06Z</dcterms:created>
  <dcterms:modified xsi:type="dcterms:W3CDTF">2019-04-15T19:30:20Z</dcterms:modified>
</cp:coreProperties>
</file>