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43"/>
  </p:notesMasterIdLst>
  <p:sldIdLst>
    <p:sldId id="256" r:id="rId3"/>
    <p:sldId id="289" r:id="rId4"/>
    <p:sldId id="257" r:id="rId5"/>
    <p:sldId id="258" r:id="rId6"/>
    <p:sldId id="259" r:id="rId7"/>
    <p:sldId id="282" r:id="rId8"/>
    <p:sldId id="260" r:id="rId9"/>
    <p:sldId id="267" r:id="rId10"/>
    <p:sldId id="261" r:id="rId11"/>
    <p:sldId id="266" r:id="rId12"/>
    <p:sldId id="262" r:id="rId13"/>
    <p:sldId id="263" r:id="rId14"/>
    <p:sldId id="264" r:id="rId15"/>
    <p:sldId id="265" r:id="rId16"/>
    <p:sldId id="268"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281" r:id="rId36"/>
    <p:sldId id="290" r:id="rId37"/>
    <p:sldId id="291" r:id="rId38"/>
    <p:sldId id="292" r:id="rId39"/>
    <p:sldId id="293" r:id="rId40"/>
    <p:sldId id="277" r:id="rId41"/>
    <p:sldId id="27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55" autoAdjust="0"/>
    <p:restoredTop sz="80790" autoAdjust="0"/>
  </p:normalViewPr>
  <p:slideViewPr>
    <p:cSldViewPr snapToGrid="0">
      <p:cViewPr varScale="1">
        <p:scale>
          <a:sx n="82" d="100"/>
          <a:sy n="82" d="100"/>
        </p:scale>
        <p:origin x="660" y="84"/>
      </p:cViewPr>
      <p:guideLst/>
    </p:cSldViewPr>
  </p:slideViewPr>
  <p:outlineViewPr>
    <p:cViewPr>
      <p:scale>
        <a:sx n="33" d="100"/>
        <a:sy n="33" d="100"/>
      </p:scale>
      <p:origin x="0" y="-390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AFAD8F-7357-4F88-AAB8-4274E7D39DB8}" type="datetimeFigureOut">
              <a:rPr lang="en-US" smtClean="0"/>
              <a:t>4/11/2019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DA8AC0-17C2-4C9E-B373-1202EE21DFDF}" type="slidenum">
              <a:rPr lang="en-US" smtClean="0"/>
              <a:t>‹#›</a:t>
            </a:fld>
            <a:endParaRPr lang="en-US" dirty="0"/>
          </a:p>
        </p:txBody>
      </p:sp>
    </p:spTree>
    <p:extLst>
      <p:ext uri="{BB962C8B-B14F-4D97-AF65-F5344CB8AC3E}">
        <p14:creationId xmlns:p14="http://schemas.microsoft.com/office/powerpoint/2010/main" val="3461924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A8AC0-17C2-4C9E-B373-1202EE21DFDF}" type="slidenum">
              <a:rPr lang="en-US" smtClean="0"/>
              <a:t>1</a:t>
            </a:fld>
            <a:endParaRPr lang="en-US" dirty="0"/>
          </a:p>
        </p:txBody>
      </p:sp>
    </p:spTree>
    <p:extLst>
      <p:ext uri="{BB962C8B-B14F-4D97-AF65-F5344CB8AC3E}">
        <p14:creationId xmlns:p14="http://schemas.microsoft.com/office/powerpoint/2010/main" val="3273241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A8AC0-17C2-4C9E-B373-1202EE21DFDF}" type="slidenum">
              <a:rPr lang="en-US" smtClean="0"/>
              <a:t>8</a:t>
            </a:fld>
            <a:endParaRPr lang="en-US" dirty="0"/>
          </a:p>
        </p:txBody>
      </p:sp>
    </p:spTree>
    <p:extLst>
      <p:ext uri="{BB962C8B-B14F-4D97-AF65-F5344CB8AC3E}">
        <p14:creationId xmlns:p14="http://schemas.microsoft.com/office/powerpoint/2010/main" val="2127774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A8AC0-17C2-4C9E-B373-1202EE21DFDF}" type="slidenum">
              <a:rPr lang="en-US" smtClean="0"/>
              <a:t>9</a:t>
            </a:fld>
            <a:endParaRPr lang="en-US" dirty="0"/>
          </a:p>
        </p:txBody>
      </p:sp>
    </p:spTree>
    <p:extLst>
      <p:ext uri="{BB962C8B-B14F-4D97-AF65-F5344CB8AC3E}">
        <p14:creationId xmlns:p14="http://schemas.microsoft.com/office/powerpoint/2010/main" val="1209781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A8AC0-17C2-4C9E-B373-1202EE21DFDF}" type="slidenum">
              <a:rPr lang="en-US" smtClean="0"/>
              <a:t>10</a:t>
            </a:fld>
            <a:endParaRPr lang="en-US" dirty="0"/>
          </a:p>
        </p:txBody>
      </p:sp>
    </p:spTree>
    <p:extLst>
      <p:ext uri="{BB962C8B-B14F-4D97-AF65-F5344CB8AC3E}">
        <p14:creationId xmlns:p14="http://schemas.microsoft.com/office/powerpoint/2010/main" val="707456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DA8AC0-17C2-4C9E-B373-1202EE21DFDF}" type="slidenum">
              <a:rPr lang="en-US" smtClean="0"/>
              <a:t>20</a:t>
            </a:fld>
            <a:endParaRPr lang="en-US" dirty="0"/>
          </a:p>
        </p:txBody>
      </p:sp>
    </p:spTree>
    <p:extLst>
      <p:ext uri="{BB962C8B-B14F-4D97-AF65-F5344CB8AC3E}">
        <p14:creationId xmlns:p14="http://schemas.microsoft.com/office/powerpoint/2010/main" val="3924557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DA8AC0-17C2-4C9E-B373-1202EE21DFDF}" type="slidenum">
              <a:rPr lang="en-US" smtClean="0"/>
              <a:t>21</a:t>
            </a:fld>
            <a:endParaRPr lang="en-US" dirty="0"/>
          </a:p>
        </p:txBody>
      </p:sp>
    </p:spTree>
    <p:extLst>
      <p:ext uri="{BB962C8B-B14F-4D97-AF65-F5344CB8AC3E}">
        <p14:creationId xmlns:p14="http://schemas.microsoft.com/office/powerpoint/2010/main" val="2579405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DA8AC0-17C2-4C9E-B373-1202EE21DFDF}" type="slidenum">
              <a:rPr lang="en-US" smtClean="0"/>
              <a:t>33</a:t>
            </a:fld>
            <a:endParaRPr lang="en-US" dirty="0"/>
          </a:p>
        </p:txBody>
      </p:sp>
    </p:spTree>
    <p:extLst>
      <p:ext uri="{BB962C8B-B14F-4D97-AF65-F5344CB8AC3E}">
        <p14:creationId xmlns:p14="http://schemas.microsoft.com/office/powerpoint/2010/main" val="3358900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A8AC0-17C2-4C9E-B373-1202EE21DFDF}" type="slidenum">
              <a:rPr lang="en-US" smtClean="0"/>
              <a:t>40</a:t>
            </a:fld>
            <a:endParaRPr lang="en-US" dirty="0"/>
          </a:p>
        </p:txBody>
      </p:sp>
    </p:spTree>
    <p:extLst>
      <p:ext uri="{BB962C8B-B14F-4D97-AF65-F5344CB8AC3E}">
        <p14:creationId xmlns:p14="http://schemas.microsoft.com/office/powerpoint/2010/main" val="3490266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4246234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401978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871BAC-7B2B-48C5-B817-4F83BD6AAA6F}"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404832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190731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193224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561769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93579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324063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979754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14573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1230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Tx/>
              <a:defRPr/>
            </a:lvl1pPr>
            <a:lvl2pPr>
              <a:buClrTx/>
              <a:defRPr/>
            </a:lvl2pPr>
            <a:lvl3pPr>
              <a:buClrTx/>
              <a:defRPr/>
            </a:lvl3pPr>
            <a:lvl4pPr>
              <a:buClrTx/>
              <a:defRPr/>
            </a:lvl4pPr>
            <a:lvl5pPr>
              <a:buClrTx/>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54155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498591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69915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44042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422044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14819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305238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418419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5116" y="124491"/>
            <a:ext cx="2778988" cy="754739"/>
          </a:xfrm>
          <a:prstGeom prst="rect">
            <a:avLst/>
          </a:prstGeom>
        </p:spPr>
      </p:pic>
    </p:spTree>
    <p:extLst>
      <p:ext uri="{BB962C8B-B14F-4D97-AF65-F5344CB8AC3E}">
        <p14:creationId xmlns:p14="http://schemas.microsoft.com/office/powerpoint/2010/main" val="194269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237973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buClrTx/>
              <a:defRPr/>
            </a:lvl1pPr>
            <a:lvl2pPr>
              <a:buClrTx/>
              <a:defRPr/>
            </a:lvl2pPr>
            <a:lvl3pPr>
              <a:buClrTx/>
              <a:defRPr/>
            </a:lvl3pPr>
            <a:lvl4pPr>
              <a:buClrTx/>
              <a:defRPr/>
            </a:lvl4pPr>
            <a:lvl5pPr>
              <a:buClrTx/>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686006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2383257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3105836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19918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871BAC-7B2B-48C5-B817-4F83BD6AAA6F}" type="slidenum">
              <a:rPr lang="en-US" smtClean="0"/>
              <a:t>‹#›</a:t>
            </a:fld>
            <a:endParaRPr lang="en-US" dirty="0"/>
          </a:p>
        </p:txBody>
      </p:sp>
    </p:spTree>
    <p:extLst>
      <p:ext uri="{BB962C8B-B14F-4D97-AF65-F5344CB8AC3E}">
        <p14:creationId xmlns:p14="http://schemas.microsoft.com/office/powerpoint/2010/main" val="2344018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3871BAC-7B2B-48C5-B817-4F83BD6AAA6F}" type="slidenum">
              <a:rPr lang="en-US" smtClean="0"/>
              <a:t>‹#›</a:t>
            </a:fld>
            <a:endParaRPr lang="en-US" dirty="0"/>
          </a:p>
        </p:txBody>
      </p:sp>
      <p:pic>
        <p:nvPicPr>
          <p:cNvPr id="11" name="Pictur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324436" y="167627"/>
            <a:ext cx="2749668" cy="746776"/>
          </a:xfrm>
          <a:prstGeom prst="rect">
            <a:avLst/>
          </a:prstGeom>
        </p:spPr>
      </p:pic>
    </p:spTree>
    <p:extLst>
      <p:ext uri="{BB962C8B-B14F-4D97-AF65-F5344CB8AC3E}">
        <p14:creationId xmlns:p14="http://schemas.microsoft.com/office/powerpoint/2010/main" val="1295251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Tx/>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Tx/>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Tx/>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en-US" smtClean="0"/>
              <a:pPr/>
              <a:t>‹#›</a:t>
            </a:fld>
            <a:endParaRPr lang="en-US" dirty="0"/>
          </a:p>
        </p:txBody>
      </p:sp>
      <p:pic>
        <p:nvPicPr>
          <p:cNvPr id="13" name="Picture 1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137047958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
          <a:srgbClr val="080808"/>
        </a:buClr>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
          <a:srgbClr val="080808"/>
        </a:buClr>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
          <a:srgbClr val="080808"/>
        </a:buClr>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randerson@ndi-inc.org" TargetMode="External"/><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hyperlink" Target="mailto:RSAfiscal@ed.gov" TargetMode="External"/><Relationship Id="rId5" Type="http://schemas.openxmlformats.org/officeDocument/2006/relationships/hyperlink" Target="mailto:mike.walsh@icbvi.Idaho.gov" TargetMode="External"/><Relationship Id="rId4" Type="http://schemas.openxmlformats.org/officeDocument/2006/relationships/hyperlink" Target="http://www.wintac.org/" TargetMode="External"/><Relationship Id="rId9"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ao.gov/assets/670/665712.pdf"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855" y="1873584"/>
            <a:ext cx="7295745" cy="2560320"/>
          </a:xfrm>
        </p:spPr>
        <p:txBody>
          <a:bodyPr>
            <a:normAutofit/>
          </a:bodyPr>
          <a:lstStyle/>
          <a:p>
            <a:r>
              <a:rPr lang="en-US" dirty="0" smtClean="0"/>
              <a:t>Internal Controls:</a:t>
            </a:r>
            <a:br>
              <a:rPr lang="en-US" dirty="0" smtClean="0"/>
            </a:br>
            <a:r>
              <a:rPr lang="en-US" dirty="0" smtClean="0"/>
              <a:t>Everything you wanted to know … but were afraid to ask!</a:t>
            </a:r>
            <a:endParaRPr lang="en-US" dirty="0"/>
          </a:p>
        </p:txBody>
      </p:sp>
      <p:sp>
        <p:nvSpPr>
          <p:cNvPr id="3" name="Subtitle 2"/>
          <p:cNvSpPr>
            <a:spLocks noGrp="1"/>
          </p:cNvSpPr>
          <p:nvPr>
            <p:ph type="subTitle" idx="1"/>
          </p:nvPr>
        </p:nvSpPr>
        <p:spPr>
          <a:xfrm>
            <a:off x="933855" y="4572000"/>
            <a:ext cx="7043953" cy="1600200"/>
          </a:xfrm>
        </p:spPr>
        <p:txBody>
          <a:bodyPr>
            <a:normAutofit/>
          </a:bodyPr>
          <a:lstStyle/>
          <a:p>
            <a:r>
              <a:rPr lang="en-US" dirty="0" smtClean="0"/>
              <a:t>NCSAB Spring 2019 Conference</a:t>
            </a:r>
          </a:p>
          <a:p>
            <a:endParaRPr lang="en-US" dirty="0"/>
          </a:p>
        </p:txBody>
      </p:sp>
    </p:spTree>
    <p:extLst>
      <p:ext uri="{BB962C8B-B14F-4D97-AF65-F5344CB8AC3E}">
        <p14:creationId xmlns:p14="http://schemas.microsoft.com/office/powerpoint/2010/main" val="1136027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0969" y="318932"/>
            <a:ext cx="9601200" cy="1036850"/>
          </a:xfrm>
        </p:spPr>
        <p:txBody>
          <a:bodyPr>
            <a:normAutofit/>
          </a:bodyPr>
          <a:lstStyle/>
          <a:p>
            <a:r>
              <a:rPr lang="en-US" dirty="0" smtClean="0"/>
              <a:t>A Closer Look at the Internal Controls Diagram</a:t>
            </a:r>
            <a:endParaRPr lang="en-US" dirty="0"/>
          </a:p>
        </p:txBody>
      </p:sp>
      <p:pic>
        <p:nvPicPr>
          <p:cNvPr id="5" name="Content Placeholder 14" descr="A cube. Top: Categories of objectives = operations, reporting, compliance. Left: Components of Internal control = control environment, risk assessment, control activities, information and communication, monitoring. Right: Levels of organizational structure = function, operating unit, division, entity." title="Internal Controls Diagram"/>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6534" y="1686487"/>
            <a:ext cx="6760798" cy="4933284"/>
          </a:xfrm>
          <a:prstGeom prst="rect">
            <a:avLst/>
          </a:prstGeom>
        </p:spPr>
      </p:pic>
      <p:sp>
        <p:nvSpPr>
          <p:cNvPr id="3" name="Content Placeholder 2"/>
          <p:cNvSpPr>
            <a:spLocks noGrp="1"/>
          </p:cNvSpPr>
          <p:nvPr>
            <p:ph idx="1"/>
          </p:nvPr>
        </p:nvSpPr>
        <p:spPr>
          <a:xfrm>
            <a:off x="1127052" y="1828800"/>
            <a:ext cx="5663216" cy="4343400"/>
          </a:xfrm>
        </p:spPr>
        <p:txBody>
          <a:bodyPr/>
          <a:lstStyle/>
          <a:p>
            <a:pPr marL="0" indent="0">
              <a:lnSpc>
                <a:spcPct val="100000"/>
              </a:lnSpc>
              <a:buNone/>
            </a:pPr>
            <a:r>
              <a:rPr lang="en-US" dirty="0" smtClean="0"/>
              <a:t>The components of internal controls are further broken down into …</a:t>
            </a:r>
          </a:p>
          <a:p>
            <a:pPr lvl="1">
              <a:lnSpc>
                <a:spcPct val="100000"/>
              </a:lnSpc>
            </a:pPr>
            <a:r>
              <a:rPr lang="en-US" b="1" dirty="0" smtClean="0"/>
              <a:t>Categories of Objectives</a:t>
            </a:r>
          </a:p>
          <a:p>
            <a:pPr marL="914400" lvl="2" indent="-320675">
              <a:lnSpc>
                <a:spcPct val="100000"/>
              </a:lnSpc>
              <a:buFont typeface="Courier New" panose="02070309020205020404" pitchFamily="49" charset="0"/>
              <a:buChar char="o"/>
            </a:pPr>
            <a:r>
              <a:rPr lang="en-US" dirty="0" smtClean="0"/>
              <a:t>Operations </a:t>
            </a:r>
          </a:p>
          <a:p>
            <a:pPr marL="914400" lvl="2" indent="-320675">
              <a:lnSpc>
                <a:spcPct val="100000"/>
              </a:lnSpc>
              <a:buFont typeface="Courier New" panose="02070309020205020404" pitchFamily="49" charset="0"/>
              <a:buChar char="o"/>
            </a:pPr>
            <a:r>
              <a:rPr lang="en-US" dirty="0" smtClean="0"/>
              <a:t>Reporting</a:t>
            </a:r>
          </a:p>
          <a:p>
            <a:pPr marL="914400" lvl="2" indent="-320675">
              <a:lnSpc>
                <a:spcPct val="100000"/>
              </a:lnSpc>
              <a:buFont typeface="Courier New" panose="02070309020205020404" pitchFamily="49" charset="0"/>
              <a:buChar char="o"/>
            </a:pPr>
            <a:r>
              <a:rPr lang="en-US" dirty="0" smtClean="0"/>
              <a:t>Compliance</a:t>
            </a:r>
          </a:p>
          <a:p>
            <a:pPr lvl="1">
              <a:lnSpc>
                <a:spcPct val="100000"/>
              </a:lnSpc>
            </a:pPr>
            <a:r>
              <a:rPr lang="en-US" b="1" dirty="0" smtClean="0"/>
              <a:t>Levels of Organizational Structure</a:t>
            </a:r>
          </a:p>
          <a:p>
            <a:pPr marL="914400" lvl="2" indent="-320675">
              <a:lnSpc>
                <a:spcPct val="100000"/>
              </a:lnSpc>
              <a:buFont typeface="Courier New" panose="02070309020205020404" pitchFamily="49" charset="0"/>
              <a:buChar char="o"/>
            </a:pPr>
            <a:r>
              <a:rPr lang="en-US" dirty="0" smtClean="0"/>
              <a:t>Function</a:t>
            </a:r>
          </a:p>
          <a:p>
            <a:pPr marL="914400" lvl="2" indent="-320675">
              <a:lnSpc>
                <a:spcPct val="100000"/>
              </a:lnSpc>
              <a:buFont typeface="Courier New" panose="02070309020205020404" pitchFamily="49" charset="0"/>
              <a:buChar char="o"/>
            </a:pPr>
            <a:r>
              <a:rPr lang="en-US" dirty="0" smtClean="0"/>
              <a:t>Unit</a:t>
            </a:r>
          </a:p>
          <a:p>
            <a:pPr marL="914400" lvl="2" indent="-320675">
              <a:lnSpc>
                <a:spcPct val="100000"/>
              </a:lnSpc>
              <a:buFont typeface="Courier New" panose="02070309020205020404" pitchFamily="49" charset="0"/>
              <a:buChar char="o"/>
            </a:pPr>
            <a:r>
              <a:rPr lang="en-US" dirty="0" smtClean="0"/>
              <a:t>Division</a:t>
            </a:r>
          </a:p>
          <a:p>
            <a:pPr marL="914400" lvl="2" indent="-320675">
              <a:lnSpc>
                <a:spcPct val="100000"/>
              </a:lnSpc>
              <a:buFont typeface="Courier New" panose="02070309020205020404" pitchFamily="49" charset="0"/>
              <a:buChar char="o"/>
            </a:pPr>
            <a:r>
              <a:rPr lang="en-US" dirty="0" smtClean="0"/>
              <a:t>Entity</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10</a:t>
            </a:fld>
            <a:endParaRPr lang="en-US" dirty="0"/>
          </a:p>
        </p:txBody>
      </p:sp>
    </p:spTree>
    <p:extLst>
      <p:ext uri="{BB962C8B-B14F-4D97-AF65-F5344CB8AC3E}">
        <p14:creationId xmlns:p14="http://schemas.microsoft.com/office/powerpoint/2010/main" val="287848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and Examples of Internal Controls</a:t>
            </a:r>
            <a:endParaRPr lang="en-US" dirty="0"/>
          </a:p>
        </p:txBody>
      </p:sp>
      <p:sp>
        <p:nvSpPr>
          <p:cNvPr id="3" name="Content Placeholder 2"/>
          <p:cNvSpPr>
            <a:spLocks noGrp="1"/>
          </p:cNvSpPr>
          <p:nvPr>
            <p:ph idx="1"/>
          </p:nvPr>
        </p:nvSpPr>
        <p:spPr/>
        <p:txBody>
          <a:bodyPr>
            <a:normAutofit/>
          </a:bodyPr>
          <a:lstStyle/>
          <a:p>
            <a:pPr marL="233363" lvl="1" indent="-233363">
              <a:lnSpc>
                <a:spcPct val="100000"/>
              </a:lnSpc>
            </a:pPr>
            <a:r>
              <a:rPr lang="en-US" sz="2400" b="1" dirty="0">
                <a:solidFill>
                  <a:srgbClr val="034680"/>
                </a:solidFill>
              </a:rPr>
              <a:t>Preventive controls</a:t>
            </a:r>
            <a:r>
              <a:rPr lang="en-US" sz="2400" dirty="0">
                <a:solidFill>
                  <a:srgbClr val="034680"/>
                </a:solidFill>
              </a:rPr>
              <a:t> are designed to keep errors or irregularities from occurring in the first place.</a:t>
            </a:r>
          </a:p>
          <a:p>
            <a:pPr marL="274320" lvl="2" indent="0">
              <a:lnSpc>
                <a:spcPct val="100000"/>
              </a:lnSpc>
              <a:buNone/>
            </a:pPr>
            <a:r>
              <a:rPr lang="en-US" sz="2200" dirty="0" smtClean="0"/>
              <a:t>Example: Locks to a secure area.</a:t>
            </a:r>
          </a:p>
          <a:p>
            <a:pPr marL="233363" lvl="1" indent="-233363">
              <a:lnSpc>
                <a:spcPct val="100000"/>
              </a:lnSpc>
            </a:pPr>
            <a:r>
              <a:rPr lang="en-US" sz="2400" b="1" dirty="0">
                <a:solidFill>
                  <a:srgbClr val="034680"/>
                </a:solidFill>
              </a:rPr>
              <a:t>Detective controls</a:t>
            </a:r>
            <a:r>
              <a:rPr lang="en-US" sz="2400" dirty="0">
                <a:solidFill>
                  <a:srgbClr val="034680"/>
                </a:solidFill>
              </a:rPr>
              <a:t> are designed to find problems within an agency’s </a:t>
            </a:r>
            <a:r>
              <a:rPr lang="en-US" sz="2400" dirty="0" smtClean="0">
                <a:solidFill>
                  <a:srgbClr val="034680"/>
                </a:solidFill>
              </a:rPr>
              <a:t>processes.</a:t>
            </a:r>
          </a:p>
          <a:p>
            <a:pPr marL="274320" lvl="2" indent="0">
              <a:lnSpc>
                <a:spcPct val="100000"/>
              </a:lnSpc>
              <a:buNone/>
            </a:pPr>
            <a:r>
              <a:rPr lang="en-US" sz="2200" dirty="0" smtClean="0"/>
              <a:t>Example: Security cameras</a:t>
            </a:r>
          </a:p>
          <a:p>
            <a:pPr marL="233363" lvl="1" indent="-233363">
              <a:lnSpc>
                <a:spcPct val="100000"/>
              </a:lnSpc>
            </a:pPr>
            <a:r>
              <a:rPr lang="en-US" sz="2400" b="1" dirty="0">
                <a:solidFill>
                  <a:srgbClr val="034680"/>
                </a:solidFill>
              </a:rPr>
              <a:t>Corrective controls </a:t>
            </a:r>
            <a:r>
              <a:rPr lang="en-US" sz="2400" dirty="0">
                <a:solidFill>
                  <a:srgbClr val="034680"/>
                </a:solidFill>
              </a:rPr>
              <a:t>are designed to detect and notify management of problems occurring within the agency’s </a:t>
            </a:r>
            <a:r>
              <a:rPr lang="en-US" sz="2400" dirty="0" smtClean="0">
                <a:solidFill>
                  <a:srgbClr val="034680"/>
                </a:solidFill>
              </a:rPr>
              <a:t>processes.</a:t>
            </a:r>
          </a:p>
          <a:p>
            <a:pPr marL="274320" lvl="2" indent="0">
              <a:lnSpc>
                <a:spcPct val="100000"/>
              </a:lnSpc>
              <a:buNone/>
            </a:pPr>
            <a:r>
              <a:rPr lang="en-US" sz="2200" dirty="0" smtClean="0"/>
              <a:t>Example: Backing up data.</a:t>
            </a:r>
            <a:endParaRPr lang="en-US" sz="2200" dirty="0"/>
          </a:p>
        </p:txBody>
      </p:sp>
      <p:sp>
        <p:nvSpPr>
          <p:cNvPr id="4" name="Slide Number Placeholder 3"/>
          <p:cNvSpPr>
            <a:spLocks noGrp="1"/>
          </p:cNvSpPr>
          <p:nvPr>
            <p:ph type="sldNum" sz="quarter" idx="12"/>
          </p:nvPr>
        </p:nvSpPr>
        <p:spPr/>
        <p:txBody>
          <a:bodyPr/>
          <a:lstStyle/>
          <a:p>
            <a:fld id="{A3871BAC-7B2B-48C5-B817-4F83BD6AAA6F}" type="slidenum">
              <a:rPr lang="en-US" smtClean="0"/>
              <a:t>11</a:t>
            </a:fld>
            <a:endParaRPr lang="en-US" dirty="0"/>
          </a:p>
        </p:txBody>
      </p:sp>
    </p:spTree>
    <p:extLst>
      <p:ext uri="{BB962C8B-B14F-4D97-AF65-F5344CB8AC3E}">
        <p14:creationId xmlns:p14="http://schemas.microsoft.com/office/powerpoint/2010/main" val="49655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normAutofit/>
          </a:bodyPr>
          <a:lstStyle/>
          <a:p>
            <a:r>
              <a:rPr lang="en-US" dirty="0" smtClean="0"/>
              <a:t>Examples of Internal Control Procedures</a:t>
            </a:r>
            <a:endParaRPr lang="en-US" dirty="0"/>
          </a:p>
        </p:txBody>
      </p:sp>
      <p:sp>
        <p:nvSpPr>
          <p:cNvPr id="3" name="Content Placeholder 2"/>
          <p:cNvSpPr>
            <a:spLocks noGrp="1"/>
          </p:cNvSpPr>
          <p:nvPr>
            <p:ph idx="1"/>
          </p:nvPr>
        </p:nvSpPr>
        <p:spPr>
          <a:xfrm>
            <a:off x="1295400" y="1765006"/>
            <a:ext cx="9601200" cy="3774558"/>
          </a:xfrm>
        </p:spPr>
        <p:txBody>
          <a:bodyPr/>
          <a:lstStyle/>
          <a:p>
            <a:pPr>
              <a:lnSpc>
                <a:spcPct val="100000"/>
              </a:lnSpc>
            </a:pPr>
            <a:r>
              <a:rPr lang="en-US" dirty="0" smtClean="0"/>
              <a:t>Separation of Duties</a:t>
            </a:r>
          </a:p>
          <a:p>
            <a:pPr>
              <a:lnSpc>
                <a:spcPct val="100000"/>
              </a:lnSpc>
            </a:pPr>
            <a:r>
              <a:rPr lang="en-US" dirty="0" smtClean="0"/>
              <a:t>Access Controls</a:t>
            </a:r>
          </a:p>
          <a:p>
            <a:pPr>
              <a:lnSpc>
                <a:spcPct val="100000"/>
              </a:lnSpc>
            </a:pPr>
            <a:r>
              <a:rPr lang="en-US" dirty="0" smtClean="0"/>
              <a:t>Internal Audits</a:t>
            </a:r>
          </a:p>
          <a:p>
            <a:pPr>
              <a:lnSpc>
                <a:spcPct val="100000"/>
              </a:lnSpc>
            </a:pPr>
            <a:r>
              <a:rPr lang="en-US" dirty="0" smtClean="0"/>
              <a:t>Standardized Documentation</a:t>
            </a:r>
          </a:p>
          <a:p>
            <a:pPr>
              <a:lnSpc>
                <a:spcPct val="100000"/>
              </a:lnSpc>
            </a:pPr>
            <a:r>
              <a:rPr lang="en-US" dirty="0" smtClean="0"/>
              <a:t>Periodic Reconciliations</a:t>
            </a:r>
          </a:p>
          <a:p>
            <a:pPr>
              <a:lnSpc>
                <a:spcPct val="100000"/>
              </a:lnSpc>
            </a:pPr>
            <a:r>
              <a:rPr lang="en-US" dirty="0" smtClean="0"/>
              <a:t>Approval Authority</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12</a:t>
            </a:fld>
            <a:endParaRPr lang="en-US" dirty="0"/>
          </a:p>
        </p:txBody>
      </p:sp>
    </p:spTree>
    <p:extLst>
      <p:ext uri="{BB962C8B-B14F-4D97-AF65-F5344CB8AC3E}">
        <p14:creationId xmlns:p14="http://schemas.microsoft.com/office/powerpoint/2010/main" val="1812357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RSA/VR Award Processes</a:t>
            </a:r>
            <a:endParaRPr lang="en-US" dirty="0"/>
          </a:p>
        </p:txBody>
      </p:sp>
      <p:sp>
        <p:nvSpPr>
          <p:cNvPr id="3" name="Content Placeholder 2"/>
          <p:cNvSpPr>
            <a:spLocks noGrp="1"/>
          </p:cNvSpPr>
          <p:nvPr>
            <p:ph idx="1"/>
          </p:nvPr>
        </p:nvSpPr>
        <p:spPr>
          <a:xfrm>
            <a:off x="946298" y="1828800"/>
            <a:ext cx="9950302" cy="4343400"/>
          </a:xfrm>
        </p:spPr>
        <p:txBody>
          <a:bodyPr/>
          <a:lstStyle/>
          <a:p>
            <a:pPr lvl="1"/>
            <a:r>
              <a:rPr lang="en-US" sz="2400" dirty="0">
                <a:solidFill>
                  <a:srgbClr val="034680"/>
                </a:solidFill>
              </a:rPr>
              <a:t>Separation of </a:t>
            </a:r>
            <a:r>
              <a:rPr lang="en-US" sz="2400" dirty="0" smtClean="0">
                <a:solidFill>
                  <a:srgbClr val="034680"/>
                </a:solidFill>
              </a:rPr>
              <a:t>Duties</a:t>
            </a:r>
            <a:endParaRPr lang="en-US" sz="2400" dirty="0">
              <a:solidFill>
                <a:srgbClr val="034680"/>
              </a:solidFill>
            </a:endParaRPr>
          </a:p>
          <a:p>
            <a:pPr marL="914400" lvl="2" indent="-320675">
              <a:buFont typeface="Courier New" panose="02070309020205020404" pitchFamily="49" charset="0"/>
              <a:buChar char="o"/>
            </a:pPr>
            <a:r>
              <a:rPr lang="en-US" sz="2000" dirty="0" smtClean="0"/>
              <a:t>Different people generate the award amounts, enter the award allocations and obligate the funds.</a:t>
            </a:r>
          </a:p>
          <a:p>
            <a:pPr lvl="1"/>
            <a:r>
              <a:rPr lang="en-US" sz="2400" dirty="0">
                <a:solidFill>
                  <a:srgbClr val="034680"/>
                </a:solidFill>
              </a:rPr>
              <a:t>Access </a:t>
            </a:r>
            <a:r>
              <a:rPr lang="en-US" sz="2400" dirty="0" smtClean="0">
                <a:solidFill>
                  <a:srgbClr val="034680"/>
                </a:solidFill>
              </a:rPr>
              <a:t>Controls </a:t>
            </a:r>
            <a:endParaRPr lang="en-US" sz="2400" dirty="0">
              <a:solidFill>
                <a:srgbClr val="034680"/>
              </a:solidFill>
            </a:endParaRPr>
          </a:p>
          <a:p>
            <a:pPr marL="914400" lvl="2" indent="-320675">
              <a:buFont typeface="Courier New" panose="02070309020205020404" pitchFamily="49" charset="0"/>
              <a:buChar char="o"/>
            </a:pPr>
            <a:r>
              <a:rPr lang="en-US" sz="2000" dirty="0" smtClean="0"/>
              <a:t>Staff are limited to their specific roles within the grants management system.</a:t>
            </a:r>
          </a:p>
          <a:p>
            <a:pPr lvl="1"/>
            <a:r>
              <a:rPr lang="en-US" sz="2400" dirty="0">
                <a:solidFill>
                  <a:srgbClr val="034680"/>
                </a:solidFill>
              </a:rPr>
              <a:t>Physical </a:t>
            </a:r>
            <a:r>
              <a:rPr lang="en-US" sz="2400" dirty="0" smtClean="0">
                <a:solidFill>
                  <a:srgbClr val="034680"/>
                </a:solidFill>
              </a:rPr>
              <a:t>Audits </a:t>
            </a:r>
            <a:endParaRPr lang="en-US" sz="2400" dirty="0">
              <a:solidFill>
                <a:srgbClr val="034680"/>
              </a:solidFill>
            </a:endParaRPr>
          </a:p>
          <a:p>
            <a:pPr marL="914400" lvl="2" indent="-320675">
              <a:buFont typeface="Courier New" panose="02070309020205020404" pitchFamily="49" charset="0"/>
              <a:buChar char="o"/>
            </a:pPr>
            <a:r>
              <a:rPr lang="en-US" sz="2000" dirty="0" smtClean="0"/>
              <a:t>RSA receives yearly external audits of the award process to ensure procedures were followed and awards were issued correctly.</a:t>
            </a:r>
          </a:p>
          <a:p>
            <a:pPr lvl="1"/>
            <a:r>
              <a:rPr lang="en-US" sz="2400" dirty="0">
                <a:solidFill>
                  <a:srgbClr val="034680"/>
                </a:solidFill>
              </a:rPr>
              <a:t>Standardized </a:t>
            </a:r>
            <a:r>
              <a:rPr lang="en-US" sz="2400" dirty="0" smtClean="0">
                <a:solidFill>
                  <a:srgbClr val="034680"/>
                </a:solidFill>
              </a:rPr>
              <a:t>Documentation </a:t>
            </a:r>
            <a:endParaRPr lang="en-US" sz="2400" dirty="0">
              <a:solidFill>
                <a:srgbClr val="034680"/>
              </a:solidFill>
            </a:endParaRPr>
          </a:p>
          <a:p>
            <a:pPr marL="914400" lvl="2" indent="-320675">
              <a:buFont typeface="Courier New" panose="02070309020205020404" pitchFamily="49" charset="0"/>
              <a:buChar char="o"/>
            </a:pPr>
            <a:r>
              <a:rPr lang="en-US" sz="2000" dirty="0" smtClean="0"/>
              <a:t>Process is documented among staff through detailed Standard Operating Procedures approved by Risk Management Services.</a:t>
            </a:r>
          </a:p>
        </p:txBody>
      </p:sp>
      <p:sp>
        <p:nvSpPr>
          <p:cNvPr id="4" name="Slide Number Placeholder 3"/>
          <p:cNvSpPr>
            <a:spLocks noGrp="1"/>
          </p:cNvSpPr>
          <p:nvPr>
            <p:ph type="sldNum" sz="quarter" idx="12"/>
          </p:nvPr>
        </p:nvSpPr>
        <p:spPr/>
        <p:txBody>
          <a:bodyPr/>
          <a:lstStyle/>
          <a:p>
            <a:fld id="{A3871BAC-7B2B-48C5-B817-4F83BD6AAA6F}" type="slidenum">
              <a:rPr lang="en-US" smtClean="0"/>
              <a:t>13</a:t>
            </a:fld>
            <a:endParaRPr lang="en-US" dirty="0"/>
          </a:p>
        </p:txBody>
      </p:sp>
    </p:spTree>
    <p:extLst>
      <p:ext uri="{BB962C8B-B14F-4D97-AF65-F5344CB8AC3E}">
        <p14:creationId xmlns:p14="http://schemas.microsoft.com/office/powerpoint/2010/main" val="2135372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1726" y="276401"/>
            <a:ext cx="9601200" cy="1036850"/>
          </a:xfrm>
        </p:spPr>
        <p:txBody>
          <a:bodyPr>
            <a:normAutofit/>
          </a:bodyPr>
          <a:lstStyle/>
          <a:p>
            <a:r>
              <a:rPr lang="en-US" dirty="0" smtClean="0"/>
              <a:t>Example: RSA/VR Award Processes </a:t>
            </a:r>
            <a:r>
              <a:rPr lang="en-US" sz="2400" dirty="0" smtClean="0"/>
              <a:t>(continued)</a:t>
            </a:r>
            <a:endParaRPr lang="en-US" dirty="0"/>
          </a:p>
        </p:txBody>
      </p:sp>
      <p:sp>
        <p:nvSpPr>
          <p:cNvPr id="3" name="Content Placeholder 2"/>
          <p:cNvSpPr>
            <a:spLocks noGrp="1"/>
          </p:cNvSpPr>
          <p:nvPr>
            <p:ph idx="1"/>
          </p:nvPr>
        </p:nvSpPr>
        <p:spPr>
          <a:xfrm>
            <a:off x="1105786" y="1828800"/>
            <a:ext cx="9790814" cy="4343400"/>
          </a:xfrm>
        </p:spPr>
        <p:txBody>
          <a:bodyPr/>
          <a:lstStyle/>
          <a:p>
            <a:pPr lvl="1">
              <a:lnSpc>
                <a:spcPct val="100000"/>
              </a:lnSpc>
            </a:pPr>
            <a:r>
              <a:rPr lang="en-US" sz="2400" dirty="0">
                <a:solidFill>
                  <a:srgbClr val="034680"/>
                </a:solidFill>
              </a:rPr>
              <a:t>Trial Balances/Periodic Reconciliation: </a:t>
            </a:r>
          </a:p>
          <a:p>
            <a:pPr marL="914400" lvl="2" indent="-320675">
              <a:lnSpc>
                <a:spcPct val="100000"/>
              </a:lnSpc>
              <a:buFont typeface="Courier New" panose="02070309020205020404" pitchFamily="49" charset="0"/>
              <a:buChar char="o"/>
            </a:pPr>
            <a:r>
              <a:rPr lang="en-US" sz="2000" dirty="0" smtClean="0"/>
              <a:t>After each step of the process, staff check to ensure grant totals match. Process stops if figures don’t reconcile.</a:t>
            </a:r>
          </a:p>
          <a:p>
            <a:pPr lvl="1">
              <a:lnSpc>
                <a:spcPct val="100000"/>
              </a:lnSpc>
            </a:pPr>
            <a:r>
              <a:rPr lang="en-US" sz="2400" dirty="0">
                <a:solidFill>
                  <a:srgbClr val="034680"/>
                </a:solidFill>
              </a:rPr>
              <a:t>Approval Authority: </a:t>
            </a:r>
          </a:p>
          <a:p>
            <a:pPr marL="914400" lvl="2" indent="-320675">
              <a:lnSpc>
                <a:spcPct val="100000"/>
              </a:lnSpc>
              <a:buFont typeface="Courier New" panose="02070309020205020404" pitchFamily="49" charset="0"/>
              <a:buChar char="o"/>
            </a:pPr>
            <a:r>
              <a:rPr lang="en-US" sz="2000" dirty="0" smtClean="0"/>
              <a:t>Awards are obligated only after all the procedures are completed and authority from the Commissioner of RSA is received in writing. </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14</a:t>
            </a:fld>
            <a:endParaRPr lang="en-US" dirty="0"/>
          </a:p>
        </p:txBody>
      </p:sp>
    </p:spTree>
    <p:extLst>
      <p:ext uri="{BB962C8B-B14F-4D97-AF65-F5344CB8AC3E}">
        <p14:creationId xmlns:p14="http://schemas.microsoft.com/office/powerpoint/2010/main" val="1884899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Agency Monitoring of Internal Controls</a:t>
            </a:r>
            <a:endParaRPr lang="en-US" dirty="0"/>
          </a:p>
        </p:txBody>
      </p:sp>
      <p:sp>
        <p:nvSpPr>
          <p:cNvPr id="3" name="Content Placeholder 2"/>
          <p:cNvSpPr>
            <a:spLocks noGrp="1"/>
          </p:cNvSpPr>
          <p:nvPr>
            <p:ph idx="1"/>
          </p:nvPr>
        </p:nvSpPr>
        <p:spPr/>
        <p:txBody>
          <a:bodyPr/>
          <a:lstStyle/>
          <a:p>
            <a:pPr marL="0" indent="0">
              <a:lnSpc>
                <a:spcPct val="100000"/>
              </a:lnSpc>
              <a:buNone/>
            </a:pPr>
            <a:r>
              <a:rPr lang="en-US" dirty="0" smtClean="0"/>
              <a:t>Agencies must …</a:t>
            </a:r>
          </a:p>
          <a:p>
            <a:pPr lvl="1">
              <a:lnSpc>
                <a:spcPct val="100000"/>
              </a:lnSpc>
            </a:pPr>
            <a:r>
              <a:rPr lang="en-US" dirty="0" smtClean="0"/>
              <a:t>Establish a process to monitor compliance with requirements and written processes (2 CFR § 200.303(c)); and </a:t>
            </a:r>
          </a:p>
          <a:p>
            <a:pPr lvl="1">
              <a:lnSpc>
                <a:spcPct val="100000"/>
              </a:lnSpc>
            </a:pPr>
            <a:r>
              <a:rPr lang="en-US" dirty="0" smtClean="0"/>
              <a:t>Take prompt action when instances of non-compliance are identified (§200.303(c)).</a:t>
            </a:r>
          </a:p>
        </p:txBody>
      </p:sp>
      <p:sp>
        <p:nvSpPr>
          <p:cNvPr id="4" name="Slide Number Placeholder 3"/>
          <p:cNvSpPr>
            <a:spLocks noGrp="1"/>
          </p:cNvSpPr>
          <p:nvPr>
            <p:ph type="sldNum" sz="quarter" idx="12"/>
          </p:nvPr>
        </p:nvSpPr>
        <p:spPr/>
        <p:txBody>
          <a:bodyPr/>
          <a:lstStyle/>
          <a:p>
            <a:fld id="{A3871BAC-7B2B-48C5-B817-4F83BD6AAA6F}" type="slidenum">
              <a:rPr lang="en-US" smtClean="0"/>
              <a:t>15</a:t>
            </a:fld>
            <a:endParaRPr lang="en-US" dirty="0"/>
          </a:p>
        </p:txBody>
      </p:sp>
    </p:spTree>
    <p:extLst>
      <p:ext uri="{BB962C8B-B14F-4D97-AF65-F5344CB8AC3E}">
        <p14:creationId xmlns:p14="http://schemas.microsoft.com/office/powerpoint/2010/main" val="16269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Reviews</a:t>
            </a:r>
          </a:p>
        </p:txBody>
      </p:sp>
      <p:sp>
        <p:nvSpPr>
          <p:cNvPr id="3" name="Text Placeholder 2"/>
          <p:cNvSpPr>
            <a:spLocks noGrp="1"/>
          </p:cNvSpPr>
          <p:nvPr>
            <p:ph type="body" idx="1"/>
          </p:nvPr>
        </p:nvSpPr>
        <p:spPr/>
        <p:txBody>
          <a:bodyPr>
            <a:normAutofit/>
          </a:bodyPr>
          <a:lstStyle/>
          <a:p>
            <a:pPr>
              <a:lnSpc>
                <a:spcPct val="100000"/>
              </a:lnSpc>
            </a:pPr>
            <a:r>
              <a:rPr lang="en-US" dirty="0"/>
              <a:t>Examples of Internal Control Observations, Recommendations and Findings</a:t>
            </a:r>
          </a:p>
        </p:txBody>
      </p:sp>
    </p:spTree>
    <p:extLst>
      <p:ext uri="{BB962C8B-B14F-4D97-AF65-F5344CB8AC3E}">
        <p14:creationId xmlns:p14="http://schemas.microsoft.com/office/powerpoint/2010/main" val="2415431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C4E9-2BEF-4B93-B9D0-0C884CB5287C}"/>
              </a:ext>
            </a:extLst>
          </p:cNvPr>
          <p:cNvSpPr>
            <a:spLocks noGrp="1"/>
          </p:cNvSpPr>
          <p:nvPr>
            <p:ph type="title"/>
          </p:nvPr>
        </p:nvSpPr>
        <p:spPr>
          <a:xfrm>
            <a:off x="1295400" y="303260"/>
            <a:ext cx="9601200" cy="1036850"/>
          </a:xfrm>
        </p:spPr>
        <p:txBody>
          <a:bodyPr/>
          <a:lstStyle/>
          <a:p>
            <a:r>
              <a:rPr lang="en-US" dirty="0"/>
              <a:t>Financial Management Reviews</a:t>
            </a:r>
          </a:p>
        </p:txBody>
      </p:sp>
      <p:sp>
        <p:nvSpPr>
          <p:cNvPr id="3" name="Content Placeholder 2">
            <a:extLst>
              <a:ext uri="{FF2B5EF4-FFF2-40B4-BE49-F238E27FC236}">
                <a16:creationId xmlns:a16="http://schemas.microsoft.com/office/drawing/2014/main" id="{E0AD1108-6913-473D-B478-AE4400A23548}"/>
              </a:ext>
            </a:extLst>
          </p:cNvPr>
          <p:cNvSpPr>
            <a:spLocks noGrp="1"/>
          </p:cNvSpPr>
          <p:nvPr>
            <p:ph idx="1"/>
          </p:nvPr>
        </p:nvSpPr>
        <p:spPr/>
        <p:txBody>
          <a:bodyPr>
            <a:noAutofit/>
          </a:bodyPr>
          <a:lstStyle/>
          <a:p>
            <a:pPr>
              <a:lnSpc>
                <a:spcPct val="100000"/>
              </a:lnSpc>
            </a:pPr>
            <a:r>
              <a:rPr lang="en-US" dirty="0"/>
              <a:t>The agency’s internal control for ensuring compliance with fiscal requirements will be a core component of the financial management system review.</a:t>
            </a:r>
          </a:p>
          <a:p>
            <a:pPr>
              <a:lnSpc>
                <a:spcPct val="100000"/>
              </a:lnSpc>
            </a:pPr>
            <a:r>
              <a:rPr lang="en-US" dirty="0"/>
              <a:t>When confronted with an issue related to a grantee’s use of funds, the reviewer only has the documentation to tell the story. If the reviewer can reconstruct the story of a particular use of funds then clear determination is possible. A lack of supporting documentation makes it more difficult to demonstrate the proper use of funds.</a:t>
            </a:r>
          </a:p>
          <a:p>
            <a:pPr>
              <a:lnSpc>
                <a:spcPct val="100000"/>
              </a:lnSpc>
            </a:pPr>
            <a:r>
              <a:rPr lang="en-US" dirty="0"/>
              <a:t>RSA’s review of internal controls is to determine whether the agency’s internal controls meet the requirements at 2 C.F.R. § 200.303. </a:t>
            </a:r>
          </a:p>
          <a:p>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17</a:t>
            </a:fld>
            <a:endParaRPr lang="en-US" dirty="0"/>
          </a:p>
        </p:txBody>
      </p:sp>
    </p:spTree>
    <p:extLst>
      <p:ext uri="{BB962C8B-B14F-4D97-AF65-F5344CB8AC3E}">
        <p14:creationId xmlns:p14="http://schemas.microsoft.com/office/powerpoint/2010/main" val="2869175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C4E9-2BEF-4B93-B9D0-0C884CB5287C}"/>
              </a:ext>
            </a:extLst>
          </p:cNvPr>
          <p:cNvSpPr>
            <a:spLocks noGrp="1"/>
          </p:cNvSpPr>
          <p:nvPr>
            <p:ph type="title"/>
          </p:nvPr>
        </p:nvSpPr>
        <p:spPr/>
        <p:txBody>
          <a:bodyPr/>
          <a:lstStyle/>
          <a:p>
            <a:r>
              <a:rPr lang="en-US" dirty="0"/>
              <a:t>Financial Management </a:t>
            </a:r>
            <a:r>
              <a:rPr lang="en-US" dirty="0" smtClean="0"/>
              <a:t>Reviews </a:t>
            </a:r>
            <a:r>
              <a:rPr lang="en-US" sz="2400" dirty="0" smtClean="0"/>
              <a:t>(continued)</a:t>
            </a:r>
            <a:endParaRPr lang="en-US" sz="2400" dirty="0"/>
          </a:p>
        </p:txBody>
      </p:sp>
      <p:sp>
        <p:nvSpPr>
          <p:cNvPr id="3" name="Content Placeholder 2">
            <a:extLst>
              <a:ext uri="{FF2B5EF4-FFF2-40B4-BE49-F238E27FC236}">
                <a16:creationId xmlns:a16="http://schemas.microsoft.com/office/drawing/2014/main" id="{E0AD1108-6913-473D-B478-AE4400A23548}"/>
              </a:ext>
            </a:extLst>
          </p:cNvPr>
          <p:cNvSpPr>
            <a:spLocks noGrp="1"/>
          </p:cNvSpPr>
          <p:nvPr>
            <p:ph idx="1"/>
          </p:nvPr>
        </p:nvSpPr>
        <p:spPr/>
        <p:txBody>
          <a:bodyPr>
            <a:normAutofit/>
          </a:bodyPr>
          <a:lstStyle/>
          <a:p>
            <a:pPr>
              <a:lnSpc>
                <a:spcPct val="100000"/>
              </a:lnSpc>
            </a:pPr>
            <a:r>
              <a:rPr lang="en-US" sz="2800" dirty="0"/>
              <a:t>Grantees must establish a process to monitor compliance with requirements and written processes (2 C.F.R. § 200.303(c)); and </a:t>
            </a:r>
          </a:p>
          <a:p>
            <a:pPr>
              <a:lnSpc>
                <a:spcPct val="100000"/>
              </a:lnSpc>
            </a:pPr>
            <a:r>
              <a:rPr lang="en-US" sz="2800" dirty="0"/>
              <a:t>Take prompt action when instances of non-compliance are identified (§ 200.303(c)).</a:t>
            </a:r>
            <a:endParaRPr lang="en-US" sz="2800"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18</a:t>
            </a:fld>
            <a:endParaRPr lang="en-US" dirty="0"/>
          </a:p>
        </p:txBody>
      </p:sp>
    </p:spTree>
    <p:extLst>
      <p:ext uri="{BB962C8B-B14F-4D97-AF65-F5344CB8AC3E}">
        <p14:creationId xmlns:p14="http://schemas.microsoft.com/office/powerpoint/2010/main" val="4210398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31F3-65D2-4FB7-93B1-61E6860557E1}"/>
              </a:ext>
            </a:extLst>
          </p:cNvPr>
          <p:cNvSpPr>
            <a:spLocks noGrp="1"/>
          </p:cNvSpPr>
          <p:nvPr>
            <p:ph type="title"/>
          </p:nvPr>
        </p:nvSpPr>
        <p:spPr/>
        <p:txBody>
          <a:bodyPr/>
          <a:lstStyle/>
          <a:p>
            <a:r>
              <a:rPr lang="en-US" dirty="0"/>
              <a:t>Areas for Internal Controls</a:t>
            </a:r>
          </a:p>
        </p:txBody>
      </p:sp>
      <p:sp>
        <p:nvSpPr>
          <p:cNvPr id="3" name="Content Placeholder 2">
            <a:extLst>
              <a:ext uri="{FF2B5EF4-FFF2-40B4-BE49-F238E27FC236}">
                <a16:creationId xmlns:a16="http://schemas.microsoft.com/office/drawing/2014/main" id="{68662709-8C82-4F25-A005-9F809CA51801}"/>
              </a:ext>
            </a:extLst>
          </p:cNvPr>
          <p:cNvSpPr>
            <a:spLocks noGrp="1"/>
          </p:cNvSpPr>
          <p:nvPr>
            <p:ph idx="1"/>
          </p:nvPr>
        </p:nvSpPr>
        <p:spPr/>
        <p:txBody>
          <a:bodyPr>
            <a:normAutofit/>
          </a:bodyPr>
          <a:lstStyle/>
          <a:p>
            <a:pPr marL="0" indent="0">
              <a:lnSpc>
                <a:spcPct val="100000"/>
              </a:lnSpc>
              <a:buNone/>
            </a:pPr>
            <a:r>
              <a:rPr lang="en-US" dirty="0"/>
              <a:t>Areas where agencies should consider developing internal controls for the VR program include, but are not limited </a:t>
            </a:r>
            <a:r>
              <a:rPr lang="en-US" dirty="0" smtClean="0"/>
              <a:t>to, the following:</a:t>
            </a:r>
            <a:endParaRPr lang="en-US" dirty="0"/>
          </a:p>
          <a:p>
            <a:pPr lvl="1">
              <a:lnSpc>
                <a:spcPct val="100000"/>
              </a:lnSpc>
            </a:pPr>
            <a:r>
              <a:rPr lang="en-US" sz="2400" dirty="0"/>
              <a:t>Period of Performance</a:t>
            </a:r>
          </a:p>
          <a:p>
            <a:pPr lvl="1">
              <a:lnSpc>
                <a:spcPct val="100000"/>
              </a:lnSpc>
            </a:pPr>
            <a:r>
              <a:rPr lang="en-US" sz="2400" dirty="0"/>
              <a:t>Allowable and Unallowable Costs </a:t>
            </a:r>
          </a:p>
          <a:p>
            <a:pPr lvl="1">
              <a:lnSpc>
                <a:spcPct val="100000"/>
              </a:lnSpc>
            </a:pPr>
            <a:r>
              <a:rPr lang="en-US" sz="2400" dirty="0"/>
              <a:t>Cash Management</a:t>
            </a:r>
          </a:p>
          <a:p>
            <a:pPr lvl="1">
              <a:lnSpc>
                <a:spcPct val="100000"/>
              </a:lnSpc>
            </a:pPr>
            <a:r>
              <a:rPr lang="en-US" sz="2400" dirty="0"/>
              <a:t>Eligibility</a:t>
            </a:r>
          </a:p>
          <a:p>
            <a:pPr lvl="1">
              <a:lnSpc>
                <a:spcPct val="100000"/>
              </a:lnSpc>
            </a:pPr>
            <a:r>
              <a:rPr lang="en-US" sz="2400" dirty="0"/>
              <a:t>Pre-employment Transition Services</a:t>
            </a:r>
          </a:p>
          <a:p>
            <a:pPr lvl="1">
              <a:lnSpc>
                <a:spcPct val="100000"/>
              </a:lnSpc>
            </a:pPr>
            <a:r>
              <a:rPr lang="en-US" sz="2400" dirty="0"/>
              <a:t>Equipment and Real Property Management</a:t>
            </a:r>
          </a:p>
          <a:p>
            <a:pPr lvl="1">
              <a:lnSpc>
                <a:spcPct val="100000"/>
              </a:lnSpc>
            </a:pPr>
            <a:r>
              <a:rPr lang="en-US" sz="2400" dirty="0"/>
              <a:t>Matching and Maintenance of Effort</a:t>
            </a:r>
          </a:p>
        </p:txBody>
      </p:sp>
      <p:sp>
        <p:nvSpPr>
          <p:cNvPr id="4" name="Slide Number Placeholder 3"/>
          <p:cNvSpPr>
            <a:spLocks noGrp="1"/>
          </p:cNvSpPr>
          <p:nvPr>
            <p:ph type="sldNum" sz="quarter" idx="12"/>
          </p:nvPr>
        </p:nvSpPr>
        <p:spPr/>
        <p:txBody>
          <a:bodyPr/>
          <a:lstStyle/>
          <a:p>
            <a:fld id="{A3871BAC-7B2B-48C5-B817-4F83BD6AAA6F}" type="slidenum">
              <a:rPr lang="en-US" smtClean="0"/>
              <a:t>19</a:t>
            </a:fld>
            <a:endParaRPr lang="en-US" dirty="0"/>
          </a:p>
        </p:txBody>
      </p:sp>
    </p:spTree>
    <p:extLst>
      <p:ext uri="{BB962C8B-B14F-4D97-AF65-F5344CB8AC3E}">
        <p14:creationId xmlns:p14="http://schemas.microsoft.com/office/powerpoint/2010/main" val="1867754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a:t>
            </a:r>
            <a:endParaRPr lang="en-US" dirty="0"/>
          </a:p>
        </p:txBody>
      </p:sp>
      <p:sp>
        <p:nvSpPr>
          <p:cNvPr id="3" name="Content Placeholder 2"/>
          <p:cNvSpPr>
            <a:spLocks noGrp="1"/>
          </p:cNvSpPr>
          <p:nvPr>
            <p:ph idx="1"/>
          </p:nvPr>
        </p:nvSpPr>
        <p:spPr/>
        <p:txBody>
          <a:bodyPr>
            <a:noAutofit/>
          </a:bodyPr>
          <a:lstStyle/>
          <a:p>
            <a:r>
              <a:rPr lang="en-US" sz="2800" dirty="0" smtClean="0"/>
              <a:t>David Steele</a:t>
            </a:r>
          </a:p>
          <a:p>
            <a:pPr marL="681038" lvl="1" indent="-361950">
              <a:buFont typeface="Courier New" panose="02070309020205020404" pitchFamily="49" charset="0"/>
              <a:buChar char="o"/>
            </a:pPr>
            <a:r>
              <a:rPr lang="en-US" sz="2400" dirty="0" smtClean="0"/>
              <a:t>Fiscal Unit Chief, Rehabilitation Services Administration (RSA)</a:t>
            </a:r>
          </a:p>
          <a:p>
            <a:r>
              <a:rPr lang="en-US" sz="2800" dirty="0" smtClean="0"/>
              <a:t>Rachel Anderson </a:t>
            </a:r>
          </a:p>
          <a:p>
            <a:pPr marL="681038" lvl="1" indent="-361950">
              <a:buFont typeface="Courier New" panose="02070309020205020404" pitchFamily="49" charset="0"/>
              <a:buChar char="o"/>
            </a:pPr>
            <a:r>
              <a:rPr lang="en-US" sz="2400" dirty="0" smtClean="0"/>
              <a:t>Workforce Innovation Technical Assistance Center (WINTAC)</a:t>
            </a:r>
          </a:p>
          <a:p>
            <a:r>
              <a:rPr lang="en-US" sz="2800" dirty="0" smtClean="0"/>
              <a:t>Mike Walsh</a:t>
            </a:r>
          </a:p>
          <a:p>
            <a:pPr marL="681038" lvl="1" indent="-361950">
              <a:buFont typeface="Courier New" panose="02070309020205020404" pitchFamily="49" charset="0"/>
              <a:buChar char="o"/>
            </a:pPr>
            <a:r>
              <a:rPr lang="en-US" sz="2400" dirty="0" smtClean="0"/>
              <a:t>Idaho Commission for the Blind and Visually Impaired (ICBVI)</a:t>
            </a:r>
            <a:endParaRPr lang="en-US" sz="2400" dirty="0"/>
          </a:p>
        </p:txBody>
      </p:sp>
      <p:sp>
        <p:nvSpPr>
          <p:cNvPr id="4" name="Slide Number Placeholder 3"/>
          <p:cNvSpPr>
            <a:spLocks noGrp="1"/>
          </p:cNvSpPr>
          <p:nvPr>
            <p:ph type="sldNum" sz="quarter" idx="12"/>
          </p:nvPr>
        </p:nvSpPr>
        <p:spPr/>
        <p:txBody>
          <a:bodyPr/>
          <a:lstStyle/>
          <a:p>
            <a:fld id="{A3871BAC-7B2B-48C5-B817-4F83BD6AAA6F}" type="slidenum">
              <a:rPr lang="en-US" smtClean="0"/>
              <a:t>2</a:t>
            </a:fld>
            <a:endParaRPr lang="en-US" dirty="0"/>
          </a:p>
        </p:txBody>
      </p:sp>
    </p:spTree>
    <p:extLst>
      <p:ext uri="{BB962C8B-B14F-4D97-AF65-F5344CB8AC3E}">
        <p14:creationId xmlns:p14="http://schemas.microsoft.com/office/powerpoint/2010/main" val="1621978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7588C-816D-41AC-B315-E3E37B5AAF67}"/>
              </a:ext>
            </a:extLst>
          </p:cNvPr>
          <p:cNvSpPr>
            <a:spLocks noGrp="1"/>
          </p:cNvSpPr>
          <p:nvPr>
            <p:ph type="title"/>
          </p:nvPr>
        </p:nvSpPr>
        <p:spPr>
          <a:xfrm>
            <a:off x="1295400" y="303260"/>
            <a:ext cx="9601200" cy="1036850"/>
          </a:xfrm>
        </p:spPr>
        <p:txBody>
          <a:bodyPr/>
          <a:lstStyle/>
          <a:p>
            <a:r>
              <a:rPr lang="en-US" dirty="0"/>
              <a:t>Areas for Internal Controls </a:t>
            </a:r>
            <a:r>
              <a:rPr lang="en-US" sz="2400" dirty="0"/>
              <a:t>(continued)</a:t>
            </a:r>
          </a:p>
        </p:txBody>
      </p:sp>
      <p:sp>
        <p:nvSpPr>
          <p:cNvPr id="3" name="Content Placeholder 2">
            <a:extLst>
              <a:ext uri="{FF2B5EF4-FFF2-40B4-BE49-F238E27FC236}">
                <a16:creationId xmlns:a16="http://schemas.microsoft.com/office/drawing/2014/main" id="{7983377D-FF53-4C5B-8311-14E66C633345}"/>
              </a:ext>
            </a:extLst>
          </p:cNvPr>
          <p:cNvSpPr>
            <a:spLocks noGrp="1"/>
          </p:cNvSpPr>
          <p:nvPr>
            <p:ph idx="1"/>
          </p:nvPr>
        </p:nvSpPr>
        <p:spPr>
          <a:xfrm>
            <a:off x="978568" y="1828800"/>
            <a:ext cx="9918032" cy="4343400"/>
          </a:xfrm>
        </p:spPr>
        <p:txBody>
          <a:bodyPr>
            <a:noAutofit/>
          </a:bodyPr>
          <a:lstStyle/>
          <a:p>
            <a:pPr lvl="1">
              <a:lnSpc>
                <a:spcPct val="100000"/>
              </a:lnSpc>
            </a:pPr>
            <a:r>
              <a:rPr lang="en-US" sz="2400" dirty="0">
                <a:solidFill>
                  <a:srgbClr val="034680"/>
                </a:solidFill>
              </a:rPr>
              <a:t>Third-Party Cooperative Arrangements</a:t>
            </a:r>
          </a:p>
          <a:p>
            <a:pPr lvl="1">
              <a:lnSpc>
                <a:spcPct val="100000"/>
              </a:lnSpc>
            </a:pPr>
            <a:r>
              <a:rPr lang="en-US" sz="2400" dirty="0">
                <a:solidFill>
                  <a:srgbClr val="034680"/>
                </a:solidFill>
              </a:rPr>
              <a:t>Establishment Projects</a:t>
            </a:r>
          </a:p>
          <a:p>
            <a:pPr lvl="1">
              <a:lnSpc>
                <a:spcPct val="100000"/>
              </a:lnSpc>
            </a:pPr>
            <a:r>
              <a:rPr lang="en-US" sz="2400" dirty="0">
                <a:solidFill>
                  <a:srgbClr val="034680"/>
                </a:solidFill>
              </a:rPr>
              <a:t>Reporting (Program and Fiscal)</a:t>
            </a:r>
          </a:p>
          <a:p>
            <a:pPr lvl="1">
              <a:lnSpc>
                <a:spcPct val="100000"/>
              </a:lnSpc>
            </a:pPr>
            <a:r>
              <a:rPr lang="en-US" sz="2400" dirty="0">
                <a:solidFill>
                  <a:srgbClr val="034680"/>
                </a:solidFill>
              </a:rPr>
              <a:t>Procurement (including determining rates of payment)</a:t>
            </a:r>
          </a:p>
          <a:p>
            <a:pPr lvl="1">
              <a:lnSpc>
                <a:spcPct val="100000"/>
              </a:lnSpc>
            </a:pPr>
            <a:r>
              <a:rPr lang="en-US" sz="2400" dirty="0">
                <a:solidFill>
                  <a:srgbClr val="034680"/>
                </a:solidFill>
              </a:rPr>
              <a:t>Suspension and Debarment</a:t>
            </a:r>
          </a:p>
          <a:p>
            <a:pPr lvl="1">
              <a:lnSpc>
                <a:spcPct val="100000"/>
              </a:lnSpc>
            </a:pPr>
            <a:r>
              <a:rPr lang="en-US" sz="2400" dirty="0">
                <a:solidFill>
                  <a:srgbClr val="034680"/>
                </a:solidFill>
              </a:rPr>
              <a:t>Contract/Provider Payment Monitoring</a:t>
            </a:r>
          </a:p>
          <a:p>
            <a:pPr lvl="1">
              <a:lnSpc>
                <a:spcPct val="100000"/>
              </a:lnSpc>
            </a:pPr>
            <a:r>
              <a:rPr lang="en-US" sz="2400" dirty="0">
                <a:solidFill>
                  <a:srgbClr val="034680"/>
                </a:solidFill>
              </a:rPr>
              <a:t>Supplies</a:t>
            </a:r>
          </a:p>
          <a:p>
            <a:pPr lvl="1">
              <a:lnSpc>
                <a:spcPct val="100000"/>
              </a:lnSpc>
            </a:pPr>
            <a:r>
              <a:rPr lang="en-US" sz="2400" dirty="0">
                <a:solidFill>
                  <a:srgbClr val="034680"/>
                </a:solidFill>
              </a:rPr>
              <a:t>Conflict of Interest</a:t>
            </a:r>
          </a:p>
          <a:p>
            <a:pPr lvl="1">
              <a:lnSpc>
                <a:spcPct val="100000"/>
              </a:lnSpc>
            </a:pPr>
            <a:r>
              <a:rPr lang="en-US" sz="2400" dirty="0">
                <a:solidFill>
                  <a:srgbClr val="034680"/>
                </a:solidFill>
              </a:rPr>
              <a:t>Protection of Personally Identifiable </a:t>
            </a:r>
            <a:r>
              <a:rPr lang="en-US" sz="2400" dirty="0" smtClean="0">
                <a:solidFill>
                  <a:srgbClr val="034680"/>
                </a:solidFill>
              </a:rPr>
              <a:t>Information</a:t>
            </a:r>
            <a:endParaRPr lang="en-US" sz="2400" dirty="0">
              <a:solidFill>
                <a:srgbClr val="034680"/>
              </a:solidFill>
            </a:endParaRPr>
          </a:p>
        </p:txBody>
      </p:sp>
      <p:sp>
        <p:nvSpPr>
          <p:cNvPr id="4" name="Slide Number Placeholder 3"/>
          <p:cNvSpPr>
            <a:spLocks noGrp="1"/>
          </p:cNvSpPr>
          <p:nvPr>
            <p:ph type="sldNum" sz="quarter" idx="12"/>
          </p:nvPr>
        </p:nvSpPr>
        <p:spPr/>
        <p:txBody>
          <a:bodyPr/>
          <a:lstStyle/>
          <a:p>
            <a:fld id="{A3871BAC-7B2B-48C5-B817-4F83BD6AAA6F}" type="slidenum">
              <a:rPr lang="en-US" smtClean="0"/>
              <a:t>20</a:t>
            </a:fld>
            <a:endParaRPr lang="en-US" dirty="0"/>
          </a:p>
        </p:txBody>
      </p:sp>
    </p:spTree>
    <p:extLst>
      <p:ext uri="{BB962C8B-B14F-4D97-AF65-F5344CB8AC3E}">
        <p14:creationId xmlns:p14="http://schemas.microsoft.com/office/powerpoint/2010/main" val="256145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Critical Areas for Internal Control Policies</a:t>
            </a:r>
          </a:p>
        </p:txBody>
      </p:sp>
      <p:sp>
        <p:nvSpPr>
          <p:cNvPr id="3" name="Content Placeholder 2"/>
          <p:cNvSpPr>
            <a:spLocks noGrp="1"/>
          </p:cNvSpPr>
          <p:nvPr>
            <p:ph idx="1"/>
          </p:nvPr>
        </p:nvSpPr>
        <p:spPr/>
        <p:txBody>
          <a:bodyPr>
            <a:noAutofit/>
          </a:bodyPr>
          <a:lstStyle/>
          <a:p>
            <a:pPr marL="0" indent="0">
              <a:lnSpc>
                <a:spcPct val="100000"/>
              </a:lnSpc>
              <a:buNone/>
            </a:pPr>
            <a:r>
              <a:rPr lang="en-US" dirty="0"/>
              <a:t>Areas of internal controls that most often result in agency findings:</a:t>
            </a:r>
          </a:p>
          <a:p>
            <a:pPr lvl="1">
              <a:lnSpc>
                <a:spcPct val="100000"/>
              </a:lnSpc>
            </a:pPr>
            <a:r>
              <a:rPr lang="en-US" sz="2200" dirty="0">
                <a:solidFill>
                  <a:srgbClr val="034680"/>
                </a:solidFill>
              </a:rPr>
              <a:t>Ensuring all obligations occur within the appropriate period of performance and are liquidated against the appropriate grant award within the period of performance (2 C.F.R. </a:t>
            </a:r>
            <a:r>
              <a:rPr lang="en-US" sz="2200" dirty="0" smtClean="0">
                <a:solidFill>
                  <a:srgbClr val="034680"/>
                </a:solidFill>
              </a:rPr>
              <a:t>§ </a:t>
            </a:r>
            <a:r>
              <a:rPr lang="en-US" sz="2200" dirty="0">
                <a:solidFill>
                  <a:srgbClr val="034680"/>
                </a:solidFill>
              </a:rPr>
              <a:t>200.71, 200.77, 200.302(b)(3), and Section 19(a)(1) and (b) of the Rehab Act)</a:t>
            </a:r>
          </a:p>
          <a:p>
            <a:pPr lvl="1">
              <a:lnSpc>
                <a:spcPct val="100000"/>
              </a:lnSpc>
            </a:pPr>
            <a:r>
              <a:rPr lang="en-US" sz="2200" dirty="0">
                <a:solidFill>
                  <a:srgbClr val="034680"/>
                </a:solidFill>
              </a:rPr>
              <a:t>Reporting allowable and accurate expenditures, and submitting timely and accurate program and fiscal reports (e.g., RSA-911, SF-425) (§ 200.328  and § 200.403)</a:t>
            </a:r>
          </a:p>
          <a:p>
            <a:pPr lvl="1">
              <a:lnSpc>
                <a:spcPct val="100000"/>
              </a:lnSpc>
            </a:pPr>
            <a:r>
              <a:rPr lang="en-US" sz="2200" dirty="0">
                <a:solidFill>
                  <a:srgbClr val="034680"/>
                </a:solidFill>
              </a:rPr>
              <a:t>Determining allowability of Federal expenditures and non-Federal expenditures used as match (§ 200.307)</a:t>
            </a:r>
          </a:p>
          <a:p>
            <a:pPr lvl="1">
              <a:lnSpc>
                <a:spcPct val="100000"/>
              </a:lnSpc>
            </a:pPr>
            <a:r>
              <a:rPr lang="en-US" sz="2200" dirty="0">
                <a:solidFill>
                  <a:srgbClr val="034680"/>
                </a:solidFill>
              </a:rPr>
              <a:t>Contract monitoring (for all contracts, not just vendors) (§ 200.328)</a:t>
            </a:r>
          </a:p>
        </p:txBody>
      </p:sp>
      <p:sp>
        <p:nvSpPr>
          <p:cNvPr id="4" name="Slide Number Placeholder 3"/>
          <p:cNvSpPr>
            <a:spLocks noGrp="1"/>
          </p:cNvSpPr>
          <p:nvPr>
            <p:ph type="sldNum" sz="quarter" idx="12"/>
          </p:nvPr>
        </p:nvSpPr>
        <p:spPr/>
        <p:txBody>
          <a:bodyPr/>
          <a:lstStyle/>
          <a:p>
            <a:fld id="{A3871BAC-7B2B-48C5-B817-4F83BD6AAA6F}" type="slidenum">
              <a:rPr lang="en-US" smtClean="0"/>
              <a:t>21</a:t>
            </a:fld>
            <a:endParaRPr lang="en-US" dirty="0"/>
          </a:p>
        </p:txBody>
      </p:sp>
    </p:spTree>
    <p:extLst>
      <p:ext uri="{BB962C8B-B14F-4D97-AF65-F5344CB8AC3E}">
        <p14:creationId xmlns:p14="http://schemas.microsoft.com/office/powerpoint/2010/main" val="1503982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normAutofit/>
          </a:bodyPr>
          <a:lstStyle/>
          <a:p>
            <a:r>
              <a:rPr lang="en-US" dirty="0"/>
              <a:t>Internal Controls for Reporting (SF-425</a:t>
            </a:r>
            <a:r>
              <a:rPr lang="en-US" dirty="0" smtClean="0"/>
              <a:t>)</a:t>
            </a:r>
            <a:endParaRPr lang="en-US" sz="2400" dirty="0"/>
          </a:p>
        </p:txBody>
      </p:sp>
      <p:sp>
        <p:nvSpPr>
          <p:cNvPr id="3" name="Content Placeholder 2"/>
          <p:cNvSpPr>
            <a:spLocks noGrp="1"/>
          </p:cNvSpPr>
          <p:nvPr>
            <p:ph idx="1"/>
          </p:nvPr>
        </p:nvSpPr>
        <p:spPr>
          <a:xfrm>
            <a:off x="1295400" y="1743740"/>
            <a:ext cx="10113335" cy="4428460"/>
          </a:xfrm>
        </p:spPr>
        <p:txBody>
          <a:bodyPr>
            <a:noAutofit/>
          </a:bodyPr>
          <a:lstStyle/>
          <a:p>
            <a:pPr marL="0" indent="0">
              <a:lnSpc>
                <a:spcPts val="3100"/>
              </a:lnSpc>
              <a:buNone/>
            </a:pPr>
            <a:r>
              <a:rPr lang="en-US" sz="2800" dirty="0"/>
              <a:t>Control Objective (example):</a:t>
            </a:r>
          </a:p>
          <a:p>
            <a:pPr>
              <a:lnSpc>
                <a:spcPts val="3100"/>
              </a:lnSpc>
            </a:pPr>
            <a:r>
              <a:rPr lang="en-US" dirty="0"/>
              <a:t>To provide for accurate and timely submission of SF-425 reports that  include all activity of the reporting period, are supported by underlying accounting or performance </a:t>
            </a:r>
            <a:r>
              <a:rPr lang="en-US" dirty="0" smtClean="0"/>
              <a:t>records </a:t>
            </a:r>
            <a:r>
              <a:rPr lang="en-US" dirty="0"/>
              <a:t>and are fairly presented in accordance with program requirements.</a:t>
            </a:r>
          </a:p>
          <a:p>
            <a:pPr marL="0" indent="0">
              <a:lnSpc>
                <a:spcPts val="3100"/>
              </a:lnSpc>
              <a:buNone/>
            </a:pPr>
            <a:r>
              <a:rPr lang="en-US" sz="2800" dirty="0"/>
              <a:t>Control Activities (example, not inclusive):</a:t>
            </a:r>
          </a:p>
          <a:p>
            <a:pPr>
              <a:lnSpc>
                <a:spcPts val="3100"/>
              </a:lnSpc>
            </a:pPr>
            <a:r>
              <a:rPr lang="en-US" dirty="0"/>
              <a:t>Written policy exists that establishes responsibility and provides the procedures for periodic monitoring, </a:t>
            </a:r>
            <a:r>
              <a:rPr lang="en-US" dirty="0" smtClean="0"/>
              <a:t>verification </a:t>
            </a:r>
            <a:r>
              <a:rPr lang="en-US" dirty="0"/>
              <a:t>and reporting of financial data on the SF-425.</a:t>
            </a:r>
          </a:p>
        </p:txBody>
      </p:sp>
      <p:sp>
        <p:nvSpPr>
          <p:cNvPr id="4" name="Slide Number Placeholder 3"/>
          <p:cNvSpPr>
            <a:spLocks noGrp="1"/>
          </p:cNvSpPr>
          <p:nvPr>
            <p:ph type="sldNum" sz="quarter" idx="12"/>
          </p:nvPr>
        </p:nvSpPr>
        <p:spPr/>
        <p:txBody>
          <a:bodyPr/>
          <a:lstStyle/>
          <a:p>
            <a:fld id="{A3871BAC-7B2B-48C5-B817-4F83BD6AAA6F}" type="slidenum">
              <a:rPr lang="en-US" smtClean="0"/>
              <a:t>22</a:t>
            </a:fld>
            <a:endParaRPr lang="en-US" dirty="0"/>
          </a:p>
        </p:txBody>
      </p:sp>
    </p:spTree>
    <p:extLst>
      <p:ext uri="{BB962C8B-B14F-4D97-AF65-F5344CB8AC3E}">
        <p14:creationId xmlns:p14="http://schemas.microsoft.com/office/powerpoint/2010/main" val="15191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normAutofit/>
          </a:bodyPr>
          <a:lstStyle/>
          <a:p>
            <a:r>
              <a:rPr lang="en-US" dirty="0"/>
              <a:t>Internal Controls for Reporting (SF-425</a:t>
            </a:r>
            <a:r>
              <a:rPr lang="en-US" dirty="0" smtClean="0"/>
              <a:t>) </a:t>
            </a:r>
            <a:r>
              <a:rPr lang="en-US" sz="2400" dirty="0">
                <a:solidFill>
                  <a:srgbClr val="FFFFFF"/>
                </a:solidFill>
              </a:rPr>
              <a:t>(continued)</a:t>
            </a:r>
            <a:endParaRPr lang="en-US" dirty="0"/>
          </a:p>
        </p:txBody>
      </p:sp>
      <p:sp>
        <p:nvSpPr>
          <p:cNvPr id="3" name="Content Placeholder 2"/>
          <p:cNvSpPr>
            <a:spLocks noGrp="1"/>
          </p:cNvSpPr>
          <p:nvPr>
            <p:ph idx="1"/>
          </p:nvPr>
        </p:nvSpPr>
        <p:spPr>
          <a:xfrm>
            <a:off x="1295400" y="1743740"/>
            <a:ext cx="10113335" cy="4428460"/>
          </a:xfrm>
        </p:spPr>
        <p:txBody>
          <a:bodyPr>
            <a:noAutofit/>
          </a:bodyPr>
          <a:lstStyle/>
          <a:p>
            <a:pPr marL="0" indent="0">
              <a:lnSpc>
                <a:spcPct val="100000"/>
              </a:lnSpc>
              <a:buNone/>
            </a:pPr>
            <a:r>
              <a:rPr lang="en-US" sz="2800" dirty="0"/>
              <a:t>Control </a:t>
            </a:r>
            <a:r>
              <a:rPr lang="en-US" sz="2800" dirty="0" smtClean="0"/>
              <a:t>Activities:</a:t>
            </a:r>
            <a:endParaRPr lang="en-US" sz="2800" dirty="0"/>
          </a:p>
          <a:p>
            <a:pPr>
              <a:lnSpc>
                <a:spcPct val="100000"/>
              </a:lnSpc>
            </a:pPr>
            <a:r>
              <a:rPr lang="en-US" dirty="0"/>
              <a:t>Tracking system reminds staff when reports are due.</a:t>
            </a:r>
          </a:p>
          <a:p>
            <a:pPr>
              <a:lnSpc>
                <a:spcPct val="100000"/>
              </a:lnSpc>
            </a:pPr>
            <a:r>
              <a:rPr lang="en-US" dirty="0"/>
              <a:t>The general ledger or other reliable records are the basis for the reports.</a:t>
            </a:r>
          </a:p>
          <a:p>
            <a:pPr>
              <a:lnSpc>
                <a:spcPct val="100000"/>
              </a:lnSpc>
            </a:pPr>
            <a:r>
              <a:rPr lang="en-US" dirty="0"/>
              <a:t>Supervisory review of reports performed to assure accuracy and completeness of data and </a:t>
            </a:r>
            <a:r>
              <a:rPr lang="en-US" dirty="0" smtClean="0"/>
              <a:t>information are </a:t>
            </a:r>
            <a:r>
              <a:rPr lang="en-US" dirty="0"/>
              <a:t>included in the reports</a:t>
            </a:r>
            <a:r>
              <a:rPr lang="en-US" dirty="0" smtClean="0"/>
              <a:t>.</a:t>
            </a:r>
          </a:p>
          <a:p>
            <a:pPr marL="0" indent="0">
              <a:lnSpc>
                <a:spcPct val="100000"/>
              </a:lnSpc>
              <a:buNone/>
            </a:pPr>
            <a:endParaRPr lang="en-US" dirty="0"/>
          </a:p>
          <a:p>
            <a:pPr marL="0" indent="0">
              <a:lnSpc>
                <a:spcPct val="100000"/>
              </a:lnSpc>
              <a:buNone/>
            </a:pPr>
            <a:r>
              <a:rPr lang="en-US" dirty="0" smtClean="0"/>
              <a:t>See attached example.</a:t>
            </a:r>
            <a:endParaRPr lang="en-US" dirty="0"/>
          </a:p>
          <a:p>
            <a:pPr>
              <a:lnSpc>
                <a:spcPct val="100000"/>
              </a:lnSpc>
            </a:pP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23</a:t>
            </a:fld>
            <a:endParaRPr lang="en-US" dirty="0"/>
          </a:p>
        </p:txBody>
      </p:sp>
    </p:spTree>
    <p:extLst>
      <p:ext uri="{BB962C8B-B14F-4D97-AF65-F5344CB8AC3E}">
        <p14:creationId xmlns:p14="http://schemas.microsoft.com/office/powerpoint/2010/main" val="2217622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Controls for Prior Approval</a:t>
            </a:r>
          </a:p>
        </p:txBody>
      </p:sp>
      <p:sp>
        <p:nvSpPr>
          <p:cNvPr id="3" name="Content Placeholder 2"/>
          <p:cNvSpPr>
            <a:spLocks noGrp="1"/>
          </p:cNvSpPr>
          <p:nvPr>
            <p:ph idx="1"/>
          </p:nvPr>
        </p:nvSpPr>
        <p:spPr/>
        <p:txBody>
          <a:bodyPr/>
          <a:lstStyle/>
          <a:p>
            <a:pPr marL="0" indent="0">
              <a:lnSpc>
                <a:spcPct val="100000"/>
              </a:lnSpc>
              <a:buNone/>
            </a:pPr>
            <a:r>
              <a:rPr lang="en-US" dirty="0"/>
              <a:t>The Uniform Guidance at 2 C.F.R. § 200.407 includes a list of specific circumstances for which prior approval from the Federal awarding agency in advance of the occurrence is either required for allowability or recommended in order to avoid subsequent disallowance or dispute based on the unreasonableness or nonallocability.</a:t>
            </a:r>
          </a:p>
          <a:p>
            <a:pPr lvl="1">
              <a:lnSpc>
                <a:spcPct val="100000"/>
              </a:lnSpc>
            </a:pPr>
            <a:r>
              <a:rPr lang="en-US" dirty="0"/>
              <a:t>Agency must develop and implement policies and procedures, as well as a written internal control process, including a monitoring component, to ensure ongoing compliance with the prior approval requirements, including those in RSA Technical Assistance Circular (TAC)-18-02.</a:t>
            </a:r>
          </a:p>
          <a:p>
            <a:pPr lvl="1">
              <a:lnSpc>
                <a:spcPct val="100000"/>
              </a:lnSpc>
            </a:pPr>
            <a:r>
              <a:rPr lang="en-US" dirty="0"/>
              <a:t>Ensure that interrelationship with other policies is identified (e.g., protection of personally identifiable information).</a:t>
            </a:r>
          </a:p>
          <a:p>
            <a:pPr marL="320040" lvl="1" indent="0">
              <a:lnSpc>
                <a:spcPct val="100000"/>
              </a:lnSpc>
              <a:buNone/>
            </a:pP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24</a:t>
            </a:fld>
            <a:endParaRPr lang="en-US" dirty="0"/>
          </a:p>
        </p:txBody>
      </p:sp>
    </p:spTree>
    <p:extLst>
      <p:ext uri="{BB962C8B-B14F-4D97-AF65-F5344CB8AC3E}">
        <p14:creationId xmlns:p14="http://schemas.microsoft.com/office/powerpoint/2010/main" val="313763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Internal Controls for 60-Day Eligibility</a:t>
            </a:r>
          </a:p>
        </p:txBody>
      </p:sp>
      <p:sp>
        <p:nvSpPr>
          <p:cNvPr id="3" name="Content Placeholder 2"/>
          <p:cNvSpPr>
            <a:spLocks noGrp="1"/>
          </p:cNvSpPr>
          <p:nvPr>
            <p:ph idx="1"/>
          </p:nvPr>
        </p:nvSpPr>
        <p:spPr>
          <a:xfrm>
            <a:off x="1295400" y="1828800"/>
            <a:ext cx="9601200" cy="4284024"/>
          </a:xfrm>
        </p:spPr>
        <p:txBody>
          <a:bodyPr>
            <a:noAutofit/>
          </a:bodyPr>
          <a:lstStyle/>
          <a:p>
            <a:pPr marL="0" indent="0">
              <a:lnSpc>
                <a:spcPct val="100000"/>
              </a:lnSpc>
              <a:buNone/>
            </a:pPr>
            <a:r>
              <a:rPr lang="en-US" sz="2200" dirty="0"/>
              <a:t>Under 34 C.F.R. § 361.41(b)(1), eligibility determinations are to be made for individuals who have submitted an application for VR services within 60 days, unless there are exceptional and unforeseen circumstances beyond the control of the designated State unit (DSU), and the individual and DSU agree to a specific extension of time or an exploration of the individual’s abilities, capabilities, and capacity to perform in work situations is carried out in accordance with 34 C.F.R. § 361.42(e).</a:t>
            </a:r>
          </a:p>
          <a:p>
            <a:pPr>
              <a:lnSpc>
                <a:spcPct val="100000"/>
              </a:lnSpc>
            </a:pPr>
            <a:r>
              <a:rPr lang="en-US" sz="2200" dirty="0">
                <a:solidFill>
                  <a:srgbClr val="377BBB"/>
                </a:solidFill>
              </a:rPr>
              <a:t>Think broadly about internal control </a:t>
            </a:r>
            <a:r>
              <a:rPr lang="en-US" sz="2200" dirty="0" smtClean="0">
                <a:solidFill>
                  <a:srgbClr val="377BBB"/>
                </a:solidFill>
              </a:rPr>
              <a:t>interrelationships. For </a:t>
            </a:r>
            <a:r>
              <a:rPr lang="en-US" sz="2200" dirty="0">
                <a:solidFill>
                  <a:srgbClr val="377BBB"/>
                </a:solidFill>
              </a:rPr>
              <a:t>example, while an agency could development and implement internal controls for just meeting the 60-day eligibility timeline, this could also be part of a broader internal control on eligibility.</a:t>
            </a:r>
          </a:p>
        </p:txBody>
      </p:sp>
      <p:sp>
        <p:nvSpPr>
          <p:cNvPr id="4" name="Slide Number Placeholder 3"/>
          <p:cNvSpPr>
            <a:spLocks noGrp="1"/>
          </p:cNvSpPr>
          <p:nvPr>
            <p:ph type="sldNum" sz="quarter" idx="12"/>
          </p:nvPr>
        </p:nvSpPr>
        <p:spPr/>
        <p:txBody>
          <a:bodyPr/>
          <a:lstStyle/>
          <a:p>
            <a:fld id="{A3871BAC-7B2B-48C5-B817-4F83BD6AAA6F}" type="slidenum">
              <a:rPr lang="en-US" smtClean="0"/>
              <a:t>25</a:t>
            </a:fld>
            <a:endParaRPr lang="en-US" dirty="0"/>
          </a:p>
        </p:txBody>
      </p:sp>
    </p:spTree>
    <p:extLst>
      <p:ext uri="{BB962C8B-B14F-4D97-AF65-F5344CB8AC3E}">
        <p14:creationId xmlns:p14="http://schemas.microsoft.com/office/powerpoint/2010/main" val="253798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Internal Controls for Eligibility</a:t>
            </a:r>
          </a:p>
        </p:txBody>
      </p:sp>
      <p:sp>
        <p:nvSpPr>
          <p:cNvPr id="3" name="Content Placeholder 2"/>
          <p:cNvSpPr>
            <a:spLocks noGrp="1"/>
          </p:cNvSpPr>
          <p:nvPr>
            <p:ph idx="1"/>
          </p:nvPr>
        </p:nvSpPr>
        <p:spPr>
          <a:xfrm>
            <a:off x="1295400" y="1690577"/>
            <a:ext cx="9601200" cy="4912289"/>
          </a:xfrm>
        </p:spPr>
        <p:txBody>
          <a:bodyPr>
            <a:noAutofit/>
          </a:bodyPr>
          <a:lstStyle/>
          <a:p>
            <a:pPr marL="45720" indent="0">
              <a:lnSpc>
                <a:spcPct val="100000"/>
              </a:lnSpc>
              <a:buNone/>
            </a:pPr>
            <a:r>
              <a:rPr lang="en-US" sz="2800" dirty="0"/>
              <a:t>Control Activities for a broader eligibility internal controls process might </a:t>
            </a:r>
            <a:r>
              <a:rPr lang="en-US" sz="2800" dirty="0" smtClean="0"/>
              <a:t>include the following:</a:t>
            </a:r>
            <a:endParaRPr lang="en-US" sz="2800" dirty="0"/>
          </a:p>
          <a:p>
            <a:pPr lvl="0">
              <a:lnSpc>
                <a:spcPct val="100000"/>
              </a:lnSpc>
            </a:pPr>
            <a:r>
              <a:rPr lang="en-US" dirty="0">
                <a:solidFill>
                  <a:srgbClr val="377BBB"/>
                </a:solidFill>
              </a:rPr>
              <a:t>Written policies </a:t>
            </a:r>
            <a:r>
              <a:rPr lang="en-US" dirty="0" smtClean="0">
                <a:solidFill>
                  <a:srgbClr val="377BBB"/>
                </a:solidFill>
              </a:rPr>
              <a:t>providing </a:t>
            </a:r>
            <a:r>
              <a:rPr lang="en-US" dirty="0">
                <a:solidFill>
                  <a:srgbClr val="377BBB"/>
                </a:solidFill>
              </a:rPr>
              <a:t>direction for making and documenting eligibility </a:t>
            </a:r>
            <a:r>
              <a:rPr lang="en-US" dirty="0" smtClean="0">
                <a:solidFill>
                  <a:srgbClr val="377BBB"/>
                </a:solidFill>
              </a:rPr>
              <a:t>determinations;</a:t>
            </a:r>
            <a:endParaRPr lang="en-US" dirty="0">
              <a:solidFill>
                <a:srgbClr val="377BBB"/>
              </a:solidFill>
            </a:endParaRPr>
          </a:p>
          <a:p>
            <a:pPr lvl="0">
              <a:lnSpc>
                <a:spcPct val="100000"/>
              </a:lnSpc>
            </a:pPr>
            <a:r>
              <a:rPr lang="en-US" dirty="0">
                <a:solidFill>
                  <a:srgbClr val="377BBB"/>
                </a:solidFill>
              </a:rPr>
              <a:t>Eligibility objectives and procedures clearly communicated to </a:t>
            </a:r>
            <a:r>
              <a:rPr lang="en-US" dirty="0" smtClean="0">
                <a:solidFill>
                  <a:srgbClr val="377BBB"/>
                </a:solidFill>
              </a:rPr>
              <a:t>employees;</a:t>
            </a:r>
            <a:endParaRPr lang="en-US" dirty="0">
              <a:solidFill>
                <a:srgbClr val="377BBB"/>
              </a:solidFill>
            </a:endParaRPr>
          </a:p>
          <a:p>
            <a:pPr lvl="0">
              <a:lnSpc>
                <a:spcPct val="100000"/>
              </a:lnSpc>
            </a:pPr>
            <a:r>
              <a:rPr lang="en-US" dirty="0">
                <a:solidFill>
                  <a:srgbClr val="377BBB"/>
                </a:solidFill>
              </a:rPr>
              <a:t>Authorized signatures (manual or electronic) on eligibility documents periodically </a:t>
            </a:r>
            <a:r>
              <a:rPr lang="en-US" dirty="0" smtClean="0">
                <a:solidFill>
                  <a:srgbClr val="377BBB"/>
                </a:solidFill>
              </a:rPr>
              <a:t>reviewed; and/or</a:t>
            </a:r>
            <a:endParaRPr lang="en-US" dirty="0">
              <a:solidFill>
                <a:srgbClr val="377BBB"/>
              </a:solidFill>
            </a:endParaRPr>
          </a:p>
          <a:p>
            <a:pPr lvl="0">
              <a:lnSpc>
                <a:spcPct val="100000"/>
              </a:lnSpc>
            </a:pPr>
            <a:r>
              <a:rPr lang="en-US" dirty="0">
                <a:solidFill>
                  <a:srgbClr val="377BBB"/>
                </a:solidFill>
              </a:rPr>
              <a:t>Adequate safeguards in place to ensure access to eligibility records (manual or electronic) limited to appropriate persons.</a:t>
            </a:r>
          </a:p>
          <a:p>
            <a:pPr marL="320040" lvl="1" indent="0">
              <a:lnSpc>
                <a:spcPct val="100000"/>
              </a:lnSpc>
              <a:buNone/>
            </a:pP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26</a:t>
            </a:fld>
            <a:endParaRPr lang="en-US" dirty="0"/>
          </a:p>
        </p:txBody>
      </p:sp>
    </p:spTree>
    <p:extLst>
      <p:ext uri="{BB962C8B-B14F-4D97-AF65-F5344CB8AC3E}">
        <p14:creationId xmlns:p14="http://schemas.microsoft.com/office/powerpoint/2010/main" val="2519687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Internal Controls for </a:t>
            </a:r>
            <a:r>
              <a:rPr lang="en-US" dirty="0" smtClean="0"/>
              <a:t>Eligibility </a:t>
            </a:r>
            <a:r>
              <a:rPr lang="en-US" sz="2400" dirty="0" smtClean="0"/>
              <a:t>(continued)</a:t>
            </a:r>
            <a:endParaRPr lang="en-US" dirty="0"/>
          </a:p>
        </p:txBody>
      </p:sp>
      <p:sp>
        <p:nvSpPr>
          <p:cNvPr id="3" name="Content Placeholder 2"/>
          <p:cNvSpPr>
            <a:spLocks noGrp="1"/>
          </p:cNvSpPr>
          <p:nvPr>
            <p:ph idx="1"/>
          </p:nvPr>
        </p:nvSpPr>
        <p:spPr>
          <a:xfrm>
            <a:off x="1295400" y="1690577"/>
            <a:ext cx="9601200" cy="4481623"/>
          </a:xfrm>
        </p:spPr>
        <p:txBody>
          <a:bodyPr>
            <a:noAutofit/>
          </a:bodyPr>
          <a:lstStyle/>
          <a:p>
            <a:pPr lvl="0">
              <a:lnSpc>
                <a:spcPct val="100000"/>
              </a:lnSpc>
            </a:pPr>
            <a:r>
              <a:rPr lang="en-US" dirty="0"/>
              <a:t>Manual checklists or automated process used in making eligibility </a:t>
            </a:r>
            <a:r>
              <a:rPr lang="en-US" dirty="0" smtClean="0"/>
              <a:t>determinations</a:t>
            </a:r>
            <a:endParaRPr lang="en-US" dirty="0"/>
          </a:p>
          <a:p>
            <a:pPr lvl="0">
              <a:lnSpc>
                <a:spcPct val="100000"/>
              </a:lnSpc>
            </a:pPr>
            <a:r>
              <a:rPr lang="en-US" dirty="0"/>
              <a:t>Procedures to ensure the accuracy and completeness of data used to determine eligibility </a:t>
            </a:r>
            <a:r>
              <a:rPr lang="en-US" dirty="0" smtClean="0"/>
              <a:t>requirements</a:t>
            </a:r>
            <a:endParaRPr lang="en-US" dirty="0"/>
          </a:p>
          <a:p>
            <a:pPr lvl="0">
              <a:lnSpc>
                <a:spcPct val="100000"/>
              </a:lnSpc>
            </a:pPr>
            <a:r>
              <a:rPr lang="en-US" dirty="0"/>
              <a:t>Procedures for meeting and tracking 60-day eligibility timeline </a:t>
            </a:r>
            <a:r>
              <a:rPr lang="en-US" dirty="0" smtClean="0"/>
              <a:t>requirement</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27</a:t>
            </a:fld>
            <a:endParaRPr lang="en-US" dirty="0"/>
          </a:p>
        </p:txBody>
      </p:sp>
    </p:spTree>
    <p:extLst>
      <p:ext uri="{BB962C8B-B14F-4D97-AF65-F5344CB8AC3E}">
        <p14:creationId xmlns:p14="http://schemas.microsoft.com/office/powerpoint/2010/main" val="4252249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normAutofit/>
          </a:bodyPr>
          <a:lstStyle/>
          <a:p>
            <a:r>
              <a:rPr lang="en-US" dirty="0"/>
              <a:t>Internal Controls for Case File Documentation</a:t>
            </a:r>
          </a:p>
        </p:txBody>
      </p:sp>
      <p:sp>
        <p:nvSpPr>
          <p:cNvPr id="3" name="Content Placeholder 2"/>
          <p:cNvSpPr>
            <a:spLocks noGrp="1"/>
          </p:cNvSpPr>
          <p:nvPr>
            <p:ph idx="1"/>
          </p:nvPr>
        </p:nvSpPr>
        <p:spPr>
          <a:xfrm>
            <a:off x="1295400" y="1743740"/>
            <a:ext cx="10113335" cy="4428460"/>
          </a:xfrm>
        </p:spPr>
        <p:txBody>
          <a:bodyPr>
            <a:noAutofit/>
          </a:bodyPr>
          <a:lstStyle/>
          <a:p>
            <a:pPr marL="0" indent="0">
              <a:lnSpc>
                <a:spcPct val="100000"/>
              </a:lnSpc>
              <a:buNone/>
            </a:pPr>
            <a:r>
              <a:rPr lang="en-US" sz="2200" dirty="0"/>
              <a:t>Pursuant to 34 C.F.R. § 361.47(a), VR agencies must maintain for each applicant and eligible individual a record of services that includes, to the extent pertinent, documentation including, but not limited to, the individual’s application for VR services, the individual’s IPE, and information related to closing the service record of an individual who achieves an employment outcome.</a:t>
            </a:r>
          </a:p>
          <a:p>
            <a:pPr lvl="1">
              <a:lnSpc>
                <a:spcPct val="100000"/>
              </a:lnSpc>
            </a:pPr>
            <a:r>
              <a:rPr lang="en-US" sz="2100" dirty="0"/>
              <a:t>Develop and implement internal control policies and procedures to ensure the provisions of 34 C.F.R. § 361.47 have been met through service record documentation, the requirements at 34 C.F.R. § 361.45, and 34 C.F.R. § 361.56 are met; </a:t>
            </a:r>
          </a:p>
          <a:p>
            <a:pPr lvl="1">
              <a:lnSpc>
                <a:spcPct val="100000"/>
              </a:lnSpc>
            </a:pPr>
            <a:r>
              <a:rPr lang="en-US" sz="2100" dirty="0"/>
              <a:t>Review monitoring data to establish that Federal requirement(s) is being met. If requirement(s) is not met, revise internal controls, implement changes and review monitoring data. Continue cycle until compliance is achieved and maintained.</a:t>
            </a:r>
          </a:p>
        </p:txBody>
      </p:sp>
      <p:sp>
        <p:nvSpPr>
          <p:cNvPr id="4" name="Slide Number Placeholder 3"/>
          <p:cNvSpPr>
            <a:spLocks noGrp="1"/>
          </p:cNvSpPr>
          <p:nvPr>
            <p:ph type="sldNum" sz="quarter" idx="12"/>
          </p:nvPr>
        </p:nvSpPr>
        <p:spPr/>
        <p:txBody>
          <a:bodyPr/>
          <a:lstStyle/>
          <a:p>
            <a:fld id="{A3871BAC-7B2B-48C5-B817-4F83BD6AAA6F}" type="slidenum">
              <a:rPr lang="en-US" smtClean="0"/>
              <a:t>28</a:t>
            </a:fld>
            <a:endParaRPr lang="en-US" dirty="0"/>
          </a:p>
        </p:txBody>
      </p:sp>
    </p:spTree>
    <p:extLst>
      <p:ext uri="{BB962C8B-B14F-4D97-AF65-F5344CB8AC3E}">
        <p14:creationId xmlns:p14="http://schemas.microsoft.com/office/powerpoint/2010/main" val="607805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6597316" cy="1036850"/>
          </a:xfrm>
        </p:spPr>
        <p:txBody>
          <a:bodyPr>
            <a:normAutofit/>
          </a:bodyPr>
          <a:lstStyle/>
          <a:p>
            <a:r>
              <a:rPr lang="en-US" dirty="0"/>
              <a:t>Internal Controls for Underreporting Client Services</a:t>
            </a:r>
          </a:p>
        </p:txBody>
      </p:sp>
      <p:sp>
        <p:nvSpPr>
          <p:cNvPr id="3" name="Content Placeholder 2"/>
          <p:cNvSpPr>
            <a:spLocks noGrp="1"/>
          </p:cNvSpPr>
          <p:nvPr>
            <p:ph idx="1"/>
          </p:nvPr>
        </p:nvSpPr>
        <p:spPr/>
        <p:txBody>
          <a:bodyPr>
            <a:noAutofit/>
          </a:bodyPr>
          <a:lstStyle/>
          <a:p>
            <a:pPr marL="0" indent="0">
              <a:lnSpc>
                <a:spcPct val="100000"/>
              </a:lnSpc>
              <a:buNone/>
            </a:pPr>
            <a:r>
              <a:rPr lang="en-US" sz="2100" dirty="0"/>
              <a:t>Agency appears to be underreporting, on the RSA-911, the VR services it provides to applicants and eligible individuals, including those individualized VR services it provides under an IPE.</a:t>
            </a:r>
          </a:p>
          <a:p>
            <a:pPr lvl="1">
              <a:lnSpc>
                <a:spcPct val="100000"/>
              </a:lnSpc>
            </a:pPr>
            <a:r>
              <a:rPr lang="en-US" sz="1900" dirty="0"/>
              <a:t>Analyze the data to determine why some VR services are being inaccurately reported on the RSA-911;  </a:t>
            </a:r>
          </a:p>
          <a:p>
            <a:pPr lvl="1">
              <a:lnSpc>
                <a:spcPct val="100000"/>
              </a:lnSpc>
            </a:pPr>
            <a:r>
              <a:rPr lang="en-US" sz="1900" dirty="0"/>
              <a:t>Develop internal controls to ensure VR counselors are accurately recording and reporting on the IPE the entire scope of VR services provided to individuals, whether those services are provided by VR in-house (e.g., vocational rehabilitation counseling and guidance) or by other entities</a:t>
            </a:r>
            <a:r>
              <a:rPr lang="en-US" sz="1900" dirty="0" smtClean="0"/>
              <a:t>;</a:t>
            </a:r>
            <a:endParaRPr lang="en-US" sz="1900" dirty="0"/>
          </a:p>
          <a:p>
            <a:pPr lvl="1">
              <a:lnSpc>
                <a:spcPct val="100000"/>
              </a:lnSpc>
            </a:pPr>
            <a:r>
              <a:rPr lang="en-US" sz="1900" dirty="0"/>
              <a:t>Provide training to ensure that VR counselors and their supervisors understand the RSA-911 reporting </a:t>
            </a:r>
            <a:r>
              <a:rPr lang="en-US" sz="1900" dirty="0" smtClean="0"/>
              <a:t>requirements; and</a:t>
            </a:r>
            <a:endParaRPr lang="en-US" sz="1900" dirty="0"/>
          </a:p>
          <a:p>
            <a:pPr lvl="1">
              <a:lnSpc>
                <a:spcPct val="100000"/>
              </a:lnSpc>
            </a:pPr>
            <a:r>
              <a:rPr lang="en-US" sz="1900" dirty="0"/>
              <a:t>Review data on a regular basis to determine whether issue has been </a:t>
            </a:r>
            <a:r>
              <a:rPr lang="en-US" sz="1900" dirty="0" smtClean="0"/>
              <a:t>corrected. If </a:t>
            </a:r>
            <a:r>
              <a:rPr lang="en-US" sz="1900" dirty="0"/>
              <a:t>issue persists, review/revise internal controls and implement steps necessary to ensure </a:t>
            </a:r>
            <a:r>
              <a:rPr lang="en-US" sz="1900" dirty="0" smtClean="0"/>
              <a:t>compliance</a:t>
            </a:r>
            <a:r>
              <a:rPr lang="en-US" sz="1900" dirty="0"/>
              <a:t>.</a:t>
            </a:r>
            <a:r>
              <a:rPr lang="en-US" sz="1900" dirty="0" smtClean="0"/>
              <a:t> </a:t>
            </a:r>
            <a:endParaRPr lang="en-US" sz="1900" dirty="0"/>
          </a:p>
        </p:txBody>
      </p:sp>
      <p:sp>
        <p:nvSpPr>
          <p:cNvPr id="4" name="Slide Number Placeholder 3"/>
          <p:cNvSpPr>
            <a:spLocks noGrp="1"/>
          </p:cNvSpPr>
          <p:nvPr>
            <p:ph type="sldNum" sz="quarter" idx="12"/>
          </p:nvPr>
        </p:nvSpPr>
        <p:spPr/>
        <p:txBody>
          <a:bodyPr/>
          <a:lstStyle/>
          <a:p>
            <a:fld id="{A3871BAC-7B2B-48C5-B817-4F83BD6AAA6F}" type="slidenum">
              <a:rPr lang="en-US" smtClean="0"/>
              <a:t>29</a:t>
            </a:fld>
            <a:endParaRPr lang="en-US" dirty="0"/>
          </a:p>
        </p:txBody>
      </p:sp>
    </p:spTree>
    <p:extLst>
      <p:ext uri="{BB962C8B-B14F-4D97-AF65-F5344CB8AC3E}">
        <p14:creationId xmlns:p14="http://schemas.microsoft.com/office/powerpoint/2010/main" val="108021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a:lnSpc>
                <a:spcPct val="100000"/>
              </a:lnSpc>
            </a:pPr>
            <a:r>
              <a:rPr lang="en-US" dirty="0" smtClean="0"/>
              <a:t>Learn about internal controls as it relates to the Vocational Rehabilitation Program.</a:t>
            </a:r>
          </a:p>
          <a:p>
            <a:pPr>
              <a:lnSpc>
                <a:spcPct val="100000"/>
              </a:lnSpc>
            </a:pPr>
            <a:r>
              <a:rPr lang="en-US" dirty="0" smtClean="0"/>
              <a:t>Understand VR’s responsibility and expectations for good, well-documented internal controls.</a:t>
            </a:r>
          </a:p>
          <a:p>
            <a:pPr>
              <a:lnSpc>
                <a:spcPct val="100000"/>
              </a:lnSpc>
            </a:pPr>
            <a:r>
              <a:rPr lang="en-US" dirty="0" smtClean="0"/>
              <a:t>Review common findings and concerns from monitoring visits.</a:t>
            </a:r>
          </a:p>
          <a:p>
            <a:pPr>
              <a:lnSpc>
                <a:spcPct val="100000"/>
              </a:lnSpc>
            </a:pPr>
            <a:r>
              <a:rPr lang="en-US" dirty="0" smtClean="0"/>
              <a:t>Learn from Idaho Commission for the Blind and Visually Impaired and other VR agencies on implementation and practices of internal controls.</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3</a:t>
            </a:fld>
            <a:endParaRPr lang="en-US" dirty="0"/>
          </a:p>
        </p:txBody>
      </p:sp>
    </p:spTree>
    <p:extLst>
      <p:ext uri="{BB962C8B-B14F-4D97-AF65-F5344CB8AC3E}">
        <p14:creationId xmlns:p14="http://schemas.microsoft.com/office/powerpoint/2010/main" val="1137560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97665"/>
            <a:ext cx="9601200" cy="1036850"/>
          </a:xfrm>
        </p:spPr>
        <p:txBody>
          <a:bodyPr>
            <a:normAutofit/>
          </a:bodyPr>
          <a:lstStyle/>
          <a:p>
            <a:r>
              <a:rPr lang="en-US" dirty="0" smtClean="0"/>
              <a:t>Internal Controls for </a:t>
            </a:r>
            <a:br>
              <a:rPr lang="en-US" dirty="0" smtClean="0"/>
            </a:br>
            <a:r>
              <a:rPr lang="en-US" dirty="0" smtClean="0"/>
              <a:t>Pre-Employment Transition Services</a:t>
            </a:r>
            <a:endParaRPr lang="en-US" dirty="0"/>
          </a:p>
        </p:txBody>
      </p:sp>
      <p:sp>
        <p:nvSpPr>
          <p:cNvPr id="3" name="Content Placeholder 2"/>
          <p:cNvSpPr>
            <a:spLocks noGrp="1"/>
          </p:cNvSpPr>
          <p:nvPr>
            <p:ph idx="1"/>
          </p:nvPr>
        </p:nvSpPr>
        <p:spPr/>
        <p:txBody>
          <a:bodyPr/>
          <a:lstStyle/>
          <a:p>
            <a:pPr marL="0" indent="0">
              <a:lnSpc>
                <a:spcPct val="100000"/>
              </a:lnSpc>
              <a:buNone/>
            </a:pPr>
            <a:r>
              <a:rPr lang="en-US" dirty="0"/>
              <a:t>In accordance with Uniform Guidance in 2 C.F.R. </a:t>
            </a:r>
            <a:r>
              <a:rPr lang="en-US" dirty="0" smtClean="0"/>
              <a:t>§200.430(i</a:t>
            </a:r>
            <a:r>
              <a:rPr lang="en-US" dirty="0"/>
              <a:t>)(1)(vii), charges to Federal awards for salaries and wages must be based on records that accurately reflect the work performed and must support the distribution of the employee’s salaries or wages among specific activities or cost objectives if the employee works on more than one Federal award. </a:t>
            </a:r>
          </a:p>
          <a:p>
            <a:pPr lvl="1">
              <a:lnSpc>
                <a:spcPct val="100000"/>
              </a:lnSpc>
            </a:pPr>
            <a:r>
              <a:rPr lang="en-US" sz="2200" dirty="0"/>
              <a:t>Develop and implement a mechanism to directly track </a:t>
            </a:r>
            <a:r>
              <a:rPr lang="en-US" sz="2200" dirty="0" smtClean="0"/>
              <a:t>agency </a:t>
            </a:r>
            <a:r>
              <a:rPr lang="en-US" sz="2200" dirty="0"/>
              <a:t>personnel costs spent providing pre-employment transition services to accurate report reserve costs on Federal financial reports.</a:t>
            </a:r>
          </a:p>
        </p:txBody>
      </p:sp>
      <p:sp>
        <p:nvSpPr>
          <p:cNvPr id="4" name="Slide Number Placeholder 3"/>
          <p:cNvSpPr>
            <a:spLocks noGrp="1"/>
          </p:cNvSpPr>
          <p:nvPr>
            <p:ph type="sldNum" sz="quarter" idx="12"/>
          </p:nvPr>
        </p:nvSpPr>
        <p:spPr/>
        <p:txBody>
          <a:bodyPr/>
          <a:lstStyle/>
          <a:p>
            <a:fld id="{A3871BAC-7B2B-48C5-B817-4F83BD6AAA6F}" type="slidenum">
              <a:rPr lang="en-US" smtClean="0"/>
              <a:t>30</a:t>
            </a:fld>
            <a:endParaRPr lang="en-US" dirty="0"/>
          </a:p>
        </p:txBody>
      </p:sp>
    </p:spTree>
    <p:extLst>
      <p:ext uri="{BB962C8B-B14F-4D97-AF65-F5344CB8AC3E}">
        <p14:creationId xmlns:p14="http://schemas.microsoft.com/office/powerpoint/2010/main" val="212881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lstStyle/>
          <a:p>
            <a:r>
              <a:rPr lang="en-US" dirty="0"/>
              <a:t>Lessons From the Field</a:t>
            </a:r>
          </a:p>
        </p:txBody>
      </p:sp>
      <p:sp>
        <p:nvSpPr>
          <p:cNvPr id="3" name="Content Placeholder 2"/>
          <p:cNvSpPr>
            <a:spLocks noGrp="1"/>
          </p:cNvSpPr>
          <p:nvPr>
            <p:ph idx="1"/>
          </p:nvPr>
        </p:nvSpPr>
        <p:spPr>
          <a:xfrm>
            <a:off x="1295400" y="1828800"/>
            <a:ext cx="9709298" cy="4343400"/>
          </a:xfrm>
        </p:spPr>
        <p:txBody>
          <a:bodyPr>
            <a:noAutofit/>
          </a:bodyPr>
          <a:lstStyle/>
          <a:p>
            <a:pPr marL="0" lvl="0" indent="0">
              <a:lnSpc>
                <a:spcPct val="100000"/>
              </a:lnSpc>
              <a:buNone/>
            </a:pPr>
            <a:r>
              <a:rPr lang="en-US" dirty="0"/>
              <a:t>Agency identifies Federal or State regulations as its internal controls.</a:t>
            </a:r>
          </a:p>
          <a:p>
            <a:pPr marL="274320" lvl="1" indent="0">
              <a:lnSpc>
                <a:spcPct val="100000"/>
              </a:lnSpc>
              <a:buNone/>
            </a:pPr>
            <a:r>
              <a:rPr lang="en-US" sz="2200" b="1" dirty="0">
                <a:solidFill>
                  <a:schemeClr val="accent6">
                    <a:lumMod val="75000"/>
                  </a:schemeClr>
                </a:solidFill>
              </a:rPr>
              <a:t>Example:</a:t>
            </a:r>
            <a:r>
              <a:rPr lang="en-US" sz="2200" dirty="0">
                <a:solidFill>
                  <a:schemeClr val="accent6">
                    <a:lumMod val="75000"/>
                  </a:schemeClr>
                </a:solidFill>
              </a:rPr>
              <a:t> Many grantees can describe great contract monitoring processes, but those processes are not written down.</a:t>
            </a:r>
          </a:p>
          <a:p>
            <a:pPr marL="0" lvl="0" indent="0">
              <a:lnSpc>
                <a:spcPct val="100000"/>
              </a:lnSpc>
              <a:buNone/>
            </a:pPr>
            <a:r>
              <a:rPr lang="en-US" dirty="0"/>
              <a:t>Procedures exist but are not well documented.</a:t>
            </a:r>
          </a:p>
          <a:p>
            <a:pPr marL="320040" lvl="1" indent="0">
              <a:lnSpc>
                <a:spcPct val="100000"/>
              </a:lnSpc>
              <a:buNone/>
            </a:pPr>
            <a:r>
              <a:rPr lang="en-US" sz="2200" b="1" dirty="0"/>
              <a:t>Example: </a:t>
            </a:r>
            <a:r>
              <a:rPr lang="en-US" sz="2200" dirty="0"/>
              <a:t>Many grantees can describe great contract monitoring processes, but those processes are not written down.</a:t>
            </a:r>
          </a:p>
          <a:p>
            <a:pPr marL="0" lvl="0" indent="0">
              <a:lnSpc>
                <a:spcPct val="100000"/>
              </a:lnSpc>
              <a:buNone/>
            </a:pPr>
            <a:r>
              <a:rPr lang="en-US" dirty="0"/>
              <a:t>There is no risk assessment/there is a weak risk assessment.</a:t>
            </a:r>
          </a:p>
          <a:p>
            <a:pPr marL="320040" lvl="1" indent="0">
              <a:lnSpc>
                <a:spcPct val="100000"/>
              </a:lnSpc>
              <a:buNone/>
            </a:pPr>
            <a:r>
              <a:rPr lang="en-US" sz="2200" b="1" dirty="0"/>
              <a:t>Example: </a:t>
            </a:r>
            <a:r>
              <a:rPr lang="en-US" sz="2200" dirty="0"/>
              <a:t>Grantees have written contract monitoring </a:t>
            </a:r>
            <a:r>
              <a:rPr lang="en-US" sz="2200" dirty="0" smtClean="0"/>
              <a:t>processes </a:t>
            </a:r>
            <a:r>
              <a:rPr lang="en-US" sz="2200" dirty="0"/>
              <a:t>but </a:t>
            </a:r>
            <a:r>
              <a:rPr lang="en-US" sz="2200" dirty="0" smtClean="0"/>
              <a:t>do </a:t>
            </a:r>
            <a:r>
              <a:rPr lang="en-US" sz="2200" dirty="0"/>
              <a:t>not have a way to </a:t>
            </a:r>
            <a:r>
              <a:rPr lang="en-US" sz="2200" dirty="0" smtClean="0"/>
              <a:t>demonstrate how </a:t>
            </a:r>
            <a:r>
              <a:rPr lang="en-US" sz="2200" dirty="0"/>
              <a:t>those processes work.</a:t>
            </a:r>
          </a:p>
        </p:txBody>
      </p:sp>
      <p:sp>
        <p:nvSpPr>
          <p:cNvPr id="4" name="Slide Number Placeholder 3"/>
          <p:cNvSpPr>
            <a:spLocks noGrp="1"/>
          </p:cNvSpPr>
          <p:nvPr>
            <p:ph type="sldNum" sz="quarter" idx="12"/>
          </p:nvPr>
        </p:nvSpPr>
        <p:spPr/>
        <p:txBody>
          <a:bodyPr/>
          <a:lstStyle/>
          <a:p>
            <a:fld id="{A3871BAC-7B2B-48C5-B817-4F83BD6AAA6F}" type="slidenum">
              <a:rPr lang="en-US" smtClean="0"/>
              <a:t>31</a:t>
            </a:fld>
            <a:endParaRPr lang="en-US" dirty="0"/>
          </a:p>
        </p:txBody>
      </p:sp>
    </p:spTree>
    <p:extLst>
      <p:ext uri="{BB962C8B-B14F-4D97-AF65-F5344CB8AC3E}">
        <p14:creationId xmlns:p14="http://schemas.microsoft.com/office/powerpoint/2010/main" val="1301463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lstStyle/>
          <a:p>
            <a:r>
              <a:rPr lang="en-US" dirty="0"/>
              <a:t>Lessons From the Field </a:t>
            </a:r>
            <a:r>
              <a:rPr lang="en-US" sz="2400" dirty="0"/>
              <a:t>(continued)</a:t>
            </a:r>
          </a:p>
        </p:txBody>
      </p:sp>
      <p:sp>
        <p:nvSpPr>
          <p:cNvPr id="3" name="Content Placeholder 2"/>
          <p:cNvSpPr>
            <a:spLocks noGrp="1"/>
          </p:cNvSpPr>
          <p:nvPr>
            <p:ph idx="1"/>
          </p:nvPr>
        </p:nvSpPr>
        <p:spPr>
          <a:xfrm>
            <a:off x="1295400" y="1828800"/>
            <a:ext cx="9709298" cy="4343400"/>
          </a:xfrm>
        </p:spPr>
        <p:txBody>
          <a:bodyPr>
            <a:noAutofit/>
          </a:bodyPr>
          <a:lstStyle/>
          <a:p>
            <a:pPr marL="0" lvl="0" indent="0">
              <a:lnSpc>
                <a:spcPct val="100000"/>
              </a:lnSpc>
              <a:buNone/>
            </a:pPr>
            <a:r>
              <a:rPr lang="en-US" sz="2800" dirty="0"/>
              <a:t>Training is not sufficient or frequent enough for staff to remember their respective responsibilities.</a:t>
            </a:r>
          </a:p>
          <a:p>
            <a:pPr marL="320040" lvl="1" indent="0">
              <a:lnSpc>
                <a:spcPct val="100000"/>
              </a:lnSpc>
              <a:buNone/>
            </a:pPr>
            <a:r>
              <a:rPr lang="en-US" sz="2400" b="1" dirty="0"/>
              <a:t>Example: </a:t>
            </a:r>
            <a:r>
              <a:rPr lang="en-US" sz="2400" dirty="0"/>
              <a:t>Central office staff can articulate contract monitoring processes, but field staff are not implementing processes in line with requirements.</a:t>
            </a:r>
          </a:p>
        </p:txBody>
      </p:sp>
      <p:sp>
        <p:nvSpPr>
          <p:cNvPr id="4" name="Slide Number Placeholder 3"/>
          <p:cNvSpPr>
            <a:spLocks noGrp="1"/>
          </p:cNvSpPr>
          <p:nvPr>
            <p:ph type="sldNum" sz="quarter" idx="12"/>
          </p:nvPr>
        </p:nvSpPr>
        <p:spPr/>
        <p:txBody>
          <a:bodyPr/>
          <a:lstStyle/>
          <a:p>
            <a:fld id="{A3871BAC-7B2B-48C5-B817-4F83BD6AAA6F}" type="slidenum">
              <a:rPr lang="en-US" smtClean="0"/>
              <a:t>32</a:t>
            </a:fld>
            <a:endParaRPr lang="en-US" dirty="0"/>
          </a:p>
        </p:txBody>
      </p:sp>
    </p:spTree>
    <p:extLst>
      <p:ext uri="{BB962C8B-B14F-4D97-AF65-F5344CB8AC3E}">
        <p14:creationId xmlns:p14="http://schemas.microsoft.com/office/powerpoint/2010/main" val="170274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989" y="359342"/>
            <a:ext cx="8546328" cy="1036850"/>
          </a:xfrm>
        </p:spPr>
        <p:txBody>
          <a:bodyPr/>
          <a:lstStyle/>
          <a:p>
            <a:pPr algn="ctr"/>
            <a:r>
              <a:rPr lang="en-US" dirty="0"/>
              <a:t>Misconceptions Regarding Internal Controls</a:t>
            </a:r>
          </a:p>
        </p:txBody>
      </p:sp>
      <p:sp>
        <p:nvSpPr>
          <p:cNvPr id="3" name="Content Placeholder 2"/>
          <p:cNvSpPr>
            <a:spLocks noGrp="1"/>
          </p:cNvSpPr>
          <p:nvPr>
            <p:ph idx="1"/>
          </p:nvPr>
        </p:nvSpPr>
        <p:spPr>
          <a:xfrm>
            <a:off x="1379620" y="1748589"/>
            <a:ext cx="9625077" cy="4467016"/>
          </a:xfrm>
        </p:spPr>
        <p:txBody>
          <a:bodyPr>
            <a:noAutofit/>
          </a:bodyPr>
          <a:lstStyle/>
          <a:p>
            <a:pPr marL="0" lvl="0" indent="0">
              <a:lnSpc>
                <a:spcPct val="100000"/>
              </a:lnSpc>
              <a:buNone/>
            </a:pPr>
            <a:r>
              <a:rPr lang="en-US" dirty="0"/>
              <a:t>Internal controls are an extensive set of policies and </a:t>
            </a:r>
            <a:r>
              <a:rPr lang="en-US" dirty="0" smtClean="0"/>
              <a:t>procedures.</a:t>
            </a:r>
            <a:r>
              <a:rPr lang="en-US" dirty="0"/>
              <a:t> </a:t>
            </a:r>
          </a:p>
          <a:p>
            <a:pPr marL="320040" lvl="1" indent="0">
              <a:lnSpc>
                <a:spcPct val="100000"/>
              </a:lnSpc>
              <a:buNone/>
            </a:pPr>
            <a:r>
              <a:rPr lang="en-US" b="1" dirty="0"/>
              <a:t>Fact: </a:t>
            </a:r>
            <a:r>
              <a:rPr lang="en-US" dirty="0"/>
              <a:t>Strong internal controls are based on a sound control environment and healthy business/fiscal practices that are supported by written policies and procedures</a:t>
            </a:r>
          </a:p>
          <a:p>
            <a:pPr marL="0" lvl="0" indent="0">
              <a:lnSpc>
                <a:spcPct val="100000"/>
              </a:lnSpc>
              <a:buNone/>
            </a:pPr>
            <a:r>
              <a:rPr lang="en-US" dirty="0"/>
              <a:t>Internal controls are primarily a fiscal </a:t>
            </a:r>
            <a:r>
              <a:rPr lang="en-US" dirty="0" smtClean="0"/>
              <a:t>matter.</a:t>
            </a:r>
            <a:endParaRPr lang="en-US" dirty="0"/>
          </a:p>
          <a:p>
            <a:pPr marL="320040" lvl="1" indent="0">
              <a:lnSpc>
                <a:spcPct val="100000"/>
              </a:lnSpc>
              <a:buNone/>
            </a:pPr>
            <a:r>
              <a:rPr lang="en-US" b="1" dirty="0"/>
              <a:t>Fact: </a:t>
            </a:r>
            <a:r>
              <a:rPr lang="en-US" dirty="0"/>
              <a:t>Internal controls are an integral part of every aspect of </a:t>
            </a:r>
            <a:r>
              <a:rPr lang="en-US" dirty="0" smtClean="0"/>
              <a:t>business.</a:t>
            </a:r>
            <a:endParaRPr lang="en-US" dirty="0"/>
          </a:p>
          <a:p>
            <a:pPr marL="0" lvl="0" indent="0">
              <a:lnSpc>
                <a:spcPct val="100000"/>
              </a:lnSpc>
              <a:buNone/>
            </a:pPr>
            <a:r>
              <a:rPr lang="en-US" dirty="0"/>
              <a:t>Internal </a:t>
            </a:r>
            <a:r>
              <a:rPr lang="en-US" dirty="0" smtClean="0"/>
              <a:t>controls </a:t>
            </a:r>
            <a:r>
              <a:rPr lang="en-US" dirty="0"/>
              <a:t>take time away from core </a:t>
            </a:r>
            <a:r>
              <a:rPr lang="en-US" dirty="0" smtClean="0"/>
              <a:t>activities.</a:t>
            </a:r>
            <a:endParaRPr lang="en-US" dirty="0"/>
          </a:p>
          <a:p>
            <a:pPr marL="320040" lvl="1" indent="0">
              <a:lnSpc>
                <a:spcPct val="100000"/>
              </a:lnSpc>
              <a:buNone/>
            </a:pPr>
            <a:r>
              <a:rPr lang="en-US" b="1" dirty="0"/>
              <a:t>Fact: </a:t>
            </a:r>
            <a:r>
              <a:rPr lang="en-US" dirty="0"/>
              <a:t>Effective internal controls are built into business processes</a:t>
            </a:r>
          </a:p>
          <a:p>
            <a:pPr marL="0" lvl="0" indent="0">
              <a:lnSpc>
                <a:spcPct val="100000"/>
              </a:lnSpc>
              <a:buNone/>
            </a:pPr>
            <a:r>
              <a:rPr lang="en-US" dirty="0"/>
              <a:t>Strong internal controls will lead to </a:t>
            </a:r>
            <a:r>
              <a:rPr lang="en-US" dirty="0" smtClean="0"/>
              <a:t>an error-free environment.</a:t>
            </a:r>
            <a:endParaRPr lang="en-US" dirty="0"/>
          </a:p>
          <a:p>
            <a:pPr marL="320040" lvl="1" indent="0">
              <a:lnSpc>
                <a:spcPct val="100000"/>
              </a:lnSpc>
              <a:buNone/>
            </a:pPr>
            <a:r>
              <a:rPr lang="en-US" b="1" dirty="0"/>
              <a:t>Fact: </a:t>
            </a:r>
            <a:r>
              <a:rPr lang="en-US" dirty="0"/>
              <a:t>Internal controls are not a panacea; however, they are expected to provide </a:t>
            </a:r>
            <a:r>
              <a:rPr lang="en-US" u="sng" dirty="0"/>
              <a:t>reasonable</a:t>
            </a:r>
            <a:r>
              <a:rPr lang="en-US" dirty="0"/>
              <a:t> </a:t>
            </a:r>
            <a:r>
              <a:rPr lang="en-US" dirty="0" smtClean="0"/>
              <a:t>assurance.</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33</a:t>
            </a:fld>
            <a:endParaRPr lang="en-US" dirty="0"/>
          </a:p>
        </p:txBody>
      </p:sp>
    </p:spTree>
    <p:extLst>
      <p:ext uri="{BB962C8B-B14F-4D97-AF65-F5344CB8AC3E}">
        <p14:creationId xmlns:p14="http://schemas.microsoft.com/office/powerpoint/2010/main" val="3261827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Idaho Commission for the Blind and Visually Impaired (ICBVI)</a:t>
            </a:r>
            <a:endParaRPr lang="en-US" dirty="0"/>
          </a:p>
        </p:txBody>
      </p:sp>
      <p:sp>
        <p:nvSpPr>
          <p:cNvPr id="3" name="Text Placeholder 2"/>
          <p:cNvSpPr>
            <a:spLocks noGrp="1"/>
          </p:cNvSpPr>
          <p:nvPr>
            <p:ph type="body" idx="1"/>
          </p:nvPr>
        </p:nvSpPr>
        <p:spPr/>
        <p:txBody>
          <a:bodyPr/>
          <a:lstStyle/>
          <a:p>
            <a:r>
              <a:rPr lang="en-US" dirty="0" smtClean="0"/>
              <a:t>Internal Control Practices</a:t>
            </a:r>
            <a:endParaRPr lang="en-US" dirty="0"/>
          </a:p>
        </p:txBody>
      </p:sp>
    </p:spTree>
    <p:extLst>
      <p:ext uri="{BB962C8B-B14F-4D97-AF65-F5344CB8AC3E}">
        <p14:creationId xmlns:p14="http://schemas.microsoft.com/office/powerpoint/2010/main" val="33049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FE12-F7FD-4672-9C5B-58553AF2F19F}"/>
              </a:ext>
            </a:extLst>
          </p:cNvPr>
          <p:cNvSpPr>
            <a:spLocks noGrp="1"/>
          </p:cNvSpPr>
          <p:nvPr>
            <p:ph type="title"/>
          </p:nvPr>
        </p:nvSpPr>
        <p:spPr/>
        <p:txBody>
          <a:bodyPr/>
          <a:lstStyle/>
          <a:p>
            <a:r>
              <a:rPr lang="en-US" dirty="0" smtClean="0"/>
              <a:t>ICBVI: Current Practices</a:t>
            </a:r>
            <a:endParaRPr lang="en-US" dirty="0"/>
          </a:p>
        </p:txBody>
      </p:sp>
      <p:sp>
        <p:nvSpPr>
          <p:cNvPr id="3" name="Content Placeholder 2">
            <a:extLst>
              <a:ext uri="{FF2B5EF4-FFF2-40B4-BE49-F238E27FC236}">
                <a16:creationId xmlns:a16="http://schemas.microsoft.com/office/drawing/2014/main" id="{C50F08C1-9FB1-403A-8AD8-26BB9DCBEAD6}"/>
              </a:ext>
            </a:extLst>
          </p:cNvPr>
          <p:cNvSpPr>
            <a:spLocks noGrp="1"/>
          </p:cNvSpPr>
          <p:nvPr>
            <p:ph idx="1"/>
          </p:nvPr>
        </p:nvSpPr>
        <p:spPr/>
        <p:txBody>
          <a:bodyPr/>
          <a:lstStyle/>
          <a:p>
            <a:r>
              <a:rPr lang="en-US" dirty="0" smtClean="0"/>
              <a:t>Office of the Idaho State Controller</a:t>
            </a:r>
          </a:p>
          <a:p>
            <a:pPr marL="690563" lvl="1" indent="-371475">
              <a:buFont typeface="Courier New" panose="02070309020205020404" pitchFamily="49" charset="0"/>
              <a:buChar char="o"/>
            </a:pPr>
            <a:r>
              <a:rPr lang="en-US" dirty="0" smtClean="0"/>
              <a:t>Financial Controls</a:t>
            </a:r>
          </a:p>
          <a:p>
            <a:pPr marL="690563" lvl="1" indent="-371475">
              <a:buFont typeface="Courier New" panose="02070309020205020404" pitchFamily="49" charset="0"/>
              <a:buChar char="o"/>
            </a:pPr>
            <a:r>
              <a:rPr lang="en-US" dirty="0" smtClean="0"/>
              <a:t>Internal Control Resources</a:t>
            </a:r>
          </a:p>
          <a:p>
            <a:r>
              <a:rPr lang="en-US" dirty="0" smtClean="0"/>
              <a:t>VR Case File Audits</a:t>
            </a:r>
          </a:p>
          <a:p>
            <a:pPr marL="690563" lvl="1" indent="-371475">
              <a:buFont typeface="Courier New" panose="02070309020205020404" pitchFamily="49" charset="0"/>
              <a:buChar char="o"/>
            </a:pPr>
            <a:r>
              <a:rPr lang="en-US" dirty="0" smtClean="0"/>
              <a:t>Updated to reflect WIOA reporting requirements</a:t>
            </a:r>
          </a:p>
          <a:p>
            <a:pPr marL="690563" lvl="1" indent="-371475">
              <a:buFont typeface="Courier New" panose="02070309020205020404" pitchFamily="49" charset="0"/>
              <a:buChar char="o"/>
            </a:pPr>
            <a:r>
              <a:rPr lang="en-US" dirty="0" smtClean="0"/>
              <a:t>Collaboration with general VR agency (IDVR)</a:t>
            </a:r>
          </a:p>
          <a:p>
            <a:pPr marL="690563" lvl="1" indent="-371475">
              <a:buFont typeface="Courier New" panose="02070309020205020404" pitchFamily="49" charset="0"/>
              <a:buChar char="o"/>
            </a:pPr>
            <a:r>
              <a:rPr lang="en-US" dirty="0" smtClean="0"/>
              <a:t>Counselor performance review</a:t>
            </a:r>
          </a:p>
          <a:p>
            <a:r>
              <a:rPr lang="en-US" dirty="0" smtClean="0"/>
              <a:t>Pre-ETS Time Tracking Audits</a:t>
            </a:r>
          </a:p>
          <a:p>
            <a:r>
              <a:rPr lang="en-US" dirty="0" smtClean="0"/>
              <a:t>Staff Training</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35</a:t>
            </a:fld>
            <a:endParaRPr lang="en-US" dirty="0"/>
          </a:p>
        </p:txBody>
      </p:sp>
    </p:spTree>
    <p:extLst>
      <p:ext uri="{BB962C8B-B14F-4D97-AF65-F5344CB8AC3E}">
        <p14:creationId xmlns:p14="http://schemas.microsoft.com/office/powerpoint/2010/main" val="103274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35875-EDB0-461B-86B3-07A440664FDC}"/>
              </a:ext>
            </a:extLst>
          </p:cNvPr>
          <p:cNvSpPr>
            <a:spLocks noGrp="1"/>
          </p:cNvSpPr>
          <p:nvPr>
            <p:ph type="title"/>
          </p:nvPr>
        </p:nvSpPr>
        <p:spPr>
          <a:xfrm>
            <a:off x="1295400" y="308299"/>
            <a:ext cx="9601200" cy="1036850"/>
          </a:xfrm>
        </p:spPr>
        <p:txBody>
          <a:bodyPr/>
          <a:lstStyle/>
          <a:p>
            <a:r>
              <a:rPr lang="en-US" dirty="0" smtClean="0"/>
              <a:t>ICBVI: Internal Control Challenges</a:t>
            </a:r>
            <a:endParaRPr lang="en-US" dirty="0"/>
          </a:p>
        </p:txBody>
      </p:sp>
      <p:sp>
        <p:nvSpPr>
          <p:cNvPr id="3" name="Content Placeholder 2">
            <a:extLst>
              <a:ext uri="{FF2B5EF4-FFF2-40B4-BE49-F238E27FC236}">
                <a16:creationId xmlns:a16="http://schemas.microsoft.com/office/drawing/2014/main" id="{73822CA0-1C9B-40E6-AB58-C9501C100865}"/>
              </a:ext>
            </a:extLst>
          </p:cNvPr>
          <p:cNvSpPr>
            <a:spLocks noGrp="1"/>
          </p:cNvSpPr>
          <p:nvPr>
            <p:ph idx="1"/>
          </p:nvPr>
        </p:nvSpPr>
        <p:spPr>
          <a:xfrm>
            <a:off x="1295400" y="1828800"/>
            <a:ext cx="5211726" cy="4343400"/>
          </a:xfrm>
        </p:spPr>
        <p:txBody>
          <a:bodyPr/>
          <a:lstStyle/>
          <a:p>
            <a:pPr>
              <a:lnSpc>
                <a:spcPct val="100000"/>
              </a:lnSpc>
            </a:pPr>
            <a:r>
              <a:rPr lang="en-US" dirty="0" smtClean="0"/>
              <a:t>Resources</a:t>
            </a:r>
          </a:p>
          <a:p>
            <a:pPr>
              <a:lnSpc>
                <a:spcPct val="100000"/>
              </a:lnSpc>
            </a:pPr>
            <a:r>
              <a:rPr lang="en-US" dirty="0" smtClean="0"/>
              <a:t>Expertise</a:t>
            </a:r>
          </a:p>
          <a:p>
            <a:pPr>
              <a:lnSpc>
                <a:spcPct val="100000"/>
              </a:lnSpc>
            </a:pPr>
            <a:r>
              <a:rPr lang="en-US" dirty="0" smtClean="0"/>
              <a:t>Priorities</a:t>
            </a:r>
          </a:p>
          <a:p>
            <a:pPr>
              <a:lnSpc>
                <a:spcPct val="100000"/>
              </a:lnSpc>
            </a:pPr>
            <a:r>
              <a:rPr lang="en-US" dirty="0" smtClean="0"/>
              <a:t>Putting the pieces together </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36</a:t>
            </a:fld>
            <a:endParaRPr lang="en-US" dirty="0"/>
          </a:p>
        </p:txBody>
      </p:sp>
    </p:spTree>
    <p:extLst>
      <p:ext uri="{BB962C8B-B14F-4D97-AF65-F5344CB8AC3E}">
        <p14:creationId xmlns:p14="http://schemas.microsoft.com/office/powerpoint/2010/main" val="33547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8591E-3F10-4E82-B19C-693A9408E4AB}"/>
              </a:ext>
            </a:extLst>
          </p:cNvPr>
          <p:cNvSpPr>
            <a:spLocks noGrp="1"/>
          </p:cNvSpPr>
          <p:nvPr>
            <p:ph type="title"/>
          </p:nvPr>
        </p:nvSpPr>
        <p:spPr/>
        <p:txBody>
          <a:bodyPr/>
          <a:lstStyle/>
          <a:p>
            <a:r>
              <a:rPr lang="en-US" dirty="0" smtClean="0"/>
              <a:t>ICBVI: Partnering with General Agency</a:t>
            </a:r>
            <a:endParaRPr lang="en-US" dirty="0"/>
          </a:p>
        </p:txBody>
      </p:sp>
      <p:sp>
        <p:nvSpPr>
          <p:cNvPr id="3" name="Content Placeholder 2">
            <a:extLst>
              <a:ext uri="{FF2B5EF4-FFF2-40B4-BE49-F238E27FC236}">
                <a16:creationId xmlns:a16="http://schemas.microsoft.com/office/drawing/2014/main" id="{938628CA-748A-4EFE-8A84-3A91A80A06DD}"/>
              </a:ext>
            </a:extLst>
          </p:cNvPr>
          <p:cNvSpPr>
            <a:spLocks noGrp="1"/>
          </p:cNvSpPr>
          <p:nvPr>
            <p:ph idx="1"/>
          </p:nvPr>
        </p:nvSpPr>
        <p:spPr/>
        <p:txBody>
          <a:bodyPr/>
          <a:lstStyle/>
          <a:p>
            <a:pPr>
              <a:lnSpc>
                <a:spcPct val="100000"/>
              </a:lnSpc>
            </a:pPr>
            <a:r>
              <a:rPr lang="en-US" dirty="0" smtClean="0"/>
              <a:t>Critical for ICBVI</a:t>
            </a:r>
          </a:p>
          <a:p>
            <a:pPr>
              <a:lnSpc>
                <a:spcPct val="100000"/>
              </a:lnSpc>
            </a:pPr>
            <a:r>
              <a:rPr lang="en-US" dirty="0" smtClean="0"/>
              <a:t>“Jump on Board” collaborative approach</a:t>
            </a:r>
          </a:p>
          <a:p>
            <a:pPr>
              <a:lnSpc>
                <a:spcPct val="100000"/>
              </a:lnSpc>
            </a:pPr>
            <a:r>
              <a:rPr lang="en-US" dirty="0" smtClean="0"/>
              <a:t>Information Sharing</a:t>
            </a:r>
          </a:p>
          <a:p>
            <a:pPr>
              <a:lnSpc>
                <a:spcPct val="100000"/>
              </a:lnSpc>
            </a:pPr>
            <a:r>
              <a:rPr lang="en-US" dirty="0" smtClean="0"/>
              <a:t>Title IV: Interagency Internal Control work group</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37</a:t>
            </a:fld>
            <a:endParaRPr lang="en-US" dirty="0"/>
          </a:p>
        </p:txBody>
      </p:sp>
    </p:spTree>
    <p:extLst>
      <p:ext uri="{BB962C8B-B14F-4D97-AF65-F5344CB8AC3E}">
        <p14:creationId xmlns:p14="http://schemas.microsoft.com/office/powerpoint/2010/main" val="251465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08C45-E27D-40CD-8D3C-A7BA6245C598}"/>
              </a:ext>
            </a:extLst>
          </p:cNvPr>
          <p:cNvSpPr>
            <a:spLocks noGrp="1"/>
          </p:cNvSpPr>
          <p:nvPr>
            <p:ph type="title"/>
          </p:nvPr>
        </p:nvSpPr>
        <p:spPr/>
        <p:txBody>
          <a:bodyPr/>
          <a:lstStyle/>
          <a:p>
            <a:r>
              <a:rPr lang="en-US" dirty="0" smtClean="0"/>
              <a:t>ICBVI: Internal Control Projects</a:t>
            </a:r>
            <a:endParaRPr lang="en-US" dirty="0"/>
          </a:p>
        </p:txBody>
      </p:sp>
      <p:sp>
        <p:nvSpPr>
          <p:cNvPr id="3" name="Content Placeholder 2">
            <a:extLst>
              <a:ext uri="{FF2B5EF4-FFF2-40B4-BE49-F238E27FC236}">
                <a16:creationId xmlns:a16="http://schemas.microsoft.com/office/drawing/2014/main" id="{B1D12D12-3C0B-4A9F-8F23-E41F397DDBDC}"/>
              </a:ext>
            </a:extLst>
          </p:cNvPr>
          <p:cNvSpPr>
            <a:spLocks noGrp="1"/>
          </p:cNvSpPr>
          <p:nvPr>
            <p:ph idx="1"/>
          </p:nvPr>
        </p:nvSpPr>
        <p:spPr/>
        <p:txBody>
          <a:bodyPr>
            <a:noAutofit/>
          </a:bodyPr>
          <a:lstStyle/>
          <a:p>
            <a:pPr>
              <a:lnSpc>
                <a:spcPct val="100000"/>
              </a:lnSpc>
            </a:pPr>
            <a:r>
              <a:rPr lang="en-US" dirty="0" smtClean="0"/>
              <a:t>Community Rehabilitation Programs (CRPs)</a:t>
            </a:r>
          </a:p>
          <a:p>
            <a:pPr>
              <a:lnSpc>
                <a:spcPct val="100000"/>
              </a:lnSpc>
            </a:pPr>
            <a:r>
              <a:rPr lang="en-US" dirty="0" smtClean="0"/>
              <a:t>Pre-ETS</a:t>
            </a:r>
          </a:p>
          <a:p>
            <a:pPr marL="690563" lvl="1" indent="-371475">
              <a:lnSpc>
                <a:spcPct val="100000"/>
              </a:lnSpc>
              <a:buFont typeface="Courier New" panose="02070309020205020404" pitchFamily="49" charset="0"/>
              <a:buChar char="o"/>
            </a:pPr>
            <a:r>
              <a:rPr lang="en-US" dirty="0" smtClean="0"/>
              <a:t>Staff time tracking and auditing (see attached handout)</a:t>
            </a:r>
          </a:p>
          <a:p>
            <a:pPr>
              <a:lnSpc>
                <a:spcPct val="100000"/>
              </a:lnSpc>
            </a:pPr>
            <a:r>
              <a:rPr lang="en-US" dirty="0" smtClean="0"/>
              <a:t>Assessing our control environment (see attached handout)</a:t>
            </a:r>
          </a:p>
          <a:p>
            <a:pPr>
              <a:lnSpc>
                <a:spcPct val="100000"/>
              </a:lnSpc>
            </a:pPr>
            <a:r>
              <a:rPr lang="en-US" dirty="0" smtClean="0"/>
              <a:t>Identification of priority risk areas</a:t>
            </a:r>
          </a:p>
          <a:p>
            <a:pPr marL="690563" lvl="1" indent="-371475">
              <a:lnSpc>
                <a:spcPct val="100000"/>
              </a:lnSpc>
              <a:buFont typeface="Courier New" panose="02070309020205020404" pitchFamily="49" charset="0"/>
              <a:buChar char="o"/>
            </a:pPr>
            <a:r>
              <a:rPr lang="en-US" dirty="0" smtClean="0"/>
              <a:t>Pre-ETS</a:t>
            </a:r>
          </a:p>
          <a:p>
            <a:pPr marL="690563" lvl="1" indent="-371475">
              <a:lnSpc>
                <a:spcPct val="100000"/>
              </a:lnSpc>
              <a:buFont typeface="Courier New" panose="02070309020205020404" pitchFamily="49" charset="0"/>
              <a:buChar char="o"/>
            </a:pPr>
            <a:r>
              <a:rPr lang="en-US" dirty="0" smtClean="0"/>
              <a:t>911 Reporting</a:t>
            </a:r>
          </a:p>
          <a:p>
            <a:pPr marL="690563" lvl="1" indent="-371475">
              <a:lnSpc>
                <a:spcPct val="100000"/>
              </a:lnSpc>
              <a:buFont typeface="Courier New" panose="02070309020205020404" pitchFamily="49" charset="0"/>
              <a:buChar char="o"/>
            </a:pPr>
            <a:r>
              <a:rPr lang="en-US" dirty="0" smtClean="0"/>
              <a:t>Case file audits</a:t>
            </a:r>
          </a:p>
          <a:p>
            <a:pPr marL="690563" lvl="1" indent="-371475">
              <a:lnSpc>
                <a:spcPct val="100000"/>
              </a:lnSpc>
              <a:buFont typeface="Courier New" panose="02070309020205020404" pitchFamily="49" charset="0"/>
              <a:buChar char="o"/>
            </a:pPr>
            <a:r>
              <a:rPr lang="en-US" dirty="0" smtClean="0"/>
              <a:t>Staff Training</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38</a:t>
            </a:fld>
            <a:endParaRPr lang="en-US" dirty="0"/>
          </a:p>
        </p:txBody>
      </p:sp>
    </p:spTree>
    <p:extLst>
      <p:ext uri="{BB962C8B-B14F-4D97-AF65-F5344CB8AC3E}">
        <p14:creationId xmlns:p14="http://schemas.microsoft.com/office/powerpoint/2010/main" val="2571761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8299"/>
            <a:ext cx="9601200" cy="1036850"/>
          </a:xfrm>
        </p:spPr>
        <p:txBody>
          <a:bodyPr/>
          <a:lstStyle/>
          <a:p>
            <a:r>
              <a:rPr lang="en-US" dirty="0" smtClean="0"/>
              <a:t>VR Agency Sharing and Discussion</a:t>
            </a:r>
            <a:endParaRPr lang="en-US" dirty="0"/>
          </a:p>
        </p:txBody>
      </p:sp>
      <p:sp>
        <p:nvSpPr>
          <p:cNvPr id="3" name="Content Placeholder 2"/>
          <p:cNvSpPr>
            <a:spLocks noGrp="1"/>
          </p:cNvSpPr>
          <p:nvPr>
            <p:ph idx="1"/>
          </p:nvPr>
        </p:nvSpPr>
        <p:spPr>
          <a:xfrm>
            <a:off x="1295400" y="1828799"/>
            <a:ext cx="9220200" cy="4721629"/>
          </a:xfrm>
        </p:spPr>
        <p:txBody>
          <a:bodyPr>
            <a:noAutofit/>
          </a:bodyPr>
          <a:lstStyle/>
          <a:p>
            <a:pPr>
              <a:lnSpc>
                <a:spcPct val="100000"/>
              </a:lnSpc>
            </a:pPr>
            <a:r>
              <a:rPr lang="en-US" sz="2200" dirty="0" smtClean="0"/>
              <a:t>Does your agency have internal controls for …</a:t>
            </a:r>
          </a:p>
          <a:p>
            <a:pPr marL="690563" lvl="1" indent="-371475">
              <a:lnSpc>
                <a:spcPts val="2000"/>
              </a:lnSpc>
              <a:buFont typeface="Courier New" panose="02070309020205020404" pitchFamily="49" charset="0"/>
              <a:buChar char="o"/>
            </a:pPr>
            <a:r>
              <a:rPr lang="en-US" dirty="0" smtClean="0"/>
              <a:t>Reporting (e.g., RSA-911)</a:t>
            </a:r>
          </a:p>
          <a:p>
            <a:pPr marL="690563" lvl="1" indent="-371475">
              <a:lnSpc>
                <a:spcPts val="2000"/>
              </a:lnSpc>
              <a:buFont typeface="Courier New" panose="02070309020205020404" pitchFamily="49" charset="0"/>
              <a:buChar char="o"/>
            </a:pPr>
            <a:r>
              <a:rPr lang="en-US" dirty="0" smtClean="0"/>
              <a:t>Supervision</a:t>
            </a:r>
          </a:p>
          <a:p>
            <a:pPr marL="690563" lvl="1" indent="-371475">
              <a:lnSpc>
                <a:spcPts val="2000"/>
              </a:lnSpc>
              <a:buFont typeface="Courier New" panose="02070309020205020404" pitchFamily="49" charset="0"/>
              <a:buChar char="o"/>
            </a:pPr>
            <a:r>
              <a:rPr lang="en-US" dirty="0" smtClean="0"/>
              <a:t>Documentation (e.g., data validation, time allocation, CA/MSG)</a:t>
            </a:r>
          </a:p>
          <a:p>
            <a:pPr marL="690563" lvl="1" indent="-371475">
              <a:lnSpc>
                <a:spcPts val="2000"/>
              </a:lnSpc>
              <a:buFont typeface="Courier New" panose="02070309020205020404" pitchFamily="49" charset="0"/>
              <a:buChar char="o"/>
            </a:pPr>
            <a:r>
              <a:rPr lang="en-US" dirty="0" smtClean="0"/>
              <a:t>Separation of duties (e.g., documentation of working on various grants)</a:t>
            </a:r>
          </a:p>
          <a:p>
            <a:pPr marL="690563" lvl="1" indent="-371475">
              <a:lnSpc>
                <a:spcPts val="2000"/>
              </a:lnSpc>
              <a:buFont typeface="Courier New" panose="02070309020205020404" pitchFamily="49" charset="0"/>
              <a:buChar char="o"/>
            </a:pPr>
            <a:r>
              <a:rPr lang="en-US" dirty="0" smtClean="0"/>
              <a:t>Safeguarding assets</a:t>
            </a:r>
          </a:p>
          <a:p>
            <a:pPr marL="690563" lvl="1" indent="-371475">
              <a:lnSpc>
                <a:spcPts val="2000"/>
              </a:lnSpc>
              <a:buFont typeface="Courier New" panose="02070309020205020404" pitchFamily="49" charset="0"/>
              <a:buChar char="o"/>
            </a:pPr>
            <a:r>
              <a:rPr lang="en-US" dirty="0" smtClean="0"/>
              <a:t>Payment processes (e.g., approval and authorization processes)</a:t>
            </a:r>
          </a:p>
          <a:p>
            <a:pPr marL="690563" lvl="1" indent="-371475">
              <a:lnSpc>
                <a:spcPts val="2000"/>
              </a:lnSpc>
              <a:buFont typeface="Courier New" panose="02070309020205020404" pitchFamily="49" charset="0"/>
              <a:buChar char="o"/>
            </a:pPr>
            <a:r>
              <a:rPr lang="en-US" dirty="0" smtClean="0"/>
              <a:t>Reconciliation (e.g., fixing errors, identifying anomalies, training plan)</a:t>
            </a:r>
          </a:p>
          <a:p>
            <a:pPr marL="690563" lvl="1" indent="-371475">
              <a:lnSpc>
                <a:spcPts val="2000"/>
              </a:lnSpc>
              <a:buFont typeface="Courier New" panose="02070309020205020404" pitchFamily="49" charset="0"/>
              <a:buChar char="o"/>
            </a:pPr>
            <a:r>
              <a:rPr lang="en-US" dirty="0" smtClean="0"/>
              <a:t>Compliance requirements (e.g., period of performance, determining allowability of costs)</a:t>
            </a:r>
            <a:endParaRPr lang="en-US" dirty="0"/>
          </a:p>
          <a:p>
            <a:pPr>
              <a:lnSpc>
                <a:spcPct val="100000"/>
              </a:lnSpc>
            </a:pPr>
            <a:r>
              <a:rPr lang="en-US" sz="2200" dirty="0" smtClean="0"/>
              <a:t>What are your challenges, opportunities, plans for internal controls in your agency?</a:t>
            </a:r>
          </a:p>
        </p:txBody>
      </p:sp>
      <p:sp>
        <p:nvSpPr>
          <p:cNvPr id="4" name="Slide Number Placeholder 3"/>
          <p:cNvSpPr>
            <a:spLocks noGrp="1"/>
          </p:cNvSpPr>
          <p:nvPr>
            <p:ph type="sldNum" sz="quarter" idx="12"/>
          </p:nvPr>
        </p:nvSpPr>
        <p:spPr/>
        <p:txBody>
          <a:bodyPr/>
          <a:lstStyle/>
          <a:p>
            <a:fld id="{A3871BAC-7B2B-48C5-B817-4F83BD6AAA6F}" type="slidenum">
              <a:rPr lang="en-US" smtClean="0"/>
              <a:t>39</a:t>
            </a:fld>
            <a:endParaRPr lang="en-US" dirty="0"/>
          </a:p>
        </p:txBody>
      </p:sp>
    </p:spTree>
    <p:extLst>
      <p:ext uri="{BB962C8B-B14F-4D97-AF65-F5344CB8AC3E}">
        <p14:creationId xmlns:p14="http://schemas.microsoft.com/office/powerpoint/2010/main" val="59188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Internal Controls:</a:t>
            </a:r>
            <a:br>
              <a:rPr lang="en-US" dirty="0" smtClean="0"/>
            </a:br>
            <a:r>
              <a:rPr lang="en-US" dirty="0" smtClean="0"/>
              <a:t>The Who, What, Why, When and Where</a:t>
            </a:r>
            <a:endParaRPr lang="en-US" dirty="0"/>
          </a:p>
        </p:txBody>
      </p:sp>
      <p:sp>
        <p:nvSpPr>
          <p:cNvPr id="3" name="Content Placeholder 2"/>
          <p:cNvSpPr>
            <a:spLocks noGrp="1"/>
          </p:cNvSpPr>
          <p:nvPr>
            <p:ph idx="1"/>
          </p:nvPr>
        </p:nvSpPr>
        <p:spPr/>
        <p:txBody>
          <a:bodyPr/>
          <a:lstStyle/>
          <a:p>
            <a:pPr lvl="0">
              <a:lnSpc>
                <a:spcPct val="100000"/>
              </a:lnSpc>
            </a:pPr>
            <a:r>
              <a:rPr lang="en-US" sz="2800" dirty="0" smtClean="0"/>
              <a:t>Uniform Guidance (2 C.F.R. part 200)		 </a:t>
            </a:r>
          </a:p>
          <a:p>
            <a:pPr marL="796925" lvl="1" indent="-477838">
              <a:lnSpc>
                <a:spcPct val="100000"/>
              </a:lnSpc>
              <a:buFont typeface="Courier New" panose="02070309020205020404" pitchFamily="49" charset="0"/>
              <a:buChar char="o"/>
            </a:pPr>
            <a:r>
              <a:rPr lang="en-US" sz="2400" dirty="0" smtClean="0"/>
              <a:t>Background</a:t>
            </a:r>
          </a:p>
          <a:p>
            <a:pPr marL="796925" lvl="1" indent="-477838">
              <a:lnSpc>
                <a:spcPct val="100000"/>
              </a:lnSpc>
              <a:buFont typeface="Courier New" panose="02070309020205020404" pitchFamily="49" charset="0"/>
              <a:buChar char="o"/>
            </a:pPr>
            <a:r>
              <a:rPr lang="en-US" sz="2400" dirty="0" smtClean="0"/>
              <a:t>Overview  </a:t>
            </a:r>
          </a:p>
          <a:p>
            <a:pPr marL="796925" lvl="1" indent="-477838">
              <a:lnSpc>
                <a:spcPct val="100000"/>
              </a:lnSpc>
              <a:buFont typeface="Courier New" panose="02070309020205020404" pitchFamily="49" charset="0"/>
              <a:buChar char="o"/>
            </a:pPr>
            <a:r>
              <a:rPr lang="en-US" sz="2400" dirty="0" smtClean="0"/>
              <a:t>Understanding the Requirements</a:t>
            </a:r>
          </a:p>
          <a:p>
            <a:pPr lvl="0">
              <a:lnSpc>
                <a:spcPct val="100000"/>
              </a:lnSpc>
            </a:pPr>
            <a:r>
              <a:rPr lang="en-US" sz="2800" dirty="0" smtClean="0"/>
              <a:t>Internal Controls </a:t>
            </a:r>
          </a:p>
          <a:p>
            <a:pPr marL="796925" lvl="1" indent="-477838">
              <a:lnSpc>
                <a:spcPct val="100000"/>
              </a:lnSpc>
              <a:buFont typeface="Courier New" panose="02070309020205020404" pitchFamily="49" charset="0"/>
              <a:buChar char="o"/>
            </a:pPr>
            <a:r>
              <a:rPr lang="en-US" sz="2400" dirty="0" smtClean="0"/>
              <a:t>Requirements</a:t>
            </a:r>
          </a:p>
          <a:p>
            <a:pPr marL="796925" lvl="1" indent="-477838">
              <a:lnSpc>
                <a:spcPct val="100000"/>
              </a:lnSpc>
              <a:buFont typeface="Courier New" panose="02070309020205020404" pitchFamily="49" charset="0"/>
              <a:buChar char="o"/>
            </a:pPr>
            <a:r>
              <a:rPr lang="en-US" sz="2400" dirty="0" smtClean="0"/>
              <a:t>Developing and Implementing Internal Controls</a:t>
            </a:r>
          </a:p>
          <a:p>
            <a:pPr marL="796925" lvl="1" indent="-477838">
              <a:lnSpc>
                <a:spcPct val="100000"/>
              </a:lnSpc>
              <a:buFont typeface="Courier New" panose="02070309020205020404" pitchFamily="49" charset="0"/>
              <a:buChar char="o"/>
            </a:pPr>
            <a:r>
              <a:rPr lang="en-US" sz="2400" dirty="0" smtClean="0"/>
              <a:t>Lessons from the Field</a:t>
            </a:r>
          </a:p>
        </p:txBody>
      </p:sp>
      <p:sp>
        <p:nvSpPr>
          <p:cNvPr id="4" name="Slide Number Placeholder 3"/>
          <p:cNvSpPr>
            <a:spLocks noGrp="1"/>
          </p:cNvSpPr>
          <p:nvPr>
            <p:ph type="sldNum" sz="quarter" idx="12"/>
          </p:nvPr>
        </p:nvSpPr>
        <p:spPr/>
        <p:txBody>
          <a:bodyPr/>
          <a:lstStyle/>
          <a:p>
            <a:fld id="{A3871BAC-7B2B-48C5-B817-4F83BD6AAA6F}" type="slidenum">
              <a:rPr lang="en-US" smtClean="0"/>
              <a:t>4</a:t>
            </a:fld>
            <a:endParaRPr lang="en-US" dirty="0"/>
          </a:p>
        </p:txBody>
      </p:sp>
    </p:spTree>
    <p:extLst>
      <p:ext uri="{BB962C8B-B14F-4D97-AF65-F5344CB8AC3E}">
        <p14:creationId xmlns:p14="http://schemas.microsoft.com/office/powerpoint/2010/main" val="18243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39092"/>
            <a:ext cx="9601200" cy="1036850"/>
          </a:xfrm>
        </p:spPr>
        <p:txBody>
          <a:bodyPr/>
          <a:lstStyle/>
          <a:p>
            <a:r>
              <a:rPr lang="en-US" dirty="0" smtClean="0"/>
              <a:t>Contact</a:t>
            </a:r>
            <a:endParaRPr lang="en-US" dirty="0"/>
          </a:p>
        </p:txBody>
      </p:sp>
      <p:sp>
        <p:nvSpPr>
          <p:cNvPr id="3" name="Content Placeholder 2"/>
          <p:cNvSpPr>
            <a:spLocks noGrp="1"/>
          </p:cNvSpPr>
          <p:nvPr>
            <p:ph sz="half" idx="1"/>
          </p:nvPr>
        </p:nvSpPr>
        <p:spPr>
          <a:xfrm>
            <a:off x="1295400" y="1959429"/>
            <a:ext cx="4369012" cy="4638655"/>
          </a:xfrm>
        </p:spPr>
        <p:txBody>
          <a:bodyPr>
            <a:normAutofit/>
          </a:bodyPr>
          <a:lstStyle/>
          <a:p>
            <a:pPr marL="0" indent="0">
              <a:buNone/>
            </a:pPr>
            <a:r>
              <a:rPr lang="en-US" b="1" dirty="0" smtClean="0"/>
              <a:t>Rachel Anderson</a:t>
            </a:r>
            <a:br>
              <a:rPr lang="en-US" b="1" dirty="0" smtClean="0"/>
            </a:br>
            <a:r>
              <a:rPr lang="en-US" dirty="0" smtClean="0">
                <a:hlinkClick r:id="rId3"/>
              </a:rPr>
              <a:t>randerson@ndi-inc.org</a:t>
            </a:r>
            <a:r>
              <a:rPr lang="en-US" dirty="0"/>
              <a:t/>
            </a:r>
            <a:br>
              <a:rPr lang="en-US" dirty="0"/>
            </a:br>
            <a:r>
              <a:rPr lang="en-US" dirty="0" smtClean="0"/>
              <a:t>(435) 764-848</a:t>
            </a:r>
            <a:br>
              <a:rPr lang="en-US" dirty="0" smtClean="0"/>
            </a:br>
            <a:r>
              <a:rPr lang="en-US" dirty="0" smtClean="0">
                <a:hlinkClick r:id="rId4"/>
              </a:rPr>
              <a:t>www.wintac.org</a:t>
            </a:r>
            <a:r>
              <a:rPr lang="en-US" dirty="0" smtClean="0"/>
              <a:t> </a:t>
            </a:r>
          </a:p>
          <a:p>
            <a:pPr marL="0" indent="0">
              <a:buNone/>
            </a:pPr>
            <a:r>
              <a:rPr lang="en-US" b="1" dirty="0"/>
              <a:t>Mike </a:t>
            </a:r>
            <a:r>
              <a:rPr lang="en-US" b="1" dirty="0" smtClean="0"/>
              <a:t>Walsh </a:t>
            </a:r>
            <a:r>
              <a:rPr lang="en-US" dirty="0" smtClean="0">
                <a:hlinkClick r:id="rId5"/>
              </a:rPr>
              <a:t>mike.walsh@icbvi.Idaho.gov</a:t>
            </a:r>
            <a:r>
              <a:rPr lang="en-US" dirty="0" smtClean="0"/>
              <a:t>  Direct</a:t>
            </a:r>
            <a:r>
              <a:rPr lang="en-US" dirty="0"/>
              <a:t>: (208) 639-8364   </a:t>
            </a:r>
            <a:r>
              <a:rPr lang="en-US" dirty="0" smtClean="0"/>
              <a:t>    Cell</a:t>
            </a:r>
            <a:r>
              <a:rPr lang="en-US" dirty="0"/>
              <a:t>: (208) 830-2306</a:t>
            </a:r>
          </a:p>
          <a:p>
            <a:pPr marL="0" indent="0">
              <a:buNone/>
            </a:pPr>
            <a:r>
              <a:rPr lang="en-US" b="1" dirty="0" smtClean="0"/>
              <a:t>RSA Fiscal Unit</a:t>
            </a:r>
            <a:br>
              <a:rPr lang="en-US" b="1" dirty="0" smtClean="0"/>
            </a:br>
            <a:r>
              <a:rPr lang="en-US" dirty="0" smtClean="0">
                <a:hlinkClick r:id="rId6"/>
              </a:rPr>
              <a:t>RSAfiscal@ed.gov</a:t>
            </a:r>
            <a:r>
              <a:rPr lang="en-US" dirty="0" smtClean="0"/>
              <a:t>  </a:t>
            </a:r>
          </a:p>
        </p:txBody>
      </p:sp>
      <p:pic>
        <p:nvPicPr>
          <p:cNvPr id="5" name="Picture 4" descr="National Disability Institute (NDI) logo"/>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891276" y="2425103"/>
            <a:ext cx="3267447" cy="868162"/>
          </a:xfrm>
          <a:prstGeom prst="rect">
            <a:avLst/>
          </a:prstGeom>
        </p:spPr>
      </p:pic>
      <p:pic>
        <p:nvPicPr>
          <p:cNvPr id="6" name="Picture 5" descr="Department of Education logo"/>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60625" y="3910995"/>
            <a:ext cx="2328748" cy="2328748"/>
          </a:xfrm>
          <a:prstGeom prst="rect">
            <a:avLst/>
          </a:prstGeom>
        </p:spPr>
      </p:pic>
      <p:pic>
        <p:nvPicPr>
          <p:cNvPr id="7" name="Picture 6" descr="Idaho Commission for the Blind and Visually Impaired Logo" title="ICBVI Logo"/>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33015" y="3293265"/>
            <a:ext cx="1458261" cy="1928668"/>
          </a:xfrm>
          <a:prstGeom prst="rect">
            <a:avLst/>
          </a:prstGeom>
        </p:spPr>
      </p:pic>
      <p:sp>
        <p:nvSpPr>
          <p:cNvPr id="4" name="Slide Number Placeholder 3"/>
          <p:cNvSpPr>
            <a:spLocks noGrp="1"/>
          </p:cNvSpPr>
          <p:nvPr>
            <p:ph type="sldNum" sz="quarter" idx="12"/>
          </p:nvPr>
        </p:nvSpPr>
        <p:spPr/>
        <p:txBody>
          <a:bodyPr/>
          <a:lstStyle/>
          <a:p>
            <a:fld id="{A3871BAC-7B2B-48C5-B817-4F83BD6AAA6F}" type="slidenum">
              <a:rPr lang="en-US" smtClean="0"/>
              <a:t>40</a:t>
            </a:fld>
            <a:endParaRPr lang="en-US" dirty="0"/>
          </a:p>
        </p:txBody>
      </p:sp>
    </p:spTree>
    <p:extLst>
      <p:ext uri="{BB962C8B-B14F-4D97-AF65-F5344CB8AC3E}">
        <p14:creationId xmlns:p14="http://schemas.microsoft.com/office/powerpoint/2010/main" val="1918074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 Requirements </a:t>
            </a:r>
            <a:endParaRPr lang="en-US" dirty="0"/>
          </a:p>
        </p:txBody>
      </p:sp>
      <p:sp>
        <p:nvSpPr>
          <p:cNvPr id="3" name="Content Placeholder 2"/>
          <p:cNvSpPr>
            <a:spLocks noGrp="1"/>
          </p:cNvSpPr>
          <p:nvPr>
            <p:ph idx="1"/>
          </p:nvPr>
        </p:nvSpPr>
        <p:spPr/>
        <p:txBody>
          <a:bodyPr/>
          <a:lstStyle/>
          <a:p>
            <a:pPr marL="0" indent="0">
              <a:lnSpc>
                <a:spcPct val="100000"/>
              </a:lnSpc>
              <a:buNone/>
            </a:pPr>
            <a:r>
              <a:rPr lang="en-US" sz="2800" dirty="0" smtClean="0"/>
              <a:t>2 C.F.R. § </a:t>
            </a:r>
            <a:r>
              <a:rPr lang="en-US" sz="2800" dirty="0"/>
              <a:t>200.61 &amp; 2 C.F.R. § 200.303 -</a:t>
            </a:r>
            <a:r>
              <a:rPr lang="en-US" sz="2800" dirty="0" smtClean="0"/>
              <a:t> Internal controls means a process, implemented by a non-Federal entity, designed to provide reasonable assurance regarding the achievement of objectives in the following categories:</a:t>
            </a:r>
          </a:p>
          <a:p>
            <a:pPr marL="914400" lvl="1" indent="-457200">
              <a:lnSpc>
                <a:spcPct val="100000"/>
              </a:lnSpc>
              <a:buFont typeface="+mj-lt"/>
              <a:buAutoNum type="alphaLcParenR"/>
            </a:pPr>
            <a:r>
              <a:rPr lang="en-US" sz="2400" dirty="0" smtClean="0"/>
              <a:t>Effectiveness and efficiency of operations;</a:t>
            </a:r>
          </a:p>
          <a:p>
            <a:pPr marL="914400" lvl="1" indent="-457200">
              <a:lnSpc>
                <a:spcPct val="100000"/>
              </a:lnSpc>
              <a:buFont typeface="+mj-lt"/>
              <a:buAutoNum type="alphaLcParenR"/>
            </a:pPr>
            <a:r>
              <a:rPr lang="en-US" sz="2400" dirty="0" smtClean="0"/>
              <a:t>Reliability of reporting for internal and external use; and</a:t>
            </a:r>
          </a:p>
          <a:p>
            <a:pPr marL="914400" lvl="1" indent="-457200">
              <a:lnSpc>
                <a:spcPct val="100000"/>
              </a:lnSpc>
              <a:buFont typeface="+mj-lt"/>
              <a:buAutoNum type="alphaLcParenR"/>
            </a:pPr>
            <a:r>
              <a:rPr lang="en-US" sz="2400" dirty="0" smtClean="0"/>
              <a:t>Compliance with applicable laws and regulations.</a:t>
            </a:r>
            <a:endParaRPr lang="en-US" dirty="0"/>
          </a:p>
        </p:txBody>
      </p:sp>
      <p:sp>
        <p:nvSpPr>
          <p:cNvPr id="4" name="Slide Number Placeholder 3"/>
          <p:cNvSpPr>
            <a:spLocks noGrp="1"/>
          </p:cNvSpPr>
          <p:nvPr>
            <p:ph type="sldNum" sz="quarter" idx="12"/>
          </p:nvPr>
        </p:nvSpPr>
        <p:spPr/>
        <p:txBody>
          <a:bodyPr/>
          <a:lstStyle/>
          <a:p>
            <a:fld id="{A3871BAC-7B2B-48C5-B817-4F83BD6AAA6F}" type="slidenum">
              <a:rPr lang="en-US" smtClean="0"/>
              <a:t>5</a:t>
            </a:fld>
            <a:endParaRPr lang="en-US" dirty="0"/>
          </a:p>
        </p:txBody>
      </p:sp>
    </p:spTree>
    <p:extLst>
      <p:ext uri="{BB962C8B-B14F-4D97-AF65-F5344CB8AC3E}">
        <p14:creationId xmlns:p14="http://schemas.microsoft.com/office/powerpoint/2010/main" val="2597350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Internal </a:t>
            </a:r>
            <a:r>
              <a:rPr lang="en-US" dirty="0" smtClean="0"/>
              <a:t>Controls: Requirements </a:t>
            </a:r>
            <a:r>
              <a:rPr lang="en-US" sz="2400" dirty="0" smtClean="0"/>
              <a:t>(continued)</a:t>
            </a:r>
            <a:endParaRPr lang="en-US" dirty="0"/>
          </a:p>
        </p:txBody>
      </p:sp>
      <p:sp>
        <p:nvSpPr>
          <p:cNvPr id="3" name="Content Placeholder 2"/>
          <p:cNvSpPr>
            <a:spLocks noGrp="1"/>
          </p:cNvSpPr>
          <p:nvPr>
            <p:ph idx="1"/>
          </p:nvPr>
        </p:nvSpPr>
        <p:spPr>
          <a:xfrm>
            <a:off x="1295400" y="1825625"/>
            <a:ext cx="9794132" cy="4710642"/>
          </a:xfrm>
        </p:spPr>
        <p:txBody>
          <a:bodyPr>
            <a:normAutofit/>
          </a:bodyPr>
          <a:lstStyle/>
          <a:p>
            <a:pPr>
              <a:lnSpc>
                <a:spcPct val="100000"/>
              </a:lnSpc>
            </a:pPr>
            <a:r>
              <a:rPr lang="en-US" sz="2600" dirty="0" smtClean="0"/>
              <a:t>Internal </a:t>
            </a:r>
            <a:r>
              <a:rPr lang="en-US" sz="2600" dirty="0"/>
              <a:t>controls are established and implemented as a measure of checks and balances to ensure proper expenditure of funds. Internal controls serve to safeguard assets and prevent fraud, waste, </a:t>
            </a:r>
            <a:r>
              <a:rPr lang="en-US" sz="2600" dirty="0" smtClean="0"/>
              <a:t>abuse </a:t>
            </a:r>
            <a:r>
              <a:rPr lang="en-US" sz="2600" dirty="0"/>
              <a:t>and mismanagement. </a:t>
            </a:r>
            <a:endParaRPr lang="en-US" sz="2600" dirty="0" smtClean="0"/>
          </a:p>
          <a:p>
            <a:pPr>
              <a:lnSpc>
                <a:spcPct val="100000"/>
              </a:lnSpc>
            </a:pPr>
            <a:r>
              <a:rPr lang="en-US" sz="2600" dirty="0" smtClean="0"/>
              <a:t>They </a:t>
            </a:r>
            <a:r>
              <a:rPr lang="en-US" sz="2600" dirty="0"/>
              <a:t>include methods and procedures the grantee uses to manage the day-to-day operations of grant-supported activities to assure compliance with applicable Federal requirements and that performance goals are being achieved.</a:t>
            </a:r>
          </a:p>
        </p:txBody>
      </p:sp>
      <p:sp>
        <p:nvSpPr>
          <p:cNvPr id="4" name="Slide Number Placeholder 3"/>
          <p:cNvSpPr>
            <a:spLocks noGrp="1"/>
          </p:cNvSpPr>
          <p:nvPr>
            <p:ph type="sldNum" sz="quarter" idx="12"/>
          </p:nvPr>
        </p:nvSpPr>
        <p:spPr/>
        <p:txBody>
          <a:bodyPr/>
          <a:lstStyle/>
          <a:p>
            <a:fld id="{A3871BAC-7B2B-48C5-B817-4F83BD6AAA6F}" type="slidenum">
              <a:rPr lang="en-US" smtClean="0"/>
              <a:t>6</a:t>
            </a:fld>
            <a:endParaRPr lang="en-US" dirty="0"/>
          </a:p>
        </p:txBody>
      </p:sp>
    </p:spTree>
    <p:extLst>
      <p:ext uri="{BB962C8B-B14F-4D97-AF65-F5344CB8AC3E}">
        <p14:creationId xmlns:p14="http://schemas.microsoft.com/office/powerpoint/2010/main" val="513957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587" y="313499"/>
            <a:ext cx="9768193" cy="1036850"/>
          </a:xfrm>
        </p:spPr>
        <p:txBody>
          <a:bodyPr>
            <a:normAutofit/>
          </a:bodyPr>
          <a:lstStyle/>
          <a:p>
            <a:pPr lvl="0"/>
            <a:r>
              <a:rPr lang="en-US" dirty="0" smtClean="0"/>
              <a:t>Developing and Integrating Internal Controls</a:t>
            </a:r>
            <a:endParaRPr lang="en-US" dirty="0"/>
          </a:p>
        </p:txBody>
      </p:sp>
      <p:sp>
        <p:nvSpPr>
          <p:cNvPr id="3" name="Content Placeholder 2"/>
          <p:cNvSpPr>
            <a:spLocks noGrp="1"/>
          </p:cNvSpPr>
          <p:nvPr>
            <p:ph idx="1"/>
          </p:nvPr>
        </p:nvSpPr>
        <p:spPr>
          <a:xfrm>
            <a:off x="1050587" y="1828800"/>
            <a:ext cx="9768193" cy="4343400"/>
          </a:xfrm>
        </p:spPr>
        <p:txBody>
          <a:bodyPr>
            <a:normAutofit/>
          </a:bodyPr>
          <a:lstStyle/>
          <a:p>
            <a:pPr>
              <a:lnSpc>
                <a:spcPct val="100000"/>
              </a:lnSpc>
            </a:pPr>
            <a:r>
              <a:rPr lang="en-US" sz="2600" dirty="0" smtClean="0"/>
              <a:t>There is no standardized set of internal controls as they will differ based on each agency’s structure, processes and State requirements.</a:t>
            </a:r>
          </a:p>
          <a:p>
            <a:pPr>
              <a:lnSpc>
                <a:spcPct val="100000"/>
              </a:lnSpc>
            </a:pPr>
            <a:r>
              <a:rPr lang="en-US" sz="2600" dirty="0" smtClean="0"/>
              <a:t>RSA’s review of internal controls is to determine whether the agency’s internal controls meet the requirements at § 200.303. </a:t>
            </a:r>
          </a:p>
          <a:p>
            <a:pPr>
              <a:lnSpc>
                <a:spcPct val="100000"/>
              </a:lnSpc>
            </a:pPr>
            <a:r>
              <a:rPr lang="en-US" sz="2600" dirty="0" smtClean="0"/>
              <a:t>The State is authorized to adopt any set of internal controls that meets the requirements at § 200.303.</a:t>
            </a:r>
            <a:endParaRPr lang="en-US" sz="2600" dirty="0"/>
          </a:p>
        </p:txBody>
      </p:sp>
      <p:sp>
        <p:nvSpPr>
          <p:cNvPr id="4" name="Slide Number Placeholder 3"/>
          <p:cNvSpPr>
            <a:spLocks noGrp="1"/>
          </p:cNvSpPr>
          <p:nvPr>
            <p:ph type="sldNum" sz="quarter" idx="12"/>
          </p:nvPr>
        </p:nvSpPr>
        <p:spPr/>
        <p:txBody>
          <a:bodyPr/>
          <a:lstStyle/>
          <a:p>
            <a:fld id="{A3871BAC-7B2B-48C5-B817-4F83BD6AAA6F}" type="slidenum">
              <a:rPr lang="en-US" smtClean="0"/>
              <a:t>7</a:t>
            </a:fld>
            <a:endParaRPr lang="en-US" dirty="0"/>
          </a:p>
        </p:txBody>
      </p:sp>
    </p:spTree>
    <p:extLst>
      <p:ext uri="{BB962C8B-B14F-4D97-AF65-F5344CB8AC3E}">
        <p14:creationId xmlns:p14="http://schemas.microsoft.com/office/powerpoint/2010/main" val="748544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GAO Green Book for Internal Controls</a:t>
            </a:r>
            <a:endParaRPr lang="en-US" dirty="0"/>
          </a:p>
        </p:txBody>
      </p:sp>
      <p:sp>
        <p:nvSpPr>
          <p:cNvPr id="3" name="Content Placeholder 2"/>
          <p:cNvSpPr>
            <a:spLocks noGrp="1"/>
          </p:cNvSpPr>
          <p:nvPr>
            <p:ph type="body" idx="1"/>
          </p:nvPr>
        </p:nvSpPr>
        <p:spPr>
          <a:xfrm>
            <a:off x="1295398" y="4589463"/>
            <a:ext cx="8373896" cy="1478828"/>
          </a:xfrm>
        </p:spPr>
        <p:txBody>
          <a:bodyPr>
            <a:noAutofit/>
          </a:bodyPr>
          <a:lstStyle/>
          <a:p>
            <a:r>
              <a:rPr lang="en-US" dirty="0"/>
              <a:t>United States Government Accountability Office (GAO) September </a:t>
            </a:r>
            <a:r>
              <a:rPr lang="en-US" dirty="0" smtClean="0"/>
              <a:t>2014;</a:t>
            </a:r>
            <a:br>
              <a:rPr lang="en-US" dirty="0" smtClean="0"/>
            </a:br>
            <a:r>
              <a:rPr lang="en-US" dirty="0" smtClean="0"/>
              <a:t>Standards for Internal Control in the Federal Government</a:t>
            </a:r>
          </a:p>
          <a:p>
            <a:r>
              <a:rPr lang="en-US" dirty="0">
                <a:hlinkClick r:id="rId3"/>
              </a:rPr>
              <a:t>https://</a:t>
            </a:r>
            <a:r>
              <a:rPr lang="en-US" dirty="0" smtClean="0">
                <a:hlinkClick r:id="rId3"/>
              </a:rPr>
              <a:t>www.gao.gov/assets/670/665712.pdf</a:t>
            </a:r>
            <a:endParaRPr lang="en-US" dirty="0" smtClean="0"/>
          </a:p>
        </p:txBody>
      </p:sp>
    </p:spTree>
    <p:extLst>
      <p:ext uri="{BB962C8B-B14F-4D97-AF65-F5344CB8AC3E}">
        <p14:creationId xmlns:p14="http://schemas.microsoft.com/office/powerpoint/2010/main" val="1398513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043" y="332954"/>
            <a:ext cx="9826557" cy="1036850"/>
          </a:xfrm>
        </p:spPr>
        <p:txBody>
          <a:bodyPr/>
          <a:lstStyle/>
          <a:p>
            <a:r>
              <a:rPr lang="en-US" dirty="0" smtClean="0"/>
              <a:t>Five Components of an Internal Control System</a:t>
            </a:r>
            <a:endParaRPr lang="en-US" dirty="0"/>
          </a:p>
        </p:txBody>
      </p:sp>
      <p:pic>
        <p:nvPicPr>
          <p:cNvPr id="15" name="Content Placeholder 14" descr="A cube. Top: Categories of objectives = operations, reporting, compliance. Left: Components of Internal control = control environment, risk assessment, control activities, information and communication, monitoring. Right: Levels of organizational structure = function, operating unit, division, entity." title="Internal Controls Diagram"/>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15308" y="1828800"/>
            <a:ext cx="6760798" cy="4933284"/>
          </a:xfrm>
        </p:spPr>
      </p:pic>
      <p:sp>
        <p:nvSpPr>
          <p:cNvPr id="13" name="Content Placeholder 12"/>
          <p:cNvSpPr>
            <a:spLocks noGrp="1"/>
          </p:cNvSpPr>
          <p:nvPr>
            <p:ph sz="half" idx="1"/>
          </p:nvPr>
        </p:nvSpPr>
        <p:spPr>
          <a:xfrm>
            <a:off x="1070043" y="1672389"/>
            <a:ext cx="6167336" cy="4499811"/>
          </a:xfrm>
        </p:spPr>
        <p:txBody>
          <a:bodyPr>
            <a:noAutofit/>
          </a:bodyPr>
          <a:lstStyle/>
          <a:p>
            <a:pPr>
              <a:lnSpc>
                <a:spcPct val="100000"/>
              </a:lnSpc>
            </a:pPr>
            <a:r>
              <a:rPr lang="en-US" sz="2000" b="1" dirty="0" smtClean="0"/>
              <a:t>Control Environment </a:t>
            </a:r>
            <a:r>
              <a:rPr lang="en-US" sz="2000" dirty="0" smtClean="0"/>
              <a:t>that sets the tone for the organization.</a:t>
            </a:r>
          </a:p>
          <a:p>
            <a:pPr>
              <a:lnSpc>
                <a:spcPct val="100000"/>
              </a:lnSpc>
            </a:pPr>
            <a:r>
              <a:rPr lang="en-US" sz="2000" dirty="0" smtClean="0"/>
              <a:t>A </a:t>
            </a:r>
            <a:r>
              <a:rPr lang="en-US" sz="2000" b="1" dirty="0" smtClean="0"/>
              <a:t>Risk Assessment </a:t>
            </a:r>
            <a:r>
              <a:rPr lang="en-US" sz="2000" dirty="0" smtClean="0"/>
              <a:t>process that involves the identification and analysis of relevant risks.</a:t>
            </a:r>
          </a:p>
          <a:p>
            <a:pPr>
              <a:lnSpc>
                <a:spcPct val="100000"/>
              </a:lnSpc>
            </a:pPr>
            <a:r>
              <a:rPr lang="en-US" sz="2000" b="1" dirty="0" smtClean="0"/>
              <a:t>Control Activities </a:t>
            </a:r>
            <a:r>
              <a:rPr lang="en-US" sz="2000" dirty="0" smtClean="0"/>
              <a:t>that include the policies and procedures that help ensure management directives are carried out and documented.</a:t>
            </a:r>
          </a:p>
          <a:p>
            <a:pPr>
              <a:lnSpc>
                <a:spcPct val="100000"/>
              </a:lnSpc>
            </a:pPr>
            <a:r>
              <a:rPr lang="en-US" sz="2000" b="1" dirty="0" smtClean="0"/>
              <a:t>Information and Communication </a:t>
            </a:r>
            <a:r>
              <a:rPr lang="en-US" sz="2000" dirty="0" smtClean="0"/>
              <a:t>systems or processes that support the exchange of information.</a:t>
            </a:r>
          </a:p>
          <a:p>
            <a:pPr>
              <a:lnSpc>
                <a:spcPct val="100000"/>
              </a:lnSpc>
            </a:pPr>
            <a:r>
              <a:rPr lang="en-US" sz="2000" b="1" dirty="0" smtClean="0"/>
              <a:t>Monitoring</a:t>
            </a:r>
            <a:r>
              <a:rPr lang="en-US" sz="2000" dirty="0" smtClean="0"/>
              <a:t> processes used to asses the quality of internal control performance over time. </a:t>
            </a:r>
            <a:endParaRPr lang="en-US" sz="2000" dirty="0"/>
          </a:p>
        </p:txBody>
      </p:sp>
      <p:sp>
        <p:nvSpPr>
          <p:cNvPr id="3" name="Slide Number Placeholder 2"/>
          <p:cNvSpPr>
            <a:spLocks noGrp="1"/>
          </p:cNvSpPr>
          <p:nvPr>
            <p:ph type="sldNum" sz="quarter" idx="12"/>
          </p:nvPr>
        </p:nvSpPr>
        <p:spPr/>
        <p:txBody>
          <a:bodyPr/>
          <a:lstStyle/>
          <a:p>
            <a:fld id="{A3871BAC-7B2B-48C5-B817-4F83BD6AAA6F}" type="slidenum">
              <a:rPr lang="en-US" smtClean="0"/>
              <a:t>9</a:t>
            </a:fld>
            <a:endParaRPr lang="en-US" dirty="0"/>
          </a:p>
        </p:txBody>
      </p:sp>
    </p:spTree>
    <p:extLst>
      <p:ext uri="{BB962C8B-B14F-4D97-AF65-F5344CB8AC3E}">
        <p14:creationId xmlns:p14="http://schemas.microsoft.com/office/powerpoint/2010/main" val="89882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2.xml><?xml version="1.0" encoding="utf-8"?>
<a:theme xmlns:a="http://schemas.openxmlformats.org/drawingml/2006/main" name="1_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WINTAC TOPIC 5 PPT TEMPLATE 1017</Template>
  <TotalTime>2535</TotalTime>
  <Words>2359</Words>
  <Application>Microsoft Office PowerPoint</Application>
  <PresentationFormat>Widescreen</PresentationFormat>
  <Paragraphs>273</Paragraphs>
  <Slides>40</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40</vt:i4>
      </vt:variant>
    </vt:vector>
  </HeadingPairs>
  <TitlesOfParts>
    <vt:vector size="46" baseType="lpstr">
      <vt:lpstr>Arial</vt:lpstr>
      <vt:lpstr>Book Antiqua</vt:lpstr>
      <vt:lpstr>Calibri</vt:lpstr>
      <vt:lpstr>Courier New</vt:lpstr>
      <vt:lpstr>Sales Direction 16X9</vt:lpstr>
      <vt:lpstr>1_Sales Direction 16X9</vt:lpstr>
      <vt:lpstr>Internal Controls: Everything you wanted to know … but were afraid to ask!</vt:lpstr>
      <vt:lpstr>Presenters</vt:lpstr>
      <vt:lpstr>Objectives</vt:lpstr>
      <vt:lpstr>Internal Controls: The Who, What, Why, When and Where</vt:lpstr>
      <vt:lpstr>Internal Controls: Requirements </vt:lpstr>
      <vt:lpstr>Internal Controls: Requirements (continued)</vt:lpstr>
      <vt:lpstr>Developing and Integrating Internal Controls</vt:lpstr>
      <vt:lpstr>GAO Green Book for Internal Controls</vt:lpstr>
      <vt:lpstr>Five Components of an Internal Control System</vt:lpstr>
      <vt:lpstr>A Closer Look at the Internal Controls Diagram</vt:lpstr>
      <vt:lpstr>Types and Examples of Internal Controls</vt:lpstr>
      <vt:lpstr>Examples of Internal Control Procedures</vt:lpstr>
      <vt:lpstr>Example: RSA/VR Award Processes</vt:lpstr>
      <vt:lpstr>Example: RSA/VR Award Processes (continued)</vt:lpstr>
      <vt:lpstr>Agency Monitoring of Internal Controls</vt:lpstr>
      <vt:lpstr>Monitoring Reviews</vt:lpstr>
      <vt:lpstr>Financial Management Reviews</vt:lpstr>
      <vt:lpstr>Financial Management Reviews (continued)</vt:lpstr>
      <vt:lpstr>Areas for Internal Controls</vt:lpstr>
      <vt:lpstr>Areas for Internal Controls (continued)</vt:lpstr>
      <vt:lpstr>Critical Areas for Internal Control Policies</vt:lpstr>
      <vt:lpstr>Internal Controls for Reporting (SF-425)</vt:lpstr>
      <vt:lpstr>Internal Controls for Reporting (SF-425) (continued)</vt:lpstr>
      <vt:lpstr>Internal Controls for Prior Approval</vt:lpstr>
      <vt:lpstr>Internal Controls for 60-Day Eligibility</vt:lpstr>
      <vt:lpstr>Internal Controls for Eligibility</vt:lpstr>
      <vt:lpstr>Internal Controls for Eligibility (continued)</vt:lpstr>
      <vt:lpstr>Internal Controls for Case File Documentation</vt:lpstr>
      <vt:lpstr>Internal Controls for Underreporting Client Services</vt:lpstr>
      <vt:lpstr>Internal Controls for  Pre-Employment Transition Services</vt:lpstr>
      <vt:lpstr>Lessons From the Field</vt:lpstr>
      <vt:lpstr>Lessons From the Field (continued)</vt:lpstr>
      <vt:lpstr>Misconceptions Regarding Internal Controls</vt:lpstr>
      <vt:lpstr>Idaho Commission for the Blind and Visually Impaired (ICBVI)</vt:lpstr>
      <vt:lpstr>ICBVI: Current Practices</vt:lpstr>
      <vt:lpstr>ICBVI: Internal Control Challenges</vt:lpstr>
      <vt:lpstr>ICBVI: Partnering with General Agency</vt:lpstr>
      <vt:lpstr>ICBVI: Internal Control Projects</vt:lpstr>
      <vt:lpstr>VR Agency Sharing and Discussion</vt:lpstr>
      <vt:lpstr>Contact</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Controls – Everything you wanted to know , but were afraid to ask</dc:title>
  <dc:creator>Rachel Anderson</dc:creator>
  <cp:lastModifiedBy>Kevin Red</cp:lastModifiedBy>
  <cp:revision>67</cp:revision>
  <dcterms:created xsi:type="dcterms:W3CDTF">2019-03-15T11:00:16Z</dcterms:created>
  <dcterms:modified xsi:type="dcterms:W3CDTF">2019-04-11T20:04:26Z</dcterms:modified>
</cp:coreProperties>
</file>