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4" r:id="rId2"/>
  </p:sldMasterIdLst>
  <p:notesMasterIdLst>
    <p:notesMasterId r:id="rId40"/>
  </p:notesMasterIdLst>
  <p:sldIdLst>
    <p:sldId id="256" r:id="rId3"/>
    <p:sldId id="257" r:id="rId4"/>
    <p:sldId id="290" r:id="rId5"/>
    <p:sldId id="258" r:id="rId6"/>
    <p:sldId id="259" r:id="rId7"/>
    <p:sldId id="260" r:id="rId8"/>
    <p:sldId id="261" r:id="rId9"/>
    <p:sldId id="262" r:id="rId10"/>
    <p:sldId id="263" r:id="rId11"/>
    <p:sldId id="264" r:id="rId12"/>
    <p:sldId id="291" r:id="rId13"/>
    <p:sldId id="280" r:id="rId14"/>
    <p:sldId id="283" r:id="rId15"/>
    <p:sldId id="284" r:id="rId16"/>
    <p:sldId id="285" r:id="rId17"/>
    <p:sldId id="269" r:id="rId18"/>
    <p:sldId id="273" r:id="rId19"/>
    <p:sldId id="278" r:id="rId20"/>
    <p:sldId id="272" r:id="rId21"/>
    <p:sldId id="274" r:id="rId22"/>
    <p:sldId id="276" r:id="rId23"/>
    <p:sldId id="277" r:id="rId24"/>
    <p:sldId id="275" r:id="rId25"/>
    <p:sldId id="286" r:id="rId26"/>
    <p:sldId id="293" r:id="rId27"/>
    <p:sldId id="294" r:id="rId28"/>
    <p:sldId id="295" r:id="rId29"/>
    <p:sldId id="279" r:id="rId30"/>
    <p:sldId id="265" r:id="rId31"/>
    <p:sldId id="287" r:id="rId32"/>
    <p:sldId id="288" r:id="rId33"/>
    <p:sldId id="289" r:id="rId34"/>
    <p:sldId id="281" r:id="rId35"/>
    <p:sldId id="266" r:id="rId36"/>
    <p:sldId id="292" r:id="rId37"/>
    <p:sldId id="271" r:id="rId38"/>
    <p:sldId id="270"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039" autoAdjust="0"/>
  </p:normalViewPr>
  <p:slideViewPr>
    <p:cSldViewPr snapToGrid="0">
      <p:cViewPr varScale="1">
        <p:scale>
          <a:sx n="62" d="100"/>
          <a:sy n="62" d="100"/>
        </p:scale>
        <p:origin x="760" y="52"/>
      </p:cViewPr>
      <p:guideLst>
        <p:guide orient="horz" pos="2160"/>
        <p:guide pos="3840"/>
      </p:guideLst>
    </p:cSldViewPr>
  </p:slideViewPr>
  <p:outlineViewPr>
    <p:cViewPr>
      <p:scale>
        <a:sx n="33" d="100"/>
        <a:sy n="33" d="100"/>
      </p:scale>
      <p:origin x="0" y="-3382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DECE51-E039-48B9-934D-9DA1FC9383D9}" type="datetimeFigureOut">
              <a:rPr lang="en-US" smtClean="0"/>
              <a:t>3/25/2019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E57641-85F4-41FE-A06C-4C3297FC356F}" type="slidenum">
              <a:rPr lang="en-US" smtClean="0"/>
              <a:t>‹#›</a:t>
            </a:fld>
            <a:endParaRPr lang="en-US" dirty="0"/>
          </a:p>
        </p:txBody>
      </p:sp>
    </p:spTree>
    <p:extLst>
      <p:ext uri="{BB962C8B-B14F-4D97-AF65-F5344CB8AC3E}">
        <p14:creationId xmlns:p14="http://schemas.microsoft.com/office/powerpoint/2010/main" val="1031876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E57641-85F4-41FE-A06C-4C3297FC356F}" type="slidenum">
              <a:rPr lang="en-US" smtClean="0"/>
              <a:t>1</a:t>
            </a:fld>
            <a:endParaRPr lang="en-US" dirty="0"/>
          </a:p>
        </p:txBody>
      </p:sp>
    </p:spTree>
    <p:extLst>
      <p:ext uri="{BB962C8B-B14F-4D97-AF65-F5344CB8AC3E}">
        <p14:creationId xmlns:p14="http://schemas.microsoft.com/office/powerpoint/2010/main" val="1325067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E57641-85F4-41FE-A06C-4C3297FC356F}" type="slidenum">
              <a:rPr lang="en-US" smtClean="0"/>
              <a:t>9</a:t>
            </a:fld>
            <a:endParaRPr lang="en-US" dirty="0"/>
          </a:p>
        </p:txBody>
      </p:sp>
    </p:spTree>
    <p:extLst>
      <p:ext uri="{BB962C8B-B14F-4D97-AF65-F5344CB8AC3E}">
        <p14:creationId xmlns:p14="http://schemas.microsoft.com/office/powerpoint/2010/main" val="2717353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E57641-85F4-41FE-A06C-4C3297FC356F}" type="slidenum">
              <a:rPr lang="en-US" smtClean="0"/>
              <a:t>10</a:t>
            </a:fld>
            <a:endParaRPr lang="en-US" dirty="0"/>
          </a:p>
        </p:txBody>
      </p:sp>
    </p:spTree>
    <p:extLst>
      <p:ext uri="{BB962C8B-B14F-4D97-AF65-F5344CB8AC3E}">
        <p14:creationId xmlns:p14="http://schemas.microsoft.com/office/powerpoint/2010/main" val="2693261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E57641-85F4-41FE-A06C-4C3297FC356F}" type="slidenum">
              <a:rPr lang="en-US" smtClean="0"/>
              <a:t>11</a:t>
            </a:fld>
            <a:endParaRPr lang="en-US" dirty="0"/>
          </a:p>
        </p:txBody>
      </p:sp>
    </p:spTree>
    <p:extLst>
      <p:ext uri="{BB962C8B-B14F-4D97-AF65-F5344CB8AC3E}">
        <p14:creationId xmlns:p14="http://schemas.microsoft.com/office/powerpoint/2010/main" val="2693261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E57641-85F4-41FE-A06C-4C3297FC356F}" type="slidenum">
              <a:rPr lang="en-US" smtClean="0"/>
              <a:t>12</a:t>
            </a:fld>
            <a:endParaRPr lang="en-US" dirty="0"/>
          </a:p>
        </p:txBody>
      </p:sp>
    </p:spTree>
    <p:extLst>
      <p:ext uri="{BB962C8B-B14F-4D97-AF65-F5344CB8AC3E}">
        <p14:creationId xmlns:p14="http://schemas.microsoft.com/office/powerpoint/2010/main" val="2798055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E57641-85F4-41FE-A06C-4C3297FC356F}" type="slidenum">
              <a:rPr lang="en-US" smtClean="0"/>
              <a:t>16</a:t>
            </a:fld>
            <a:endParaRPr lang="en-US" dirty="0"/>
          </a:p>
        </p:txBody>
      </p:sp>
    </p:spTree>
    <p:extLst>
      <p:ext uri="{BB962C8B-B14F-4D97-AF65-F5344CB8AC3E}">
        <p14:creationId xmlns:p14="http://schemas.microsoft.com/office/powerpoint/2010/main" val="2968930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E57641-85F4-41FE-A06C-4C3297FC356F}" type="slidenum">
              <a:rPr lang="en-US" smtClean="0"/>
              <a:t>21</a:t>
            </a:fld>
            <a:endParaRPr lang="en-US" dirty="0"/>
          </a:p>
        </p:txBody>
      </p:sp>
    </p:spTree>
    <p:extLst>
      <p:ext uri="{BB962C8B-B14F-4D97-AF65-F5344CB8AC3E}">
        <p14:creationId xmlns:p14="http://schemas.microsoft.com/office/powerpoint/2010/main" val="8734842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en-US" sz="1800" dirty="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3858" y="124492"/>
            <a:ext cx="1990245" cy="540526"/>
          </a:xfrm>
          <a:prstGeom prst="rect">
            <a:avLst/>
          </a:prstGeom>
        </p:spPr>
      </p:pic>
    </p:spTree>
    <p:extLst>
      <p:ext uri="{BB962C8B-B14F-4D97-AF65-F5344CB8AC3E}">
        <p14:creationId xmlns:p14="http://schemas.microsoft.com/office/powerpoint/2010/main" val="1382433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95C9351-F14B-4772-9D90-F9AB24F33AE2}" type="datetime1">
              <a:rPr lang="en-US" smtClean="0"/>
              <a:t>3/25/2019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589D42-BDF6-4C83-9C57-A6CC13541FAC}" type="slidenum">
              <a:rPr lang="en-US" smtClean="0"/>
              <a:t>‹#›</a:t>
            </a:fld>
            <a:endParaRPr lang="en-US" dirty="0"/>
          </a:p>
        </p:txBody>
      </p:sp>
    </p:spTree>
    <p:extLst>
      <p:ext uri="{BB962C8B-B14F-4D97-AF65-F5344CB8AC3E}">
        <p14:creationId xmlns:p14="http://schemas.microsoft.com/office/powerpoint/2010/main" val="1039826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4" name="Text Placeholder 3"/>
          <p:cNvSpPr>
            <a:spLocks noGrp="1"/>
          </p:cNvSpPr>
          <p:nvPr>
            <p:ph type="body" sz="half" idx="2"/>
          </p:nvPr>
        </p:nvSpPr>
        <p:spPr>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66885C-36F6-415C-B7E5-5118B16F81E2}" type="datetime1">
              <a:rPr lang="en-US" smtClean="0"/>
              <a:t>3/25/2019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589D42-BDF6-4C83-9C57-A6CC13541FAC}" type="slidenum">
              <a:rPr lang="en-US" smtClean="0"/>
              <a:t>‹#›</a:t>
            </a:fld>
            <a:endParaRPr lang="en-US" dirty="0"/>
          </a:p>
        </p:txBody>
      </p:sp>
      <p:sp>
        <p:nvSpPr>
          <p:cNvPr id="10" name="Rectangle 9"/>
          <p:cNvSpPr/>
          <p:nvPr/>
        </p:nvSpPr>
        <p:spPr>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 Placeholder 3"/>
          <p:cNvSpPr>
            <a:spLocks noGrp="1"/>
          </p:cNvSpPr>
          <p:nvPr>
            <p:ph type="body" sz="half" idx="14"/>
          </p:nvPr>
        </p:nvSpPr>
        <p:spPr>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Picture Placeholder 2"/>
          <p:cNvSpPr>
            <a:spLocks noGrp="1"/>
          </p:cNvSpPr>
          <p:nvPr>
            <p:ph type="pic" idx="1"/>
          </p:nvPr>
        </p:nvSpPr>
        <p:spPr>
          <a:xfrm>
            <a:off x="12954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8" name="Picture Placeholder 2"/>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extLst>
      <p:ext uri="{BB962C8B-B14F-4D97-AF65-F5344CB8AC3E}">
        <p14:creationId xmlns:p14="http://schemas.microsoft.com/office/powerpoint/2010/main" val="3844130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7F04AC-FA14-4EE1-B625-14C19BC98804}" type="datetime1">
              <a:rPr lang="en-US" smtClean="0"/>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589D42-BDF6-4C83-9C57-A6CC13541FAC}" type="slidenum">
              <a:rPr lang="en-US" smtClean="0"/>
              <a:t>‹#›</a:t>
            </a:fld>
            <a:endParaRPr lang="en-US" dirty="0"/>
          </a:p>
        </p:txBody>
      </p:sp>
    </p:spTree>
    <p:extLst>
      <p:ext uri="{BB962C8B-B14F-4D97-AF65-F5344CB8AC3E}">
        <p14:creationId xmlns:p14="http://schemas.microsoft.com/office/powerpoint/2010/main" val="2923362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9871318" y="685800"/>
            <a:ext cx="1033272" cy="5486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F74CD8-2CC0-4CD3-881C-61021BF97193}" type="datetime1">
              <a:rPr lang="en-US" smtClean="0"/>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589D42-BDF6-4C83-9C57-A6CC13541FAC}" type="slidenum">
              <a:rPr lang="en-US" smtClean="0"/>
              <a:t>‹#›</a:t>
            </a:fld>
            <a:endParaRPr lang="en-US" dirty="0"/>
          </a:p>
        </p:txBody>
      </p:sp>
    </p:spTree>
    <p:extLst>
      <p:ext uri="{BB962C8B-B14F-4D97-AF65-F5344CB8AC3E}">
        <p14:creationId xmlns:p14="http://schemas.microsoft.com/office/powerpoint/2010/main" val="3056577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en-US" sz="1800" dirty="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2909086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FAC08-AE89-4293-A795-18A9B83B7C38}" type="datetime1">
              <a:rPr lang="en-US" smtClean="0"/>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539561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rgbClr val="03468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solidFill>
                  <a:srgbClr val="377BB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15" name="Picture Placeholder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dirty="0" smtClean="0"/>
              <a:t>Click icon to add picture</a:t>
            </a:r>
            <a:endParaRPr lang="en-US" dirty="0"/>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2095082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rgbClr val="034680"/>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rgbClr val="377BB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1668279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828799"/>
            <a:ext cx="4572000" cy="43434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D67AB7-92FD-4E45-939D-0E2E0BA44A6D}" type="datetime1">
              <a:rPr lang="en-US" smtClean="0"/>
              <a:t>3/25/2019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2096643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954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246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0C2F74-C812-4116-9B79-250AA1F12338}" type="datetime1">
              <a:rPr lang="en-US" smtClean="0"/>
              <a:t>3/25/2019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2052901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Tx/>
              <a:defRPr/>
            </a:lvl1pPr>
            <a:lvl2pPr>
              <a:buClrTx/>
              <a:defRPr/>
            </a:lvl2pPr>
            <a:lvl3pPr>
              <a:buClrTx/>
              <a:defRPr/>
            </a:lvl3pPr>
            <a:lvl4pPr>
              <a:buClrTx/>
              <a:defRPr/>
            </a:lvl4pPr>
            <a:lvl5pPr>
              <a:buClrTx/>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237E9A-9EDC-4B92-A3E9-A36CE98B254B}" type="datetime1">
              <a:rPr lang="en-US" smtClean="0"/>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589D42-BDF6-4C83-9C57-A6CC13541FAC}" type="slidenum">
              <a:rPr lang="en-US" smtClean="0"/>
              <a:t>‹#›</a:t>
            </a:fld>
            <a:endParaRPr lang="en-US" dirty="0"/>
          </a:p>
        </p:txBody>
      </p:sp>
    </p:spTree>
    <p:extLst>
      <p:ext uri="{BB962C8B-B14F-4D97-AF65-F5344CB8AC3E}">
        <p14:creationId xmlns:p14="http://schemas.microsoft.com/office/powerpoint/2010/main" val="3107465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086C44-A450-4AE0-8646-82DD2313E10A}" type="datetime1">
              <a:rPr lang="en-US" smtClean="0"/>
              <a:t>3/25/2019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4291475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77854F-F6CC-4030-9A83-45AE28FF38F7}" type="datetime1">
              <a:rPr lang="en-US" smtClean="0"/>
              <a:t>3/25/2019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192000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849FAE-8558-4E24-B4DA-DE90F1D93380}" type="datetime1">
              <a:rPr lang="en-US" smtClean="0"/>
              <a:t>3/25/2019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2869582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F22954B-4740-4576-9072-A6C315F27063}" type="datetime1">
              <a:rPr lang="en-US" smtClean="0"/>
              <a:t>3/25/2019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3047885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4" name="Text Placeholder 3"/>
          <p:cNvSpPr>
            <a:spLocks noGrp="1"/>
          </p:cNvSpPr>
          <p:nvPr>
            <p:ph type="body" sz="half" idx="2"/>
          </p:nvPr>
        </p:nvSpPr>
        <p:spPr>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9951B2-7AFB-46FA-AAD8-A9DD47D4446C}" type="datetime1">
              <a:rPr lang="en-US" smtClean="0"/>
              <a:t>3/25/2019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
        <p:nvSpPr>
          <p:cNvPr id="10" name="Rectangle 9"/>
          <p:cNvSpPr/>
          <p:nvPr/>
        </p:nvSpPr>
        <p:spPr>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 Placeholder 3"/>
          <p:cNvSpPr>
            <a:spLocks noGrp="1"/>
          </p:cNvSpPr>
          <p:nvPr>
            <p:ph type="body" sz="half" idx="14"/>
          </p:nvPr>
        </p:nvSpPr>
        <p:spPr>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Picture Placeholder 2"/>
          <p:cNvSpPr>
            <a:spLocks noGrp="1"/>
          </p:cNvSpPr>
          <p:nvPr>
            <p:ph type="pic" idx="1"/>
          </p:nvPr>
        </p:nvSpPr>
        <p:spPr>
          <a:xfrm>
            <a:off x="12954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8" name="Picture Placeholder 2"/>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extLst>
      <p:ext uri="{BB962C8B-B14F-4D97-AF65-F5344CB8AC3E}">
        <p14:creationId xmlns:p14="http://schemas.microsoft.com/office/powerpoint/2010/main" val="1522900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0C36A2-3D00-4D92-9658-C5FEB011D2FD}" type="datetime1">
              <a:rPr lang="en-US" smtClean="0"/>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4043939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9871318" y="685800"/>
            <a:ext cx="1033272" cy="5486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9B5757-7D73-4F2F-B353-4200DAF30504}" type="datetime1">
              <a:rPr lang="en-US" smtClean="0"/>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3877815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rgbClr val="03468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solidFill>
                  <a:srgbClr val="377BB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15" name="Picture Placeholder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dirty="0" smtClean="0"/>
              <a:t>Click icon to add picture</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95116" y="124491"/>
            <a:ext cx="2778988" cy="754739"/>
          </a:xfrm>
          <a:prstGeom prst="rect">
            <a:avLst/>
          </a:prstGeom>
        </p:spPr>
      </p:pic>
    </p:spTree>
    <p:extLst>
      <p:ext uri="{BB962C8B-B14F-4D97-AF65-F5344CB8AC3E}">
        <p14:creationId xmlns:p14="http://schemas.microsoft.com/office/powerpoint/2010/main" val="1891091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rgbClr val="034680"/>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rgbClr val="377BB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3858" y="124492"/>
            <a:ext cx="1990245" cy="540526"/>
          </a:xfrm>
          <a:prstGeom prst="rect">
            <a:avLst/>
          </a:prstGeom>
        </p:spPr>
      </p:pic>
    </p:spTree>
    <p:extLst>
      <p:ext uri="{BB962C8B-B14F-4D97-AF65-F5344CB8AC3E}">
        <p14:creationId xmlns:p14="http://schemas.microsoft.com/office/powerpoint/2010/main" val="1078937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lvl1pPr>
              <a:buClrTx/>
              <a:defRPr/>
            </a:lvl1pPr>
            <a:lvl2pPr>
              <a:buClrTx/>
              <a:defRPr/>
            </a:lvl2pPr>
            <a:lvl3pPr>
              <a:buClrTx/>
              <a:defRPr/>
            </a:lvl3pPr>
            <a:lvl4pPr>
              <a:buClrTx/>
              <a:defRPr/>
            </a:lvl4pPr>
            <a:lvl5pPr>
              <a:buClrTx/>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828799"/>
            <a:ext cx="4572000" cy="43434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7FF672-376E-4382-BBBC-B7F2219E18A4}" type="datetime1">
              <a:rPr lang="en-US" smtClean="0"/>
              <a:t>3/25/2019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589D42-BDF6-4C83-9C57-A6CC13541FAC}" type="slidenum">
              <a:rPr lang="en-US" smtClean="0"/>
              <a:t>‹#›</a:t>
            </a:fld>
            <a:endParaRPr lang="en-US" dirty="0"/>
          </a:p>
        </p:txBody>
      </p:sp>
    </p:spTree>
    <p:extLst>
      <p:ext uri="{BB962C8B-B14F-4D97-AF65-F5344CB8AC3E}">
        <p14:creationId xmlns:p14="http://schemas.microsoft.com/office/powerpoint/2010/main" val="339483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954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246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7A4F6E5-E46F-4BD0-87C9-4DE7B0DB2524}" type="datetime1">
              <a:rPr lang="en-US" smtClean="0"/>
              <a:t>3/25/2019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589D42-BDF6-4C83-9C57-A6CC13541FAC}" type="slidenum">
              <a:rPr lang="en-US" smtClean="0"/>
              <a:t>‹#›</a:t>
            </a:fld>
            <a:endParaRPr lang="en-US" dirty="0"/>
          </a:p>
        </p:txBody>
      </p:sp>
    </p:spTree>
    <p:extLst>
      <p:ext uri="{BB962C8B-B14F-4D97-AF65-F5344CB8AC3E}">
        <p14:creationId xmlns:p14="http://schemas.microsoft.com/office/powerpoint/2010/main" val="315545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1E4412-D56C-4C22-9488-6899F9DCD829}" type="datetime1">
              <a:rPr lang="en-US" smtClean="0"/>
              <a:t>3/25/2019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589D42-BDF6-4C83-9C57-A6CC13541FAC}" type="slidenum">
              <a:rPr lang="en-US" smtClean="0"/>
              <a:t>‹#›</a:t>
            </a:fld>
            <a:endParaRPr lang="en-US" dirty="0"/>
          </a:p>
        </p:txBody>
      </p:sp>
    </p:spTree>
    <p:extLst>
      <p:ext uri="{BB962C8B-B14F-4D97-AF65-F5344CB8AC3E}">
        <p14:creationId xmlns:p14="http://schemas.microsoft.com/office/powerpoint/2010/main" val="146010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0D49E-CAA7-4C7D-BF63-8ACF57DD5590}" type="datetime1">
              <a:rPr lang="en-US" smtClean="0"/>
              <a:t>3/25/2019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589D42-BDF6-4C83-9C57-A6CC13541FAC}" type="slidenum">
              <a:rPr lang="en-US" smtClean="0"/>
              <a:t>‹#›</a:t>
            </a:fld>
            <a:endParaRPr lang="en-US" dirty="0"/>
          </a:p>
        </p:txBody>
      </p:sp>
    </p:spTree>
    <p:extLst>
      <p:ext uri="{BB962C8B-B14F-4D97-AF65-F5344CB8AC3E}">
        <p14:creationId xmlns:p14="http://schemas.microsoft.com/office/powerpoint/2010/main" val="3394090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B30323-66A7-4A1B-B397-C9A95598B303}" type="datetime1">
              <a:rPr lang="en-US" smtClean="0"/>
              <a:t>3/25/2019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589D42-BDF6-4C83-9C57-A6CC13541FAC}" type="slidenum">
              <a:rPr lang="en-US" smtClean="0"/>
              <a:t>‹#›</a:t>
            </a:fld>
            <a:endParaRPr lang="en-US" dirty="0"/>
          </a:p>
        </p:txBody>
      </p:sp>
    </p:spTree>
    <p:extLst>
      <p:ext uri="{BB962C8B-B14F-4D97-AF65-F5344CB8AC3E}">
        <p14:creationId xmlns:p14="http://schemas.microsoft.com/office/powerpoint/2010/main" val="4098790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000">
                <a:solidFill>
                  <a:schemeClr val="tx1"/>
                </a:solidFill>
              </a:defRPr>
            </a:lvl1pPr>
          </a:lstStyle>
          <a:p>
            <a:fld id="{A58B052E-57E4-4D36-8434-B702FEC7CE33}" type="datetime1">
              <a:rPr lang="en-US" smtClean="0"/>
              <a:t>3/25/2019</a:t>
            </a:fld>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000">
                <a:solidFill>
                  <a:schemeClr val="tx1"/>
                </a:solidFill>
              </a:defRPr>
            </a:lvl1pPr>
          </a:lstStyle>
          <a:p>
            <a:fld id="{F7589D42-BDF6-4C83-9C57-A6CC13541FAC}" type="slidenum">
              <a:rPr lang="en-US" smtClean="0"/>
              <a:t>‹#›</a:t>
            </a:fld>
            <a:endParaRPr lang="en-US" dirty="0"/>
          </a:p>
        </p:txBody>
      </p:sp>
      <p:pic>
        <p:nvPicPr>
          <p:cNvPr id="11" name="Picture 1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9324436" y="167627"/>
            <a:ext cx="2749668" cy="746776"/>
          </a:xfrm>
          <a:prstGeom prst="rect">
            <a:avLst/>
          </a:prstGeom>
        </p:spPr>
      </p:pic>
    </p:spTree>
    <p:extLst>
      <p:ext uri="{BB962C8B-B14F-4D97-AF65-F5344CB8AC3E}">
        <p14:creationId xmlns:p14="http://schemas.microsoft.com/office/powerpoint/2010/main" val="2171540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ClrTx/>
        <a:buFont typeface="Arial" panose="020B0604020202020204" pitchFamily="34" charset="0"/>
        <a:buChar char="•"/>
        <a:defRPr sz="2400" kern="1200">
          <a:solidFill>
            <a:srgbClr val="034680"/>
          </a:solidFill>
          <a:latin typeface="Arial" panose="020B0604020202020204" pitchFamily="34" charset="0"/>
          <a:ea typeface="+mn-ea"/>
          <a:cs typeface="Arial" panose="020B0604020202020204" pitchFamily="34" charset="0"/>
        </a:defRPr>
      </a:lvl1pPr>
      <a:lvl2pPr marL="548640" indent="-228600" algn="l" defTabSz="914400" rtl="0" eaLnBrk="1" latinLnBrk="0" hangingPunct="1">
        <a:lnSpc>
          <a:spcPct val="90000"/>
        </a:lnSpc>
        <a:spcBef>
          <a:spcPts val="1000"/>
        </a:spcBef>
        <a:buClrTx/>
        <a:buFont typeface="Arial" panose="020B0604020202020204" pitchFamily="34" charset="0"/>
        <a:buChar char="•"/>
        <a:defRPr sz="2000" kern="1200">
          <a:solidFill>
            <a:srgbClr val="377BBB"/>
          </a:solidFill>
          <a:latin typeface="Arial" panose="020B0604020202020204" pitchFamily="34" charset="0"/>
          <a:ea typeface="+mn-ea"/>
          <a:cs typeface="Arial" panose="020B0604020202020204" pitchFamily="34" charset="0"/>
        </a:defRPr>
      </a:lvl2pPr>
      <a:lvl3pPr marL="822960" indent="-228600" algn="l" defTabSz="914400" rtl="0" eaLnBrk="1" latinLnBrk="0" hangingPunct="1">
        <a:lnSpc>
          <a:spcPct val="90000"/>
        </a:lnSpc>
        <a:spcBef>
          <a:spcPts val="800"/>
        </a:spcBef>
        <a:buClrTx/>
        <a:buFont typeface="Arial" panose="020B0604020202020204" pitchFamily="34" charset="0"/>
        <a:buChar char="•"/>
        <a:defRPr sz="1800" kern="1200">
          <a:solidFill>
            <a:srgbClr val="377BBB"/>
          </a:solidFill>
          <a:latin typeface="Arial" panose="020B0604020202020204" pitchFamily="34" charset="0"/>
          <a:ea typeface="+mn-ea"/>
          <a:cs typeface="Arial" panose="020B0604020202020204" pitchFamily="34" charset="0"/>
        </a:defRPr>
      </a:lvl3pPr>
      <a:lvl4pPr marL="1097280" indent="-228600" algn="l" defTabSz="914400" rtl="0" eaLnBrk="1" latinLnBrk="0" hangingPunct="1">
        <a:lnSpc>
          <a:spcPct val="90000"/>
        </a:lnSpc>
        <a:spcBef>
          <a:spcPts val="800"/>
        </a:spcBef>
        <a:buClrTx/>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4pPr>
      <a:lvl5pPr marL="1325880" indent="-228600" algn="l" defTabSz="914400" rtl="0" eaLnBrk="1" latinLnBrk="0" hangingPunct="1">
        <a:lnSpc>
          <a:spcPct val="90000"/>
        </a:lnSpc>
        <a:spcBef>
          <a:spcPts val="800"/>
        </a:spcBef>
        <a:buClrTx/>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000">
                <a:solidFill>
                  <a:schemeClr val="tx1"/>
                </a:solidFill>
              </a:defRPr>
            </a:lvl1pPr>
          </a:lstStyle>
          <a:p>
            <a:fld id="{B86F9D5A-D324-4ED4-9479-93026B3BAE6A}" type="datetime1">
              <a:rPr lang="en-US" smtClean="0"/>
              <a:t>3/25/2019</a:t>
            </a:fld>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000">
                <a:solidFill>
                  <a:schemeClr val="tx1"/>
                </a:solidFill>
              </a:defRPr>
            </a:lvl1pPr>
          </a:lstStyle>
          <a:p>
            <a:fld id="{A7F8E3F6-DE14-48B2-B2BC-6FABA9630FB8}" type="slidenum">
              <a:rPr lang="en-US" smtClean="0"/>
              <a:pPr/>
              <a:t>‹#›</a:t>
            </a:fld>
            <a:endParaRPr lang="en-US" dirty="0"/>
          </a:p>
        </p:txBody>
      </p:sp>
      <p:pic>
        <p:nvPicPr>
          <p:cNvPr id="13" name="Picture 1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261726826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Clr>
          <a:srgbClr val="080808"/>
        </a:buClr>
        <a:buFont typeface="Arial" panose="020B0604020202020204" pitchFamily="34" charset="0"/>
        <a:buChar char="•"/>
        <a:defRPr sz="2400" kern="1200">
          <a:solidFill>
            <a:srgbClr val="034680"/>
          </a:solidFill>
          <a:latin typeface="Arial" panose="020B0604020202020204" pitchFamily="34" charset="0"/>
          <a:ea typeface="+mn-ea"/>
          <a:cs typeface="Arial" panose="020B0604020202020204" pitchFamily="34" charset="0"/>
        </a:defRPr>
      </a:lvl1pPr>
      <a:lvl2pPr marL="548640" indent="-228600" algn="l" defTabSz="914400" rtl="0" eaLnBrk="1" latinLnBrk="0" hangingPunct="1">
        <a:lnSpc>
          <a:spcPct val="90000"/>
        </a:lnSpc>
        <a:spcBef>
          <a:spcPts val="1000"/>
        </a:spcBef>
        <a:buClr>
          <a:srgbClr val="080808"/>
        </a:buClr>
        <a:buFont typeface="Arial" panose="020B0604020202020204" pitchFamily="34" charset="0"/>
        <a:buChar char="•"/>
        <a:defRPr sz="2000" kern="1200">
          <a:solidFill>
            <a:srgbClr val="377BBB"/>
          </a:solidFill>
          <a:latin typeface="Arial" panose="020B0604020202020204" pitchFamily="34" charset="0"/>
          <a:ea typeface="+mn-ea"/>
          <a:cs typeface="Arial" panose="020B0604020202020204" pitchFamily="34" charset="0"/>
        </a:defRPr>
      </a:lvl2pPr>
      <a:lvl3pPr marL="822960" indent="-228600" algn="l" defTabSz="914400" rtl="0" eaLnBrk="1" latinLnBrk="0" hangingPunct="1">
        <a:lnSpc>
          <a:spcPct val="90000"/>
        </a:lnSpc>
        <a:spcBef>
          <a:spcPts val="800"/>
        </a:spcBef>
        <a:buClr>
          <a:srgbClr val="080808"/>
        </a:buClr>
        <a:buFont typeface="Arial" panose="020B0604020202020204" pitchFamily="34" charset="0"/>
        <a:buChar char="•"/>
        <a:defRPr sz="1800" kern="1200">
          <a:solidFill>
            <a:srgbClr val="377BBB"/>
          </a:solidFill>
          <a:latin typeface="Arial" panose="020B0604020202020204" pitchFamily="34" charset="0"/>
          <a:ea typeface="+mn-ea"/>
          <a:cs typeface="Arial" panose="020B0604020202020204" pitchFamily="34" charset="0"/>
        </a:defRPr>
      </a:lvl3pPr>
      <a:lvl4pPr marL="1097280" indent="-228600" algn="l" defTabSz="914400" rtl="0" eaLnBrk="1" latinLnBrk="0" hangingPunct="1">
        <a:lnSpc>
          <a:spcPct val="90000"/>
        </a:lnSpc>
        <a:spcBef>
          <a:spcPts val="800"/>
        </a:spcBef>
        <a:buClr>
          <a:srgbClr val="080808"/>
        </a:buClr>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4pPr>
      <a:lvl5pPr marL="1325880" indent="-228600" algn="l" defTabSz="914400" rtl="0" eaLnBrk="1" latinLnBrk="0" hangingPunct="1">
        <a:lnSpc>
          <a:spcPct val="90000"/>
        </a:lnSpc>
        <a:spcBef>
          <a:spcPts val="800"/>
        </a:spcBef>
        <a:buClr>
          <a:srgbClr val="080808"/>
        </a:buClr>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ion.workforcegps.org/resources/2019/01/15/21/29/WIOA-Joint-Data-Validation-Overview"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2.ed.gov/rschstat/eval/rehab/supporting-documentation-for-case-service-report.pdf" TargetMode="External"/><Relationship Id="rId2" Type="http://schemas.openxmlformats.org/officeDocument/2006/relationships/hyperlink" Target="https://www2.ed.gov/policy/speced/guid/rsa/subregulatory/tac-19-01.pdf?utm_content=&amp;utm_medium=email&amp;utm_name=&amp;utm_source=govdelivery&amp;utm_term=" TargetMode="External"/><Relationship Id="rId1" Type="http://schemas.openxmlformats.org/officeDocument/2006/relationships/slideLayout" Target="../slideLayouts/slideLayout2.xml"/><Relationship Id="rId4" Type="http://schemas.openxmlformats.org/officeDocument/2006/relationships/hyperlink" Target="https://www2.ed.gov/policy/speced/guid/rsa/subregulatory/tac-17-04.pdf"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www.wintac.org/" TargetMode="External"/><Relationship Id="rId2" Type="http://schemas.openxmlformats.org/officeDocument/2006/relationships/hyperlink" Target="mailto:randerson@ndi-inc.org" TargetMode="Externa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mailto:RSAdata@ed.go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378" y="1711579"/>
            <a:ext cx="7969956" cy="2387600"/>
          </a:xfrm>
        </p:spPr>
        <p:txBody>
          <a:bodyPr>
            <a:noAutofit/>
          </a:bodyPr>
          <a:lstStyle/>
          <a:p>
            <a:pPr algn="ctr"/>
            <a:r>
              <a:rPr lang="en-US" sz="3600" dirty="0" smtClean="0">
                <a:solidFill>
                  <a:srgbClr val="034680"/>
                </a:solidFill>
              </a:rPr>
              <a:t>Data Validation: </a:t>
            </a:r>
            <a:br>
              <a:rPr lang="en-US" sz="3600" dirty="0" smtClean="0">
                <a:solidFill>
                  <a:srgbClr val="034680"/>
                </a:solidFill>
              </a:rPr>
            </a:br>
            <a:r>
              <a:rPr lang="en-US" sz="3600" dirty="0" smtClean="0">
                <a:solidFill>
                  <a:srgbClr val="034680"/>
                </a:solidFill>
              </a:rPr>
              <a:t>Yes, Data Does Matter to All of Us</a:t>
            </a:r>
            <a:endParaRPr lang="en-US" sz="3600" dirty="0">
              <a:solidFill>
                <a:srgbClr val="034680"/>
              </a:solidFill>
            </a:endParaRPr>
          </a:p>
        </p:txBody>
      </p:sp>
      <p:sp>
        <p:nvSpPr>
          <p:cNvPr id="3" name="Subtitle 2"/>
          <p:cNvSpPr>
            <a:spLocks noGrp="1"/>
          </p:cNvSpPr>
          <p:nvPr>
            <p:ph type="subTitle" idx="1"/>
          </p:nvPr>
        </p:nvSpPr>
        <p:spPr>
          <a:xfrm>
            <a:off x="1276819" y="3771519"/>
            <a:ext cx="5909154" cy="1600200"/>
          </a:xfrm>
        </p:spPr>
        <p:txBody>
          <a:bodyPr>
            <a:normAutofit/>
          </a:bodyPr>
          <a:lstStyle/>
          <a:p>
            <a:endParaRPr lang="en-US" dirty="0" smtClean="0"/>
          </a:p>
          <a:p>
            <a:pPr algn="ctr"/>
            <a:r>
              <a:rPr lang="en-US" dirty="0">
                <a:solidFill>
                  <a:srgbClr val="377BBB"/>
                </a:solidFill>
              </a:rPr>
              <a:t>NCSAB Spring Conference 2019</a:t>
            </a:r>
          </a:p>
        </p:txBody>
      </p:sp>
    </p:spTree>
    <p:extLst>
      <p:ext uri="{BB962C8B-B14F-4D97-AF65-F5344CB8AC3E}">
        <p14:creationId xmlns:p14="http://schemas.microsoft.com/office/powerpoint/2010/main" val="3585229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7344" y="334157"/>
            <a:ext cx="9989256" cy="1036850"/>
          </a:xfrm>
        </p:spPr>
        <p:txBody>
          <a:bodyPr>
            <a:normAutofit/>
          </a:bodyPr>
          <a:lstStyle/>
          <a:p>
            <a:r>
              <a:rPr lang="en-US" dirty="0" smtClean="0"/>
              <a:t>Which Common Data Elements</a:t>
            </a:r>
            <a:br>
              <a:rPr lang="en-US" dirty="0" smtClean="0"/>
            </a:br>
            <a:r>
              <a:rPr lang="en-US" dirty="0" smtClean="0"/>
              <a:t>Require Source Documentation? </a:t>
            </a:r>
            <a:endParaRPr lang="en-US" dirty="0"/>
          </a:p>
        </p:txBody>
      </p:sp>
      <p:sp>
        <p:nvSpPr>
          <p:cNvPr id="3" name="Content Placeholder 2"/>
          <p:cNvSpPr>
            <a:spLocks noGrp="1"/>
          </p:cNvSpPr>
          <p:nvPr>
            <p:ph sz="half" idx="1"/>
          </p:nvPr>
        </p:nvSpPr>
        <p:spPr>
          <a:xfrm>
            <a:off x="907344" y="1919111"/>
            <a:ext cx="10133189" cy="3375378"/>
          </a:xfrm>
        </p:spPr>
        <p:txBody>
          <a:bodyPr numCol="2" spcCol="548640">
            <a:noAutofit/>
          </a:bodyPr>
          <a:lstStyle/>
          <a:p>
            <a:pPr>
              <a:lnSpc>
                <a:spcPts val="2800"/>
              </a:lnSpc>
              <a:spcBef>
                <a:spcPts val="0"/>
              </a:spcBef>
            </a:pPr>
            <a:r>
              <a:rPr lang="en-US" sz="2000" dirty="0" smtClean="0"/>
              <a:t>Date of Program Entry</a:t>
            </a:r>
          </a:p>
          <a:p>
            <a:pPr>
              <a:lnSpc>
                <a:spcPts val="2800"/>
              </a:lnSpc>
              <a:spcBef>
                <a:spcPts val="0"/>
              </a:spcBef>
            </a:pPr>
            <a:r>
              <a:rPr lang="en-US" sz="2000" dirty="0" smtClean="0"/>
              <a:t>Date of Program Exit</a:t>
            </a:r>
          </a:p>
          <a:p>
            <a:pPr>
              <a:lnSpc>
                <a:spcPts val="2800"/>
              </a:lnSpc>
              <a:spcBef>
                <a:spcPts val="0"/>
              </a:spcBef>
            </a:pPr>
            <a:r>
              <a:rPr lang="en-US" sz="2000" dirty="0" smtClean="0"/>
              <a:t>Other Reasons for Exit</a:t>
            </a:r>
          </a:p>
          <a:p>
            <a:pPr>
              <a:lnSpc>
                <a:spcPts val="2800"/>
              </a:lnSpc>
              <a:spcBef>
                <a:spcPts val="0"/>
              </a:spcBef>
            </a:pPr>
            <a:r>
              <a:rPr lang="en-US" sz="2000" dirty="0" smtClean="0"/>
              <a:t>Type of Training Service #1</a:t>
            </a:r>
          </a:p>
          <a:p>
            <a:pPr>
              <a:lnSpc>
                <a:spcPts val="2800"/>
              </a:lnSpc>
              <a:spcBef>
                <a:spcPts val="0"/>
              </a:spcBef>
            </a:pPr>
            <a:r>
              <a:rPr lang="en-US" sz="2000" dirty="0" smtClean="0"/>
              <a:t>Type of Training Service #2</a:t>
            </a:r>
          </a:p>
          <a:p>
            <a:pPr>
              <a:lnSpc>
                <a:spcPts val="2800"/>
              </a:lnSpc>
              <a:spcBef>
                <a:spcPts val="0"/>
              </a:spcBef>
            </a:pPr>
            <a:r>
              <a:rPr lang="en-US" sz="2000" dirty="0" smtClean="0"/>
              <a:t>Type of Training Service #3</a:t>
            </a:r>
          </a:p>
          <a:p>
            <a:pPr>
              <a:lnSpc>
                <a:spcPts val="2800"/>
              </a:lnSpc>
              <a:spcBef>
                <a:spcPts val="0"/>
              </a:spcBef>
            </a:pPr>
            <a:r>
              <a:rPr lang="en-US" sz="2000" dirty="0" smtClean="0"/>
              <a:t>Participated in Postsecondary Education During Program Participation</a:t>
            </a:r>
          </a:p>
          <a:p>
            <a:pPr>
              <a:lnSpc>
                <a:spcPts val="2800"/>
              </a:lnSpc>
              <a:spcBef>
                <a:spcPts val="0"/>
              </a:spcBef>
            </a:pPr>
            <a:r>
              <a:rPr lang="en-US" sz="2000" dirty="0" smtClean="0"/>
              <a:t>Enrolled in Secondary Education Program</a:t>
            </a:r>
          </a:p>
          <a:p>
            <a:pPr>
              <a:lnSpc>
                <a:spcPts val="2800"/>
              </a:lnSpc>
              <a:spcBef>
                <a:spcPts val="0"/>
              </a:spcBef>
            </a:pPr>
            <a:r>
              <a:rPr lang="en-US" sz="2000" dirty="0" smtClean="0"/>
              <a:t>Date Enrolled in Post Exit Education or Training Program Leading to a Recognized Postsecondary Credential</a:t>
            </a:r>
          </a:p>
          <a:p>
            <a:pPr>
              <a:lnSpc>
                <a:spcPts val="2800"/>
              </a:lnSpc>
              <a:spcBef>
                <a:spcPts val="0"/>
              </a:spcBef>
            </a:pPr>
            <a:r>
              <a:rPr lang="en-US" sz="2000" dirty="0" smtClean="0"/>
              <a:t>Employed in 1st Quarter After Exit Quarter</a:t>
            </a:r>
          </a:p>
          <a:p>
            <a:pPr>
              <a:lnSpc>
                <a:spcPts val="2800"/>
              </a:lnSpc>
              <a:spcBef>
                <a:spcPts val="0"/>
              </a:spcBef>
            </a:pPr>
            <a:r>
              <a:rPr lang="en-US" sz="2000" dirty="0" smtClean="0"/>
              <a:t>Employed in </a:t>
            </a:r>
            <a:r>
              <a:rPr lang="en-US" sz="2000" dirty="0"/>
              <a:t>2</a:t>
            </a:r>
            <a:r>
              <a:rPr lang="en-US" sz="2000" baseline="30000" dirty="0"/>
              <a:t>nd</a:t>
            </a:r>
            <a:r>
              <a:rPr lang="en-US" sz="2000" dirty="0" smtClean="0"/>
              <a:t> Quarter After Exit Quarter</a:t>
            </a:r>
          </a:p>
          <a:p>
            <a:pPr>
              <a:lnSpc>
                <a:spcPts val="2800"/>
              </a:lnSpc>
              <a:spcBef>
                <a:spcPts val="0"/>
              </a:spcBef>
            </a:pPr>
            <a:r>
              <a:rPr lang="en-US" sz="2000" dirty="0" smtClean="0"/>
              <a:t>Employed in </a:t>
            </a:r>
            <a:r>
              <a:rPr lang="en-US" sz="2000" dirty="0"/>
              <a:t>3</a:t>
            </a:r>
            <a:r>
              <a:rPr lang="en-US" sz="2000" baseline="30000" dirty="0"/>
              <a:t>rd</a:t>
            </a:r>
            <a:r>
              <a:rPr lang="en-US" sz="2000" dirty="0" smtClean="0"/>
              <a:t> Quarter After Exit Quarter</a:t>
            </a:r>
          </a:p>
          <a:p>
            <a:pPr>
              <a:lnSpc>
                <a:spcPts val="2800"/>
              </a:lnSpc>
              <a:spcBef>
                <a:spcPts val="0"/>
              </a:spcBef>
            </a:pPr>
            <a:r>
              <a:rPr lang="en-US" sz="2000" dirty="0"/>
              <a:t>Employed in 4</a:t>
            </a:r>
            <a:r>
              <a:rPr lang="en-US" sz="2000" baseline="30000" dirty="0" smtClean="0"/>
              <a:t>th</a:t>
            </a:r>
            <a:r>
              <a:rPr lang="en-US" sz="2000" dirty="0" smtClean="0"/>
              <a:t> </a:t>
            </a:r>
            <a:r>
              <a:rPr lang="en-US" sz="2000" dirty="0"/>
              <a:t>Quarter After Exit </a:t>
            </a:r>
            <a:r>
              <a:rPr lang="en-US" sz="2000" dirty="0" smtClean="0"/>
              <a:t>Quarter</a:t>
            </a:r>
            <a:endParaRPr lang="en-US" sz="2000" dirty="0"/>
          </a:p>
        </p:txBody>
      </p:sp>
      <p:sp>
        <p:nvSpPr>
          <p:cNvPr id="4" name="Slide Number Placeholder 3"/>
          <p:cNvSpPr>
            <a:spLocks noGrp="1"/>
          </p:cNvSpPr>
          <p:nvPr>
            <p:ph type="sldNum" sz="quarter" idx="12"/>
          </p:nvPr>
        </p:nvSpPr>
        <p:spPr/>
        <p:txBody>
          <a:bodyPr/>
          <a:lstStyle/>
          <a:p>
            <a:fld id="{F7589D42-BDF6-4C83-9C57-A6CC13541FAC}" type="slidenum">
              <a:rPr lang="en-US" smtClean="0"/>
              <a:t>10</a:t>
            </a:fld>
            <a:endParaRPr lang="en-US" dirty="0"/>
          </a:p>
        </p:txBody>
      </p:sp>
    </p:spTree>
    <p:extLst>
      <p:ext uri="{BB962C8B-B14F-4D97-AF65-F5344CB8AC3E}">
        <p14:creationId xmlns:p14="http://schemas.microsoft.com/office/powerpoint/2010/main" val="3202831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Common Data Elements Require </a:t>
            </a:r>
            <a:br>
              <a:rPr lang="en-US" dirty="0" smtClean="0"/>
            </a:br>
            <a:r>
              <a:rPr lang="en-US" dirty="0" smtClean="0"/>
              <a:t>Source Documentation?  </a:t>
            </a:r>
            <a:r>
              <a:rPr lang="en-US" sz="2400" dirty="0" smtClean="0"/>
              <a:t>(continued)</a:t>
            </a:r>
            <a:endParaRPr lang="en-US" sz="2400" dirty="0"/>
          </a:p>
        </p:txBody>
      </p:sp>
      <p:sp>
        <p:nvSpPr>
          <p:cNvPr id="8" name="Content Placeholder 7"/>
          <p:cNvSpPr>
            <a:spLocks noGrp="1"/>
          </p:cNvSpPr>
          <p:nvPr>
            <p:ph sz="half" idx="2"/>
          </p:nvPr>
        </p:nvSpPr>
        <p:spPr>
          <a:xfrm>
            <a:off x="1295400" y="1794934"/>
            <a:ext cx="9790289" cy="4651022"/>
          </a:xfrm>
        </p:spPr>
        <p:txBody>
          <a:bodyPr numCol="2" spcCol="640080">
            <a:noAutofit/>
          </a:bodyPr>
          <a:lstStyle/>
          <a:p>
            <a:pPr>
              <a:lnSpc>
                <a:spcPts val="2800"/>
              </a:lnSpc>
              <a:spcBef>
                <a:spcPts val="0"/>
              </a:spcBef>
            </a:pPr>
            <a:r>
              <a:rPr lang="en-US" sz="2000" dirty="0"/>
              <a:t>Wages 2</a:t>
            </a:r>
            <a:r>
              <a:rPr lang="en-US" sz="2000" baseline="30000" dirty="0"/>
              <a:t>nd</a:t>
            </a:r>
            <a:r>
              <a:rPr lang="en-US" sz="2000" dirty="0" smtClean="0"/>
              <a:t> Quarter After Exit Quarter</a:t>
            </a:r>
          </a:p>
          <a:p>
            <a:pPr>
              <a:lnSpc>
                <a:spcPts val="2800"/>
              </a:lnSpc>
              <a:spcBef>
                <a:spcPts val="0"/>
              </a:spcBef>
            </a:pPr>
            <a:r>
              <a:rPr lang="en-US" sz="2000" dirty="0" smtClean="0"/>
              <a:t>Type of Recognized Credential</a:t>
            </a:r>
          </a:p>
          <a:p>
            <a:pPr>
              <a:lnSpc>
                <a:spcPts val="2800"/>
              </a:lnSpc>
              <a:spcBef>
                <a:spcPts val="0"/>
              </a:spcBef>
            </a:pPr>
            <a:r>
              <a:rPr lang="en-US" sz="2000" dirty="0" smtClean="0"/>
              <a:t>Date Attained Recognized Credential</a:t>
            </a:r>
          </a:p>
          <a:p>
            <a:pPr>
              <a:lnSpc>
                <a:spcPts val="2800"/>
              </a:lnSpc>
              <a:spcBef>
                <a:spcPts val="0"/>
              </a:spcBef>
            </a:pPr>
            <a:r>
              <a:rPr lang="en-US" sz="2000" dirty="0" smtClean="0"/>
              <a:t>Date of Most Recent Measurable Skill Gains: Educational Functioning Level (EFL)</a:t>
            </a:r>
          </a:p>
          <a:p>
            <a:pPr>
              <a:lnSpc>
                <a:spcPts val="2800"/>
              </a:lnSpc>
              <a:spcBef>
                <a:spcPts val="0"/>
              </a:spcBef>
            </a:pPr>
            <a:r>
              <a:rPr lang="en-US" sz="2000" dirty="0" smtClean="0"/>
              <a:t>Date of Most Recent Measurable Skill Gains: Postsecondary Transcript/Report Card</a:t>
            </a:r>
          </a:p>
          <a:p>
            <a:pPr>
              <a:lnSpc>
                <a:spcPts val="2800"/>
              </a:lnSpc>
              <a:spcBef>
                <a:spcPts val="0"/>
              </a:spcBef>
            </a:pPr>
            <a:r>
              <a:rPr lang="en-US" sz="2000" dirty="0" smtClean="0"/>
              <a:t>Date of Most Recent Measurable Skill Gains: Secondary Transcript/Report Card</a:t>
            </a:r>
          </a:p>
          <a:p>
            <a:pPr>
              <a:lnSpc>
                <a:spcPts val="2800"/>
              </a:lnSpc>
              <a:spcBef>
                <a:spcPts val="0"/>
              </a:spcBef>
            </a:pPr>
            <a:r>
              <a:rPr lang="en-US" sz="2000" dirty="0" smtClean="0"/>
              <a:t>Date of Most Recent Measurable Skill Gains: Training Milestone</a:t>
            </a:r>
          </a:p>
          <a:p>
            <a:pPr>
              <a:lnSpc>
                <a:spcPts val="2800"/>
              </a:lnSpc>
              <a:spcBef>
                <a:spcPts val="0"/>
              </a:spcBef>
            </a:pPr>
            <a:r>
              <a:rPr lang="en-US" sz="2000" dirty="0" smtClean="0"/>
              <a:t>Date of Most Recent Measurable Skill Gains: Skills Progression</a:t>
            </a:r>
          </a:p>
          <a:p>
            <a:pPr>
              <a:lnSpc>
                <a:spcPts val="2800"/>
              </a:lnSpc>
              <a:spcBef>
                <a:spcPts val="0"/>
              </a:spcBef>
            </a:pPr>
            <a:r>
              <a:rPr lang="en-US" sz="2000" dirty="0" smtClean="0"/>
              <a:t>Date Enrolled During Program Participation in an Education or Training Program Leading to a Recognized Postsecondary Credential or Employment</a:t>
            </a:r>
          </a:p>
          <a:p>
            <a:pPr>
              <a:lnSpc>
                <a:spcPts val="2800"/>
              </a:lnSpc>
              <a:spcBef>
                <a:spcPts val="0"/>
              </a:spcBef>
            </a:pPr>
            <a:r>
              <a:rPr lang="en-US" sz="2000" dirty="0" smtClean="0"/>
              <a:t>Youth </a:t>
            </a:r>
            <a:r>
              <a:rPr lang="en-US" sz="2000" dirty="0"/>
              <a:t>2</a:t>
            </a:r>
            <a:r>
              <a:rPr lang="en-US" sz="2000" baseline="30000" dirty="0"/>
              <a:t>nd</a:t>
            </a:r>
            <a:r>
              <a:rPr lang="en-US" sz="2000" dirty="0" smtClean="0"/>
              <a:t> Quarter Placement (Title I) – </a:t>
            </a:r>
            <a:r>
              <a:rPr lang="en-US" sz="2000" u="sng" dirty="0" smtClean="0"/>
              <a:t>does not apply to VR</a:t>
            </a:r>
          </a:p>
          <a:p>
            <a:pPr>
              <a:lnSpc>
                <a:spcPts val="2800"/>
              </a:lnSpc>
              <a:spcBef>
                <a:spcPts val="0"/>
              </a:spcBef>
            </a:pPr>
            <a:r>
              <a:rPr lang="en-US" sz="2000" dirty="0" smtClean="0"/>
              <a:t>Youth 4</a:t>
            </a:r>
            <a:r>
              <a:rPr lang="en-US" sz="2000" baseline="30000" dirty="0" smtClean="0"/>
              <a:t>th</a:t>
            </a:r>
            <a:r>
              <a:rPr lang="en-US" sz="2000" dirty="0" smtClean="0"/>
              <a:t> Quarter Placement (Title I) – </a:t>
            </a:r>
            <a:r>
              <a:rPr lang="en-US" sz="2000" u="sng" dirty="0" smtClean="0"/>
              <a:t>does not apply to VR</a:t>
            </a:r>
            <a:endParaRPr lang="en-US" sz="2000" u="sng" dirty="0"/>
          </a:p>
        </p:txBody>
      </p:sp>
      <p:sp>
        <p:nvSpPr>
          <p:cNvPr id="3" name="Slide Number Placeholder 2"/>
          <p:cNvSpPr>
            <a:spLocks noGrp="1"/>
          </p:cNvSpPr>
          <p:nvPr>
            <p:ph type="sldNum" sz="quarter" idx="12"/>
          </p:nvPr>
        </p:nvSpPr>
        <p:spPr/>
        <p:txBody>
          <a:bodyPr/>
          <a:lstStyle/>
          <a:p>
            <a:fld id="{F7589D42-BDF6-4C83-9C57-A6CC13541FAC}" type="slidenum">
              <a:rPr lang="en-US" smtClean="0"/>
              <a:t>11</a:t>
            </a:fld>
            <a:endParaRPr lang="en-US" dirty="0"/>
          </a:p>
        </p:txBody>
      </p:sp>
    </p:spTree>
    <p:extLst>
      <p:ext uri="{BB962C8B-B14F-4D97-AF65-F5344CB8AC3E}">
        <p14:creationId xmlns:p14="http://schemas.microsoft.com/office/powerpoint/2010/main" val="2496247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RSA-911 Data Elements Require </a:t>
            </a:r>
            <a:br>
              <a:rPr lang="en-US" dirty="0" smtClean="0"/>
            </a:br>
            <a:r>
              <a:rPr lang="en-US" dirty="0" smtClean="0"/>
              <a:t>Source Documentation? </a:t>
            </a:r>
            <a:r>
              <a:rPr lang="en-US" sz="2400" dirty="0" smtClean="0"/>
              <a:t>(1 of 4)</a:t>
            </a:r>
            <a:endParaRPr lang="en-US" sz="2400" dirty="0"/>
          </a:p>
        </p:txBody>
      </p:sp>
      <p:sp>
        <p:nvSpPr>
          <p:cNvPr id="3" name="Content Placeholder 2"/>
          <p:cNvSpPr>
            <a:spLocks noGrp="1"/>
          </p:cNvSpPr>
          <p:nvPr>
            <p:ph sz="half" idx="1"/>
          </p:nvPr>
        </p:nvSpPr>
        <p:spPr>
          <a:xfrm>
            <a:off x="1295400" y="1828800"/>
            <a:ext cx="9824156" cy="2686756"/>
          </a:xfrm>
        </p:spPr>
        <p:txBody>
          <a:bodyPr>
            <a:noAutofit/>
          </a:bodyPr>
          <a:lstStyle/>
          <a:p>
            <a:r>
              <a:rPr lang="en-US" sz="1800" dirty="0" smtClean="0"/>
              <a:t>Date of Program Entry</a:t>
            </a:r>
          </a:p>
          <a:p>
            <a:pPr marL="688975" lvl="1" indent="-369888">
              <a:buFont typeface="Courier New" panose="02070309020205020404" pitchFamily="49" charset="0"/>
              <a:buChar char="o"/>
            </a:pPr>
            <a:r>
              <a:rPr lang="en-US" sz="1600" dirty="0" smtClean="0"/>
              <a:t>DE 127 (Start </a:t>
            </a:r>
            <a:r>
              <a:rPr lang="en-US" sz="1600" dirty="0"/>
              <a:t>Date of Initial VR Service on or After </a:t>
            </a:r>
            <a:r>
              <a:rPr lang="en-US" sz="1600" dirty="0" smtClean="0"/>
              <a:t>IPE)</a:t>
            </a:r>
          </a:p>
          <a:p>
            <a:r>
              <a:rPr lang="en-US" sz="1800" dirty="0" smtClean="0"/>
              <a:t>Date of Program Exit </a:t>
            </a:r>
          </a:p>
          <a:p>
            <a:pPr marL="688975" lvl="1" indent="-369888">
              <a:buFont typeface="Courier New" panose="02070309020205020404" pitchFamily="49" charset="0"/>
              <a:buChar char="o"/>
            </a:pPr>
            <a:r>
              <a:rPr lang="en-US" sz="1600" dirty="0" smtClean="0"/>
              <a:t>DE 353 (Date </a:t>
            </a:r>
            <a:r>
              <a:rPr lang="en-US" sz="1600" dirty="0"/>
              <a:t>of </a:t>
            </a:r>
            <a:r>
              <a:rPr lang="en-US" sz="1600" dirty="0" smtClean="0"/>
              <a:t>Exit)</a:t>
            </a:r>
          </a:p>
          <a:p>
            <a:r>
              <a:rPr lang="en-US" sz="1800" dirty="0" smtClean="0"/>
              <a:t>Other Reasons for Exit </a:t>
            </a:r>
          </a:p>
          <a:p>
            <a:pPr marL="688975" lvl="1" indent="-369888">
              <a:buFont typeface="Courier New" panose="02070309020205020404" pitchFamily="49" charset="0"/>
              <a:buChar char="o"/>
            </a:pPr>
            <a:r>
              <a:rPr lang="en-US" sz="1600" dirty="0" smtClean="0"/>
              <a:t>DE 355 (Reason for Program Exit)</a:t>
            </a:r>
          </a:p>
        </p:txBody>
      </p:sp>
      <p:sp>
        <p:nvSpPr>
          <p:cNvPr id="4" name="Content Placeholder 3"/>
          <p:cNvSpPr>
            <a:spLocks noGrp="1"/>
          </p:cNvSpPr>
          <p:nvPr>
            <p:ph sz="half" idx="2"/>
          </p:nvPr>
        </p:nvSpPr>
        <p:spPr>
          <a:xfrm>
            <a:off x="1295400" y="4292600"/>
            <a:ext cx="9824156" cy="2286000"/>
          </a:xfrm>
        </p:spPr>
        <p:txBody>
          <a:bodyPr numCol="2">
            <a:normAutofit/>
          </a:bodyPr>
          <a:lstStyle/>
          <a:p>
            <a:r>
              <a:rPr lang="en-US" sz="1800" dirty="0"/>
              <a:t>Type of Training Service #1, #2, #3:</a:t>
            </a:r>
          </a:p>
          <a:p>
            <a:pPr marL="571500" lvl="1" indent="-252413">
              <a:buFont typeface="Courier New" panose="02070309020205020404" pitchFamily="49" charset="0"/>
              <a:buChar char="o"/>
            </a:pPr>
            <a:r>
              <a:rPr lang="en-US" sz="1200" dirty="0"/>
              <a:t>DE 150 (Occupational or Vocational Training, Service Provided by VR Agency Staff (in-house))</a:t>
            </a:r>
          </a:p>
          <a:p>
            <a:pPr marL="571500" lvl="1" indent="-252413">
              <a:buFont typeface="Courier New" panose="02070309020205020404" pitchFamily="49" charset="0"/>
              <a:buChar char="o"/>
            </a:pPr>
            <a:r>
              <a:rPr lang="en-US" sz="1200" dirty="0"/>
              <a:t>DE 151 (Occupational or Vocational Training, Service Provided Through VR Agency Purchase) </a:t>
            </a:r>
          </a:p>
          <a:p>
            <a:pPr marL="571500" lvl="1" indent="-252413">
              <a:buFont typeface="Courier New" panose="02070309020205020404" pitchFamily="49" charset="0"/>
              <a:buChar char="o"/>
            </a:pPr>
            <a:r>
              <a:rPr lang="en-US" sz="1200" dirty="0"/>
              <a:t>DE 155 (Occupational or Vocational Training, Service Provided by Comparable Services and Benefits Providers) </a:t>
            </a:r>
          </a:p>
          <a:p>
            <a:pPr marL="571500" lvl="1" indent="-252413">
              <a:buFont typeface="Courier New" panose="02070309020205020404" pitchFamily="49" charset="0"/>
              <a:buChar char="o"/>
            </a:pPr>
            <a:r>
              <a:rPr lang="en-US" sz="1200" dirty="0" smtClean="0"/>
              <a:t>DE </a:t>
            </a:r>
            <a:r>
              <a:rPr lang="en-US" sz="1200" dirty="0"/>
              <a:t>164 (Registered Apprenticeship Training, Service Provided Through VR Agency Purchase) </a:t>
            </a:r>
            <a:r>
              <a:rPr lang="en-US" sz="1200" dirty="0" smtClean="0"/>
              <a:t/>
            </a:r>
            <a:br>
              <a:rPr lang="en-US" sz="1200" dirty="0" smtClean="0"/>
            </a:br>
            <a:endParaRPr lang="en-US" sz="1200" dirty="0"/>
          </a:p>
          <a:p>
            <a:pPr marL="571500" lvl="1" indent="-252413">
              <a:buFont typeface="Courier New" panose="02070309020205020404" pitchFamily="49" charset="0"/>
              <a:buChar char="o"/>
            </a:pPr>
            <a:r>
              <a:rPr lang="en-US" sz="1200" dirty="0" smtClean="0"/>
              <a:t>DE </a:t>
            </a:r>
            <a:r>
              <a:rPr lang="en-US" sz="1200" dirty="0"/>
              <a:t>168 (Registered Apprenticeship Training, Service Provided by Comparable Services and Benefits Providers) </a:t>
            </a:r>
          </a:p>
          <a:p>
            <a:pPr marL="571500" lvl="1" indent="-252413">
              <a:buFont typeface="Courier New" panose="02070309020205020404" pitchFamily="49" charset="0"/>
              <a:buChar char="o"/>
            </a:pPr>
            <a:r>
              <a:rPr lang="en-US" sz="1200" dirty="0"/>
              <a:t>DE 198 (Randolph-Sheppard Entrepreneurial Training, Service Provided by VR Agency Staff (in-house)) </a:t>
            </a:r>
          </a:p>
          <a:p>
            <a:pPr marL="571500" lvl="1" indent="-252413">
              <a:buFont typeface="Courier New" panose="02070309020205020404" pitchFamily="49" charset="0"/>
              <a:buChar char="o"/>
            </a:pPr>
            <a:r>
              <a:rPr lang="en-US" sz="1200" dirty="0"/>
              <a:t>DE 199 (Randolph-Sheppard Entrepreneurial Training, Service Provided Through VR Agency Purchase) </a:t>
            </a:r>
          </a:p>
          <a:p>
            <a:pPr marL="571500" lvl="1" indent="-252413">
              <a:buFont typeface="Courier New" panose="02070309020205020404" pitchFamily="49" charset="0"/>
              <a:buChar char="o"/>
            </a:pPr>
            <a:r>
              <a:rPr lang="en-US" sz="1200" dirty="0"/>
              <a:t>DE 204 (Randolph-Sheppard Entrepreneurial Training, Comparable Services and Benefits Provider Type) </a:t>
            </a:r>
          </a:p>
        </p:txBody>
      </p:sp>
      <p:sp>
        <p:nvSpPr>
          <p:cNvPr id="5" name="Slide Number Placeholder 4"/>
          <p:cNvSpPr>
            <a:spLocks noGrp="1"/>
          </p:cNvSpPr>
          <p:nvPr>
            <p:ph type="sldNum" sz="quarter" idx="12"/>
          </p:nvPr>
        </p:nvSpPr>
        <p:spPr/>
        <p:txBody>
          <a:bodyPr/>
          <a:lstStyle/>
          <a:p>
            <a:fld id="{F7589D42-BDF6-4C83-9C57-A6CC13541FAC}" type="slidenum">
              <a:rPr lang="en-US" smtClean="0"/>
              <a:t>12</a:t>
            </a:fld>
            <a:endParaRPr lang="en-US" dirty="0"/>
          </a:p>
        </p:txBody>
      </p:sp>
    </p:spTree>
    <p:extLst>
      <p:ext uri="{BB962C8B-B14F-4D97-AF65-F5344CB8AC3E}">
        <p14:creationId xmlns:p14="http://schemas.microsoft.com/office/powerpoint/2010/main" val="3205419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472" y="318634"/>
            <a:ext cx="9601200" cy="1036850"/>
          </a:xfrm>
        </p:spPr>
        <p:txBody>
          <a:bodyPr/>
          <a:lstStyle/>
          <a:p>
            <a:r>
              <a:rPr lang="en-US" dirty="0"/>
              <a:t>Which </a:t>
            </a:r>
            <a:r>
              <a:rPr lang="en-US" dirty="0" smtClean="0"/>
              <a:t>RSA-911 </a:t>
            </a:r>
            <a:r>
              <a:rPr lang="en-US" dirty="0"/>
              <a:t>Data Elements Require </a:t>
            </a:r>
            <a:br>
              <a:rPr lang="en-US" dirty="0"/>
            </a:br>
            <a:r>
              <a:rPr lang="en-US" dirty="0"/>
              <a:t>Source Documentation? </a:t>
            </a:r>
            <a:r>
              <a:rPr lang="en-US" sz="2400" dirty="0" smtClean="0"/>
              <a:t>(2 of 4)</a:t>
            </a:r>
            <a:endParaRPr lang="en-US" dirty="0"/>
          </a:p>
        </p:txBody>
      </p:sp>
      <p:sp>
        <p:nvSpPr>
          <p:cNvPr id="3" name="Content Placeholder 2"/>
          <p:cNvSpPr>
            <a:spLocks noGrp="1"/>
          </p:cNvSpPr>
          <p:nvPr>
            <p:ph idx="1"/>
          </p:nvPr>
        </p:nvSpPr>
        <p:spPr>
          <a:xfrm>
            <a:off x="1543472" y="1803400"/>
            <a:ext cx="9601200" cy="4741334"/>
          </a:xfrm>
        </p:spPr>
        <p:txBody>
          <a:bodyPr>
            <a:noAutofit/>
          </a:bodyPr>
          <a:lstStyle/>
          <a:p>
            <a:pPr>
              <a:lnSpc>
                <a:spcPct val="100000"/>
              </a:lnSpc>
              <a:spcBef>
                <a:spcPts val="600"/>
              </a:spcBef>
            </a:pPr>
            <a:r>
              <a:rPr lang="en-US" sz="2000" dirty="0" smtClean="0"/>
              <a:t>Participated in Postsecondary Education During Program Participation</a:t>
            </a:r>
          </a:p>
          <a:p>
            <a:pPr lvl="1">
              <a:lnSpc>
                <a:spcPct val="100000"/>
              </a:lnSpc>
              <a:spcBef>
                <a:spcPts val="600"/>
              </a:spcBef>
              <a:buFont typeface="Courier New" panose="02070309020205020404" pitchFamily="49" charset="0"/>
              <a:buChar char="o"/>
            </a:pPr>
            <a:r>
              <a:rPr lang="en-US" sz="1600" dirty="0" smtClean="0"/>
              <a:t>DE 84 (Enrolled </a:t>
            </a:r>
            <a:r>
              <a:rPr lang="en-US" sz="1600" dirty="0"/>
              <a:t>in Postsecondary Education or career or technical training) </a:t>
            </a:r>
            <a:endParaRPr lang="en-US" sz="1600" dirty="0" smtClean="0"/>
          </a:p>
          <a:p>
            <a:pPr lvl="0">
              <a:lnSpc>
                <a:spcPct val="100000"/>
              </a:lnSpc>
              <a:spcBef>
                <a:spcPts val="600"/>
              </a:spcBef>
            </a:pPr>
            <a:r>
              <a:rPr lang="en-US" sz="2000" dirty="0" smtClean="0"/>
              <a:t>Enrolled </a:t>
            </a:r>
            <a:r>
              <a:rPr lang="en-US" sz="2000" dirty="0"/>
              <a:t>in Secondary Education Program</a:t>
            </a:r>
          </a:p>
          <a:p>
            <a:pPr lvl="1">
              <a:lnSpc>
                <a:spcPct val="100000"/>
              </a:lnSpc>
              <a:spcBef>
                <a:spcPts val="600"/>
              </a:spcBef>
              <a:buFont typeface="Courier New" panose="02070309020205020404" pitchFamily="49" charset="0"/>
              <a:buChar char="o"/>
            </a:pPr>
            <a:r>
              <a:rPr lang="en-US" sz="1600" dirty="0"/>
              <a:t>DE </a:t>
            </a:r>
            <a:r>
              <a:rPr lang="en-US" sz="1600" dirty="0" smtClean="0"/>
              <a:t>78</a:t>
            </a:r>
            <a:r>
              <a:rPr lang="en-US" sz="1600" dirty="0"/>
              <a:t> </a:t>
            </a:r>
            <a:r>
              <a:rPr lang="en-US" sz="1600" dirty="0" smtClean="0"/>
              <a:t>(Enrolled </a:t>
            </a:r>
            <a:r>
              <a:rPr lang="en-US" sz="1600" dirty="0"/>
              <a:t>in Secondary Education) </a:t>
            </a:r>
          </a:p>
          <a:p>
            <a:pPr lvl="0">
              <a:lnSpc>
                <a:spcPct val="100000"/>
              </a:lnSpc>
              <a:spcBef>
                <a:spcPts val="600"/>
              </a:spcBef>
            </a:pPr>
            <a:r>
              <a:rPr lang="en-US" sz="2000" dirty="0" smtClean="0"/>
              <a:t>Date </a:t>
            </a:r>
            <a:r>
              <a:rPr lang="en-US" sz="2000" dirty="0"/>
              <a:t>Enrolled in Post Exit Education or Training Program Leading to a Recognized Postsecondary Credential</a:t>
            </a:r>
          </a:p>
          <a:p>
            <a:pPr lvl="1">
              <a:lnSpc>
                <a:spcPct val="100000"/>
              </a:lnSpc>
              <a:spcBef>
                <a:spcPts val="600"/>
              </a:spcBef>
              <a:buFont typeface="Courier New" panose="02070309020205020404" pitchFamily="49" charset="0"/>
              <a:buChar char="o"/>
            </a:pPr>
            <a:r>
              <a:rPr lang="en-US" sz="1600" dirty="0"/>
              <a:t>DE 376 (Date Enrolled in Post-Exit Education or Training Program Leading to a </a:t>
            </a:r>
            <a:r>
              <a:rPr lang="en-US" sz="1600" dirty="0" smtClean="0"/>
              <a:t>Recognized </a:t>
            </a:r>
            <a:r>
              <a:rPr lang="en-US" sz="1600" dirty="0"/>
              <a:t>Postsecondary Credential) </a:t>
            </a:r>
            <a:endParaRPr lang="en-US" sz="1600" dirty="0" smtClean="0"/>
          </a:p>
          <a:p>
            <a:pPr lvl="0">
              <a:lnSpc>
                <a:spcPct val="100000"/>
              </a:lnSpc>
              <a:spcBef>
                <a:spcPts val="600"/>
              </a:spcBef>
            </a:pPr>
            <a:r>
              <a:rPr lang="en-US" sz="2000" dirty="0" smtClean="0"/>
              <a:t>Employed </a:t>
            </a:r>
            <a:r>
              <a:rPr lang="en-US" sz="2000" dirty="0"/>
              <a:t>in </a:t>
            </a:r>
            <a:r>
              <a:rPr lang="en-US" sz="2000" dirty="0" smtClean="0"/>
              <a:t>1</a:t>
            </a:r>
            <a:r>
              <a:rPr lang="en-US" sz="2000" baseline="30000" dirty="0" smtClean="0"/>
              <a:t>st</a:t>
            </a:r>
            <a:r>
              <a:rPr lang="en-US" sz="2000" dirty="0" smtClean="0"/>
              <a:t> </a:t>
            </a:r>
            <a:r>
              <a:rPr lang="en-US" sz="2000" dirty="0"/>
              <a:t>Quarter After Exit Quarter</a:t>
            </a:r>
          </a:p>
          <a:p>
            <a:pPr lvl="1">
              <a:lnSpc>
                <a:spcPct val="100000"/>
              </a:lnSpc>
              <a:spcBef>
                <a:spcPts val="600"/>
              </a:spcBef>
              <a:buFont typeface="Courier New" panose="02070309020205020404" pitchFamily="49" charset="0"/>
              <a:buChar char="o"/>
            </a:pPr>
            <a:r>
              <a:rPr lang="en-US" sz="1600" dirty="0"/>
              <a:t>DE 379 (Employment - First Quarter After Exit Quarter) </a:t>
            </a:r>
            <a:endParaRPr lang="en-US" sz="1600" dirty="0" smtClean="0"/>
          </a:p>
          <a:p>
            <a:pPr lvl="0">
              <a:lnSpc>
                <a:spcPct val="100000"/>
              </a:lnSpc>
              <a:spcBef>
                <a:spcPts val="600"/>
              </a:spcBef>
            </a:pPr>
            <a:r>
              <a:rPr lang="en-US" sz="2000" dirty="0"/>
              <a:t>Employed in </a:t>
            </a:r>
            <a:r>
              <a:rPr lang="en-US" sz="2000" dirty="0" smtClean="0"/>
              <a:t>2</a:t>
            </a:r>
            <a:r>
              <a:rPr lang="en-US" sz="2000" baseline="30000" dirty="0" smtClean="0"/>
              <a:t>nd</a:t>
            </a:r>
            <a:r>
              <a:rPr lang="en-US" sz="2000" dirty="0" smtClean="0"/>
              <a:t> Quarter </a:t>
            </a:r>
            <a:r>
              <a:rPr lang="en-US" sz="2000" dirty="0"/>
              <a:t>After Exit Quarter</a:t>
            </a:r>
          </a:p>
          <a:p>
            <a:pPr lvl="1">
              <a:lnSpc>
                <a:spcPct val="100000"/>
              </a:lnSpc>
              <a:spcBef>
                <a:spcPts val="600"/>
              </a:spcBef>
              <a:buFont typeface="Courier New" panose="02070309020205020404" pitchFamily="49" charset="0"/>
              <a:buChar char="o"/>
            </a:pPr>
            <a:r>
              <a:rPr lang="en-US" sz="1600" dirty="0"/>
              <a:t>DE 383 (Employment - Second Quarter After Exit Quarter</a:t>
            </a:r>
            <a:r>
              <a:rPr lang="en-US" sz="1600" dirty="0" smtClean="0"/>
              <a:t>)</a:t>
            </a:r>
          </a:p>
          <a:p>
            <a:pPr lvl="0">
              <a:lnSpc>
                <a:spcPct val="100000"/>
              </a:lnSpc>
              <a:spcBef>
                <a:spcPts val="600"/>
              </a:spcBef>
            </a:pPr>
            <a:r>
              <a:rPr lang="en-US" sz="2000" dirty="0"/>
              <a:t>Employed in </a:t>
            </a:r>
            <a:r>
              <a:rPr lang="en-US" sz="2000" dirty="0" smtClean="0"/>
              <a:t>3</a:t>
            </a:r>
            <a:r>
              <a:rPr lang="en-US" sz="2000" baseline="30000" dirty="0" smtClean="0"/>
              <a:t>rd</a:t>
            </a:r>
            <a:r>
              <a:rPr lang="en-US" sz="2000" dirty="0" smtClean="0"/>
              <a:t> Quarter </a:t>
            </a:r>
            <a:r>
              <a:rPr lang="en-US" sz="2000" dirty="0"/>
              <a:t>After Exit Quarter</a:t>
            </a:r>
          </a:p>
          <a:p>
            <a:pPr lvl="1">
              <a:lnSpc>
                <a:spcPct val="100000"/>
              </a:lnSpc>
              <a:spcBef>
                <a:spcPts val="600"/>
              </a:spcBef>
              <a:buFont typeface="Courier New" panose="02070309020205020404" pitchFamily="49" charset="0"/>
              <a:buChar char="o"/>
            </a:pPr>
            <a:r>
              <a:rPr lang="en-US" sz="1600" dirty="0"/>
              <a:t>DE 386 (Employment - Third Quarter After Exit Quarter) </a:t>
            </a:r>
            <a:r>
              <a:rPr lang="en-US" sz="1600" dirty="0" smtClean="0"/>
              <a:t> </a:t>
            </a:r>
            <a:endParaRPr lang="en-US" sz="1600" dirty="0"/>
          </a:p>
        </p:txBody>
      </p:sp>
      <p:sp>
        <p:nvSpPr>
          <p:cNvPr id="4" name="Slide Number Placeholder 3"/>
          <p:cNvSpPr>
            <a:spLocks noGrp="1"/>
          </p:cNvSpPr>
          <p:nvPr>
            <p:ph type="sldNum" sz="quarter" idx="12"/>
          </p:nvPr>
        </p:nvSpPr>
        <p:spPr/>
        <p:txBody>
          <a:bodyPr/>
          <a:lstStyle/>
          <a:p>
            <a:fld id="{F7589D42-BDF6-4C83-9C57-A6CC13541FAC}" type="slidenum">
              <a:rPr lang="en-US" smtClean="0"/>
              <a:t>13</a:t>
            </a:fld>
            <a:endParaRPr lang="en-US" dirty="0"/>
          </a:p>
        </p:txBody>
      </p:sp>
    </p:spTree>
    <p:extLst>
      <p:ext uri="{BB962C8B-B14F-4D97-AF65-F5344CB8AC3E}">
        <p14:creationId xmlns:p14="http://schemas.microsoft.com/office/powerpoint/2010/main" val="3844523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RSA-911 Data Elements Require </a:t>
            </a:r>
            <a:br>
              <a:rPr lang="en-US" dirty="0" smtClean="0"/>
            </a:br>
            <a:r>
              <a:rPr lang="en-US" dirty="0" smtClean="0"/>
              <a:t>Source Documentation? </a:t>
            </a:r>
            <a:r>
              <a:rPr lang="en-US" sz="2400" dirty="0" smtClean="0"/>
              <a:t>(3 of 4)</a:t>
            </a:r>
            <a:endParaRPr lang="en-US" sz="2400" dirty="0"/>
          </a:p>
        </p:txBody>
      </p:sp>
      <p:sp>
        <p:nvSpPr>
          <p:cNvPr id="3" name="Content Placeholder 2"/>
          <p:cNvSpPr>
            <a:spLocks noGrp="1"/>
          </p:cNvSpPr>
          <p:nvPr>
            <p:ph idx="1"/>
          </p:nvPr>
        </p:nvSpPr>
        <p:spPr>
          <a:xfrm>
            <a:off x="1295400" y="1625601"/>
            <a:ext cx="9601200" cy="5067300"/>
          </a:xfrm>
        </p:spPr>
        <p:txBody>
          <a:bodyPr>
            <a:noAutofit/>
          </a:bodyPr>
          <a:lstStyle/>
          <a:p>
            <a:pPr lvl="0">
              <a:lnSpc>
                <a:spcPct val="100000"/>
              </a:lnSpc>
              <a:spcBef>
                <a:spcPts val="400"/>
              </a:spcBef>
            </a:pPr>
            <a:r>
              <a:rPr lang="en-US" sz="2000" dirty="0" smtClean="0"/>
              <a:t>Employed in 4</a:t>
            </a:r>
            <a:r>
              <a:rPr lang="en-US" sz="2000" baseline="30000" dirty="0" smtClean="0"/>
              <a:t>th</a:t>
            </a:r>
            <a:r>
              <a:rPr lang="en-US" sz="2000" dirty="0" smtClean="0"/>
              <a:t> Quarter After Exit Quarter</a:t>
            </a:r>
          </a:p>
          <a:p>
            <a:pPr lvl="1">
              <a:lnSpc>
                <a:spcPct val="100000"/>
              </a:lnSpc>
              <a:spcBef>
                <a:spcPts val="400"/>
              </a:spcBef>
              <a:buFont typeface="Courier New" panose="02070309020205020404" pitchFamily="49" charset="0"/>
              <a:buChar char="o"/>
            </a:pPr>
            <a:r>
              <a:rPr lang="en-US" sz="1600" dirty="0" smtClean="0"/>
              <a:t>DE 389 (Employment - Fourth Quarter After Exit Quarter) </a:t>
            </a:r>
          </a:p>
          <a:p>
            <a:pPr lvl="0">
              <a:lnSpc>
                <a:spcPct val="100000"/>
              </a:lnSpc>
              <a:spcBef>
                <a:spcPts val="400"/>
              </a:spcBef>
            </a:pPr>
            <a:r>
              <a:rPr lang="en-US" sz="2000" dirty="0" smtClean="0"/>
              <a:t>Wages 2</a:t>
            </a:r>
            <a:r>
              <a:rPr lang="en-US" sz="2000" baseline="30000" dirty="0" smtClean="0"/>
              <a:t>nd</a:t>
            </a:r>
            <a:r>
              <a:rPr lang="en-US" sz="2000" dirty="0" smtClean="0"/>
              <a:t> Quarter After Exit Quarter</a:t>
            </a:r>
          </a:p>
          <a:p>
            <a:pPr lvl="1">
              <a:lnSpc>
                <a:spcPct val="100000"/>
              </a:lnSpc>
              <a:spcBef>
                <a:spcPts val="400"/>
              </a:spcBef>
              <a:buFont typeface="Courier New" panose="02070309020205020404" pitchFamily="49" charset="0"/>
              <a:buChar char="o"/>
            </a:pPr>
            <a:r>
              <a:rPr lang="en-US" sz="1600" dirty="0" smtClean="0"/>
              <a:t>DE 385 (Quarterly Wages - Second Quarter After Exit Quarter) </a:t>
            </a:r>
          </a:p>
          <a:p>
            <a:pPr lvl="0">
              <a:lnSpc>
                <a:spcPct val="100000"/>
              </a:lnSpc>
              <a:spcBef>
                <a:spcPts val="400"/>
              </a:spcBef>
            </a:pPr>
            <a:r>
              <a:rPr lang="en-US" sz="2000" dirty="0" smtClean="0"/>
              <a:t>Type of Recognized Credential </a:t>
            </a:r>
          </a:p>
          <a:p>
            <a:pPr lvl="1">
              <a:lnSpc>
                <a:spcPct val="100000"/>
              </a:lnSpc>
              <a:spcBef>
                <a:spcPts val="400"/>
              </a:spcBef>
              <a:buFont typeface="Courier New" panose="02070309020205020404" pitchFamily="49" charset="0"/>
              <a:buChar char="o"/>
            </a:pPr>
            <a:r>
              <a:rPr lang="en-US" sz="1600" dirty="0" smtClean="0"/>
              <a:t>DE 378 (Type of Recognized Credential Attained Post-Exit) </a:t>
            </a:r>
          </a:p>
          <a:p>
            <a:pPr lvl="1">
              <a:lnSpc>
                <a:spcPct val="100000"/>
              </a:lnSpc>
              <a:spcBef>
                <a:spcPts val="400"/>
              </a:spcBef>
              <a:buFont typeface="Courier New" panose="02070309020205020404" pitchFamily="49" charset="0"/>
              <a:buChar char="o"/>
            </a:pPr>
            <a:r>
              <a:rPr lang="en-US" sz="1600" dirty="0" smtClean="0"/>
              <a:t>This is listed as N/A for the RSA-911 in TAC 19-01 because the supporting documentation is required for DEs below, for Date Attained Recognized Credential</a:t>
            </a:r>
          </a:p>
          <a:p>
            <a:pPr lvl="0">
              <a:lnSpc>
                <a:spcPct val="100000"/>
              </a:lnSpc>
              <a:spcBef>
                <a:spcPts val="400"/>
              </a:spcBef>
            </a:pPr>
            <a:r>
              <a:rPr lang="en-US" sz="2000" dirty="0"/>
              <a:t>Date Attained Recognized Credential</a:t>
            </a:r>
          </a:p>
          <a:p>
            <a:pPr lvl="1">
              <a:lnSpc>
                <a:spcPct val="100000"/>
              </a:lnSpc>
              <a:spcBef>
                <a:spcPts val="400"/>
              </a:spcBef>
              <a:buFont typeface="Courier New" panose="02070309020205020404" pitchFamily="49" charset="0"/>
              <a:buChar char="o"/>
            </a:pPr>
            <a:r>
              <a:rPr lang="en-US" sz="1600" dirty="0"/>
              <a:t>DE 87 (Date Attained Associate Degree) </a:t>
            </a:r>
          </a:p>
          <a:p>
            <a:pPr lvl="1">
              <a:lnSpc>
                <a:spcPct val="100000"/>
              </a:lnSpc>
              <a:spcBef>
                <a:spcPts val="400"/>
              </a:spcBef>
              <a:buFont typeface="Courier New" panose="02070309020205020404" pitchFamily="49" charset="0"/>
              <a:buChar char="o"/>
            </a:pPr>
            <a:r>
              <a:rPr lang="en-US" sz="1600" dirty="0"/>
              <a:t>DE 88 (Date Attained Bachelor's Degree)</a:t>
            </a:r>
          </a:p>
          <a:p>
            <a:pPr lvl="1">
              <a:lnSpc>
                <a:spcPct val="100000"/>
              </a:lnSpc>
              <a:spcBef>
                <a:spcPts val="400"/>
              </a:spcBef>
              <a:buFont typeface="Courier New" panose="02070309020205020404" pitchFamily="49" charset="0"/>
              <a:buChar char="o"/>
            </a:pPr>
            <a:r>
              <a:rPr lang="en-US" sz="1600" dirty="0"/>
              <a:t>DE 89 (Date Attained Master’s Degree) </a:t>
            </a:r>
          </a:p>
          <a:p>
            <a:pPr lvl="1">
              <a:lnSpc>
                <a:spcPct val="100000"/>
              </a:lnSpc>
              <a:spcBef>
                <a:spcPts val="400"/>
              </a:spcBef>
              <a:buFont typeface="Courier New" panose="02070309020205020404" pitchFamily="49" charset="0"/>
              <a:buChar char="o"/>
            </a:pPr>
            <a:r>
              <a:rPr lang="en-US" sz="1600" dirty="0"/>
              <a:t>DE 90 (Date Attained Graduate Degree) </a:t>
            </a:r>
          </a:p>
          <a:p>
            <a:pPr lvl="1">
              <a:lnSpc>
                <a:spcPct val="100000"/>
              </a:lnSpc>
              <a:spcBef>
                <a:spcPts val="400"/>
              </a:spcBef>
              <a:buFont typeface="Courier New" panose="02070309020205020404" pitchFamily="49" charset="0"/>
              <a:buChar char="o"/>
            </a:pPr>
            <a:r>
              <a:rPr lang="en-US" sz="1600" dirty="0"/>
              <a:t>DE 93 (Date Attained Vocational/Technical License)</a:t>
            </a:r>
          </a:p>
          <a:p>
            <a:pPr lvl="1">
              <a:lnSpc>
                <a:spcPct val="100000"/>
              </a:lnSpc>
              <a:spcBef>
                <a:spcPts val="400"/>
              </a:spcBef>
              <a:buFont typeface="Courier New" panose="02070309020205020404" pitchFamily="49" charset="0"/>
              <a:buChar char="o"/>
            </a:pPr>
            <a:r>
              <a:rPr lang="en-US" sz="1600" dirty="0"/>
              <a:t>DE 94 (Date Attained Vocational/Technical Certificate or Certification) </a:t>
            </a:r>
          </a:p>
          <a:p>
            <a:pPr lvl="1">
              <a:lnSpc>
                <a:spcPct val="100000"/>
              </a:lnSpc>
              <a:spcBef>
                <a:spcPts val="400"/>
              </a:spcBef>
              <a:buFont typeface="Courier New" panose="02070309020205020404" pitchFamily="49" charset="0"/>
              <a:buChar char="o"/>
            </a:pPr>
            <a:r>
              <a:rPr lang="en-US" sz="1600" dirty="0"/>
              <a:t>DE 95 (Date Attained Other Recognized Credential) </a:t>
            </a:r>
          </a:p>
        </p:txBody>
      </p:sp>
      <p:sp>
        <p:nvSpPr>
          <p:cNvPr id="4" name="Slide Number Placeholder 3"/>
          <p:cNvSpPr>
            <a:spLocks noGrp="1"/>
          </p:cNvSpPr>
          <p:nvPr>
            <p:ph type="sldNum" sz="quarter" idx="12"/>
          </p:nvPr>
        </p:nvSpPr>
        <p:spPr/>
        <p:txBody>
          <a:bodyPr/>
          <a:lstStyle/>
          <a:p>
            <a:fld id="{F7589D42-BDF6-4C83-9C57-A6CC13541FAC}" type="slidenum">
              <a:rPr lang="en-US" smtClean="0"/>
              <a:t>14</a:t>
            </a:fld>
            <a:endParaRPr lang="en-US" dirty="0"/>
          </a:p>
        </p:txBody>
      </p:sp>
    </p:spTree>
    <p:extLst>
      <p:ext uri="{BB962C8B-B14F-4D97-AF65-F5344CB8AC3E}">
        <p14:creationId xmlns:p14="http://schemas.microsoft.com/office/powerpoint/2010/main" val="314150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RSA-911 Data Elements Require </a:t>
            </a:r>
            <a:br>
              <a:rPr lang="en-US" dirty="0" smtClean="0"/>
            </a:br>
            <a:r>
              <a:rPr lang="en-US" dirty="0" smtClean="0"/>
              <a:t>Source Documentation? </a:t>
            </a:r>
            <a:r>
              <a:rPr lang="en-US" sz="2400" dirty="0" smtClean="0"/>
              <a:t>(4 of 4)</a:t>
            </a:r>
            <a:endParaRPr lang="en-US" sz="2400" dirty="0"/>
          </a:p>
        </p:txBody>
      </p:sp>
      <p:sp>
        <p:nvSpPr>
          <p:cNvPr id="3" name="Content Placeholder 2"/>
          <p:cNvSpPr>
            <a:spLocks noGrp="1"/>
          </p:cNvSpPr>
          <p:nvPr>
            <p:ph idx="1"/>
          </p:nvPr>
        </p:nvSpPr>
        <p:spPr>
          <a:xfrm>
            <a:off x="1295399" y="1612900"/>
            <a:ext cx="10168468" cy="5118103"/>
          </a:xfrm>
        </p:spPr>
        <p:txBody>
          <a:bodyPr>
            <a:noAutofit/>
          </a:bodyPr>
          <a:lstStyle/>
          <a:p>
            <a:pPr lvl="0">
              <a:spcBef>
                <a:spcPts val="1200"/>
              </a:spcBef>
            </a:pPr>
            <a:r>
              <a:rPr lang="en-US" sz="1800" dirty="0" smtClean="0"/>
              <a:t>Date </a:t>
            </a:r>
            <a:r>
              <a:rPr lang="en-US" sz="1800" dirty="0"/>
              <a:t>of Most Recent </a:t>
            </a:r>
            <a:r>
              <a:rPr lang="en-US" sz="1800" dirty="0" smtClean="0"/>
              <a:t>MSG: </a:t>
            </a:r>
            <a:r>
              <a:rPr lang="en-US" sz="1800" dirty="0"/>
              <a:t>Educational Functioning Level (EFL)</a:t>
            </a:r>
          </a:p>
          <a:p>
            <a:pPr lvl="1">
              <a:spcBef>
                <a:spcPts val="1200"/>
              </a:spcBef>
              <a:buFont typeface="Courier New" panose="02070309020205020404" pitchFamily="49" charset="0"/>
              <a:buChar char="o"/>
            </a:pPr>
            <a:r>
              <a:rPr lang="en-US" sz="1600" dirty="0"/>
              <a:t>DE 343 (Measurable Skill Gain: Educational Functional Level (EFL)) </a:t>
            </a:r>
          </a:p>
          <a:p>
            <a:pPr lvl="0">
              <a:spcBef>
                <a:spcPts val="1200"/>
              </a:spcBef>
            </a:pPr>
            <a:r>
              <a:rPr lang="en-US" sz="1800" dirty="0"/>
              <a:t>Date of Most Recent </a:t>
            </a:r>
            <a:r>
              <a:rPr lang="en-US" sz="1800" dirty="0" smtClean="0"/>
              <a:t>MSG: </a:t>
            </a:r>
            <a:r>
              <a:rPr lang="en-US" sz="1800" dirty="0"/>
              <a:t>Postsecondary Transcript/Report Card</a:t>
            </a:r>
          </a:p>
          <a:p>
            <a:pPr lvl="1">
              <a:spcBef>
                <a:spcPts val="1200"/>
              </a:spcBef>
              <a:buFont typeface="Courier New" panose="02070309020205020404" pitchFamily="49" charset="0"/>
              <a:buChar char="o"/>
            </a:pPr>
            <a:r>
              <a:rPr lang="en-US" sz="1800" dirty="0"/>
              <a:t>DE 345 (Measurable Skill Gain: Postsecondary Transcript/Report Card) </a:t>
            </a:r>
          </a:p>
          <a:p>
            <a:pPr lvl="0">
              <a:spcBef>
                <a:spcPts val="1200"/>
              </a:spcBef>
            </a:pPr>
            <a:r>
              <a:rPr lang="en-US" sz="1800" dirty="0"/>
              <a:t>Date of Most Recent </a:t>
            </a:r>
            <a:r>
              <a:rPr lang="en-US" sz="1800" dirty="0" smtClean="0"/>
              <a:t>MSG: Secondary Transcript/Report </a:t>
            </a:r>
            <a:r>
              <a:rPr lang="en-US" sz="1800" dirty="0"/>
              <a:t>Card</a:t>
            </a:r>
          </a:p>
          <a:p>
            <a:pPr lvl="1">
              <a:spcBef>
                <a:spcPts val="1200"/>
              </a:spcBef>
              <a:buFont typeface="Courier New" panose="02070309020205020404" pitchFamily="49" charset="0"/>
              <a:buChar char="o"/>
            </a:pPr>
            <a:r>
              <a:rPr lang="en-US" sz="1600" dirty="0"/>
              <a:t>DE 344 (Measurable Skill Gain: Secondary) </a:t>
            </a:r>
          </a:p>
          <a:p>
            <a:pPr lvl="0">
              <a:spcBef>
                <a:spcPts val="1200"/>
              </a:spcBef>
            </a:pPr>
            <a:r>
              <a:rPr lang="en-US" sz="1800" dirty="0"/>
              <a:t>Date of Most Recent </a:t>
            </a:r>
            <a:r>
              <a:rPr lang="en-US" sz="1800" dirty="0" smtClean="0"/>
              <a:t>MSG: Training </a:t>
            </a:r>
            <a:r>
              <a:rPr lang="en-US" sz="1800" dirty="0"/>
              <a:t>Milestone</a:t>
            </a:r>
          </a:p>
          <a:p>
            <a:pPr lvl="1">
              <a:spcBef>
                <a:spcPts val="1200"/>
              </a:spcBef>
              <a:buFont typeface="Courier New" panose="02070309020205020404" pitchFamily="49" charset="0"/>
              <a:buChar char="o"/>
            </a:pPr>
            <a:r>
              <a:rPr lang="en-US" sz="1600" dirty="0"/>
              <a:t>DE 346 (Measurable Skill Gain: Training Milestone) </a:t>
            </a:r>
          </a:p>
          <a:p>
            <a:pPr lvl="0">
              <a:spcBef>
                <a:spcPts val="1200"/>
              </a:spcBef>
            </a:pPr>
            <a:r>
              <a:rPr lang="en-US" sz="1800" dirty="0"/>
              <a:t>Date of Most Recent </a:t>
            </a:r>
            <a:r>
              <a:rPr lang="en-US" sz="1800" dirty="0" smtClean="0"/>
              <a:t>MSG: </a:t>
            </a:r>
            <a:r>
              <a:rPr lang="en-US" sz="1800" dirty="0"/>
              <a:t>Skills Progression</a:t>
            </a:r>
          </a:p>
          <a:p>
            <a:pPr lvl="1">
              <a:spcBef>
                <a:spcPts val="1200"/>
              </a:spcBef>
              <a:buFont typeface="Courier New" panose="02070309020205020404" pitchFamily="49" charset="0"/>
              <a:buChar char="o"/>
            </a:pPr>
            <a:r>
              <a:rPr lang="en-US" sz="1600" dirty="0"/>
              <a:t>DE 347 (Measurable Skill Gain: Skills Progression) </a:t>
            </a:r>
          </a:p>
          <a:p>
            <a:pPr lvl="0">
              <a:spcBef>
                <a:spcPts val="1200"/>
              </a:spcBef>
            </a:pPr>
            <a:r>
              <a:rPr lang="en-US" sz="1800" dirty="0"/>
              <a:t>Date Enrolled During Program Participation in an Education or Training Program Leading to a Recognized Postsecondary Credential or Employment</a:t>
            </a:r>
          </a:p>
          <a:p>
            <a:pPr lvl="1">
              <a:spcBef>
                <a:spcPts val="1200"/>
              </a:spcBef>
              <a:buFont typeface="Courier New" panose="02070309020205020404" pitchFamily="49" charset="0"/>
              <a:buChar char="o"/>
            </a:pPr>
            <a:r>
              <a:rPr lang="en-US" sz="1600" dirty="0"/>
              <a:t>DE 85 (Date Enrolled During Program Participation in an Education or Training Program Leading to a Recognized Postsecondary Credential or Employment)</a:t>
            </a:r>
            <a:endParaRPr lang="en-US" sz="1600" dirty="0" smtClean="0"/>
          </a:p>
        </p:txBody>
      </p:sp>
      <p:sp>
        <p:nvSpPr>
          <p:cNvPr id="4" name="Slide Number Placeholder 3"/>
          <p:cNvSpPr>
            <a:spLocks noGrp="1"/>
          </p:cNvSpPr>
          <p:nvPr>
            <p:ph type="sldNum" sz="quarter" idx="12"/>
          </p:nvPr>
        </p:nvSpPr>
        <p:spPr/>
        <p:txBody>
          <a:bodyPr/>
          <a:lstStyle/>
          <a:p>
            <a:fld id="{F7589D42-BDF6-4C83-9C57-A6CC13541FAC}" type="slidenum">
              <a:rPr lang="en-US" smtClean="0"/>
              <a:t>15</a:t>
            </a:fld>
            <a:endParaRPr lang="en-US" dirty="0"/>
          </a:p>
        </p:txBody>
      </p:sp>
    </p:spTree>
    <p:extLst>
      <p:ext uri="{BB962C8B-B14F-4D97-AF65-F5344CB8AC3E}">
        <p14:creationId xmlns:p14="http://schemas.microsoft.com/office/powerpoint/2010/main" val="3573547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08100" y="331334"/>
            <a:ext cx="9601200" cy="1036850"/>
          </a:xfrm>
        </p:spPr>
        <p:txBody>
          <a:bodyPr/>
          <a:lstStyle/>
          <a:p>
            <a:r>
              <a:rPr lang="en-US" dirty="0" smtClean="0"/>
              <a:t>What Other VR Program </a:t>
            </a:r>
            <a:r>
              <a:rPr lang="en-US" dirty="0"/>
              <a:t>Data Elements </a:t>
            </a:r>
            <a:r>
              <a:rPr lang="en-US" dirty="0" smtClean="0"/>
              <a:t/>
            </a:r>
            <a:br>
              <a:rPr lang="en-US" dirty="0" smtClean="0"/>
            </a:br>
            <a:r>
              <a:rPr lang="en-US" dirty="0" smtClean="0"/>
              <a:t>Require </a:t>
            </a:r>
            <a:r>
              <a:rPr lang="en-US" dirty="0"/>
              <a:t>Source </a:t>
            </a:r>
            <a:r>
              <a:rPr lang="en-US" dirty="0" smtClean="0"/>
              <a:t>Documentation?</a:t>
            </a:r>
            <a:endParaRPr lang="en-US" dirty="0"/>
          </a:p>
        </p:txBody>
      </p:sp>
      <p:sp>
        <p:nvSpPr>
          <p:cNvPr id="7" name="Content Placeholder 6"/>
          <p:cNvSpPr>
            <a:spLocks noGrp="1"/>
          </p:cNvSpPr>
          <p:nvPr>
            <p:ph idx="1"/>
          </p:nvPr>
        </p:nvSpPr>
        <p:spPr/>
        <p:txBody>
          <a:bodyPr>
            <a:noAutofit/>
          </a:bodyPr>
          <a:lstStyle/>
          <a:p>
            <a:pPr>
              <a:lnSpc>
                <a:spcPct val="100000"/>
              </a:lnSpc>
            </a:pPr>
            <a:r>
              <a:rPr lang="en-US" dirty="0" smtClean="0"/>
              <a:t>DE 7 (Date of Application) </a:t>
            </a:r>
          </a:p>
          <a:p>
            <a:pPr>
              <a:lnSpc>
                <a:spcPct val="100000"/>
              </a:lnSpc>
            </a:pPr>
            <a:r>
              <a:rPr lang="en-US" dirty="0" smtClean="0"/>
              <a:t>DE 38 (Date of </a:t>
            </a:r>
            <a:r>
              <a:rPr lang="en-US" dirty="0"/>
              <a:t>E</a:t>
            </a:r>
            <a:r>
              <a:rPr lang="en-US" dirty="0" smtClean="0"/>
              <a:t>ligibility </a:t>
            </a:r>
            <a:r>
              <a:rPr lang="en-US" dirty="0"/>
              <a:t>D</a:t>
            </a:r>
            <a:r>
              <a:rPr lang="en-US" dirty="0" smtClean="0"/>
              <a:t>etermination) </a:t>
            </a:r>
          </a:p>
          <a:p>
            <a:pPr>
              <a:lnSpc>
                <a:spcPct val="100000"/>
              </a:lnSpc>
            </a:pPr>
            <a:r>
              <a:rPr lang="en-US" dirty="0" smtClean="0"/>
              <a:t>DE 48 (Date of IPE) </a:t>
            </a:r>
          </a:p>
          <a:p>
            <a:pPr>
              <a:lnSpc>
                <a:spcPct val="100000"/>
              </a:lnSpc>
            </a:pPr>
            <a:r>
              <a:rPr lang="en-US" dirty="0" smtClean="0"/>
              <a:t>DE 350 (Start Date of Employment in Primary Occupation) </a:t>
            </a:r>
          </a:p>
          <a:p>
            <a:pPr>
              <a:lnSpc>
                <a:spcPct val="100000"/>
              </a:lnSpc>
            </a:pPr>
            <a:r>
              <a:rPr lang="en-US" dirty="0" smtClean="0"/>
              <a:t>DE 356 (Employment Outcome at Exit) </a:t>
            </a:r>
          </a:p>
          <a:p>
            <a:pPr>
              <a:lnSpc>
                <a:spcPct val="100000"/>
              </a:lnSpc>
            </a:pPr>
            <a:r>
              <a:rPr lang="en-US" dirty="0" smtClean="0"/>
              <a:t>DE 359 (Hourly Wage at Exit) </a:t>
            </a:r>
          </a:p>
          <a:p>
            <a:pPr>
              <a:lnSpc>
                <a:spcPct val="100000"/>
              </a:lnSpc>
            </a:pPr>
            <a:r>
              <a:rPr lang="en-US" dirty="0" smtClean="0"/>
              <a:t>DE 354 (Type of Exit) </a:t>
            </a:r>
          </a:p>
          <a:p>
            <a:pPr>
              <a:lnSpc>
                <a:spcPct val="100000"/>
              </a:lnSpc>
            </a:pPr>
            <a:r>
              <a:rPr lang="en-US" dirty="0" smtClean="0"/>
              <a:t>DE 535 (Date of Exit) </a:t>
            </a:r>
            <a:endParaRPr lang="en-US" dirty="0"/>
          </a:p>
        </p:txBody>
      </p:sp>
      <p:sp>
        <p:nvSpPr>
          <p:cNvPr id="2" name="Slide Number Placeholder 1"/>
          <p:cNvSpPr>
            <a:spLocks noGrp="1"/>
          </p:cNvSpPr>
          <p:nvPr>
            <p:ph type="sldNum" sz="quarter" idx="12"/>
          </p:nvPr>
        </p:nvSpPr>
        <p:spPr/>
        <p:txBody>
          <a:bodyPr/>
          <a:lstStyle/>
          <a:p>
            <a:fld id="{F7589D42-BDF6-4C83-9C57-A6CC13541FAC}" type="slidenum">
              <a:rPr lang="en-US" smtClean="0"/>
              <a:t>16</a:t>
            </a:fld>
            <a:endParaRPr lang="en-US" dirty="0"/>
          </a:p>
        </p:txBody>
      </p:sp>
    </p:spTree>
    <p:extLst>
      <p:ext uri="{BB962C8B-B14F-4D97-AF65-F5344CB8AC3E}">
        <p14:creationId xmlns:p14="http://schemas.microsoft.com/office/powerpoint/2010/main" val="3603008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478" y="1680210"/>
            <a:ext cx="8046720" cy="1557338"/>
          </a:xfrm>
        </p:spPr>
        <p:txBody>
          <a:bodyPr>
            <a:normAutofit/>
          </a:bodyPr>
          <a:lstStyle/>
          <a:p>
            <a:r>
              <a:rPr lang="en-US" sz="3600" dirty="0" smtClean="0"/>
              <a:t>Source Documentation Examples</a:t>
            </a:r>
            <a:endParaRPr lang="en-US" sz="3600" dirty="0"/>
          </a:p>
        </p:txBody>
      </p:sp>
    </p:spTree>
    <p:extLst>
      <p:ext uri="{BB962C8B-B14F-4D97-AF65-F5344CB8AC3E}">
        <p14:creationId xmlns:p14="http://schemas.microsoft.com/office/powerpoint/2010/main" val="3081989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Source Documentation</a:t>
            </a:r>
            <a:endParaRPr lang="en-US" dirty="0"/>
          </a:p>
        </p:txBody>
      </p:sp>
      <p:sp>
        <p:nvSpPr>
          <p:cNvPr id="3" name="Content Placeholder 2"/>
          <p:cNvSpPr>
            <a:spLocks noGrp="1"/>
          </p:cNvSpPr>
          <p:nvPr>
            <p:ph sz="half" idx="1"/>
          </p:nvPr>
        </p:nvSpPr>
        <p:spPr>
          <a:xfrm>
            <a:off x="1295400" y="1828800"/>
            <a:ext cx="4787900" cy="4343400"/>
          </a:xfrm>
        </p:spPr>
        <p:txBody>
          <a:bodyPr>
            <a:noAutofit/>
          </a:bodyPr>
          <a:lstStyle/>
          <a:p>
            <a:r>
              <a:rPr lang="en-US" dirty="0" smtClean="0"/>
              <a:t>Copy of Credential</a:t>
            </a:r>
          </a:p>
          <a:p>
            <a:r>
              <a:rPr lang="en-US" dirty="0" smtClean="0"/>
              <a:t>Transcript or Report Card</a:t>
            </a:r>
          </a:p>
          <a:p>
            <a:r>
              <a:rPr lang="en-US" dirty="0" smtClean="0"/>
              <a:t>Data Match (Employment/UI)</a:t>
            </a:r>
          </a:p>
          <a:p>
            <a:r>
              <a:rPr lang="en-US" dirty="0" smtClean="0"/>
              <a:t>Paycheck stubs</a:t>
            </a:r>
          </a:p>
          <a:p>
            <a:r>
              <a:rPr lang="en-US" dirty="0" smtClean="0"/>
              <a:t>Quarterly Tax/IRS Forms</a:t>
            </a:r>
          </a:p>
          <a:p>
            <a:r>
              <a:rPr lang="en-US" dirty="0" smtClean="0"/>
              <a:t>Results from Exam</a:t>
            </a:r>
          </a:p>
          <a:p>
            <a:r>
              <a:rPr lang="en-US" dirty="0" smtClean="0"/>
              <a:t>Copy of Credential only earned after the passage of an exam</a:t>
            </a:r>
            <a:endParaRPr lang="en-US" dirty="0"/>
          </a:p>
        </p:txBody>
      </p:sp>
      <p:sp>
        <p:nvSpPr>
          <p:cNvPr id="4" name="Content Placeholder 3"/>
          <p:cNvSpPr>
            <a:spLocks noGrp="1"/>
          </p:cNvSpPr>
          <p:nvPr>
            <p:ph sz="half" idx="2"/>
          </p:nvPr>
        </p:nvSpPr>
        <p:spPr>
          <a:xfrm>
            <a:off x="6807200" y="1828799"/>
            <a:ext cx="4215704" cy="4343401"/>
          </a:xfrm>
        </p:spPr>
        <p:txBody>
          <a:bodyPr>
            <a:noAutofit/>
          </a:bodyPr>
          <a:lstStyle/>
          <a:p>
            <a:r>
              <a:rPr lang="en-US" dirty="0" smtClean="0"/>
              <a:t>OJT</a:t>
            </a:r>
          </a:p>
          <a:p>
            <a:r>
              <a:rPr lang="en-US" dirty="0" smtClean="0"/>
              <a:t>Registered Apprenticeship</a:t>
            </a:r>
          </a:p>
          <a:p>
            <a:r>
              <a:rPr lang="en-US" dirty="0" smtClean="0"/>
              <a:t>Contract or evaluation from employer or training provider</a:t>
            </a:r>
          </a:p>
          <a:p>
            <a:r>
              <a:rPr lang="en-US" dirty="0" smtClean="0"/>
              <a:t>Documentation from Employer on company letterhead</a:t>
            </a:r>
          </a:p>
          <a:p>
            <a:r>
              <a:rPr lang="en-US" dirty="0" smtClean="0"/>
              <a:t>Vendor training documentation</a:t>
            </a:r>
            <a:endParaRPr lang="en-US" dirty="0"/>
          </a:p>
        </p:txBody>
      </p:sp>
      <p:sp>
        <p:nvSpPr>
          <p:cNvPr id="5" name="Slide Number Placeholder 4"/>
          <p:cNvSpPr>
            <a:spLocks noGrp="1"/>
          </p:cNvSpPr>
          <p:nvPr>
            <p:ph type="sldNum" sz="quarter" idx="12"/>
          </p:nvPr>
        </p:nvSpPr>
        <p:spPr/>
        <p:txBody>
          <a:bodyPr/>
          <a:lstStyle/>
          <a:p>
            <a:fld id="{F7589D42-BDF6-4C83-9C57-A6CC13541FAC}" type="slidenum">
              <a:rPr lang="en-US" smtClean="0"/>
              <a:t>18</a:t>
            </a:fld>
            <a:endParaRPr lang="en-US" dirty="0"/>
          </a:p>
        </p:txBody>
      </p:sp>
    </p:spTree>
    <p:extLst>
      <p:ext uri="{BB962C8B-B14F-4D97-AF65-F5344CB8AC3E}">
        <p14:creationId xmlns:p14="http://schemas.microsoft.com/office/powerpoint/2010/main" val="1797709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700" y="305934"/>
            <a:ext cx="9601200" cy="1036850"/>
          </a:xfrm>
        </p:spPr>
        <p:txBody>
          <a:bodyPr/>
          <a:lstStyle/>
          <a:p>
            <a:r>
              <a:rPr lang="en-US" dirty="0" smtClean="0"/>
              <a:t>Case Notes and File Documentation</a:t>
            </a:r>
            <a:endParaRPr lang="en-US" dirty="0"/>
          </a:p>
        </p:txBody>
      </p:sp>
      <p:sp>
        <p:nvSpPr>
          <p:cNvPr id="5" name="Text Placeholder 4"/>
          <p:cNvSpPr>
            <a:spLocks noGrp="1"/>
          </p:cNvSpPr>
          <p:nvPr>
            <p:ph type="body" idx="1"/>
          </p:nvPr>
        </p:nvSpPr>
        <p:spPr>
          <a:xfrm>
            <a:off x="1155700" y="1765300"/>
            <a:ext cx="3860800" cy="4660900"/>
          </a:xfrm>
        </p:spPr>
        <p:txBody>
          <a:bodyPr anchor="t">
            <a:noAutofit/>
          </a:bodyPr>
          <a:lstStyle/>
          <a:p>
            <a:r>
              <a:rPr lang="en-US" sz="2400" b="1" dirty="0" smtClean="0"/>
              <a:t>Examples</a:t>
            </a:r>
          </a:p>
          <a:p>
            <a:pPr marL="457200" indent="-457200">
              <a:lnSpc>
                <a:spcPct val="100000"/>
              </a:lnSpc>
              <a:buFont typeface="Arial" panose="020B0604020202020204" pitchFamily="34" charset="0"/>
              <a:buChar char="•"/>
            </a:pPr>
            <a:r>
              <a:rPr lang="en-US" sz="2000" dirty="0"/>
              <a:t>Cannot get paystubs or employment letter from the participant or employer</a:t>
            </a:r>
          </a:p>
          <a:p>
            <a:pPr marL="457200" indent="-457200">
              <a:lnSpc>
                <a:spcPct val="100000"/>
              </a:lnSpc>
              <a:buFont typeface="Arial" panose="020B0604020202020204" pitchFamily="34" charset="0"/>
              <a:buChar char="•"/>
            </a:pPr>
            <a:r>
              <a:rPr lang="en-US" sz="2000" dirty="0"/>
              <a:t>Cannot get verification of the enrollment date of a recognized education program</a:t>
            </a:r>
          </a:p>
          <a:p>
            <a:pPr marL="457200" indent="-457200">
              <a:lnSpc>
                <a:spcPct val="100000"/>
              </a:lnSpc>
              <a:buFont typeface="Arial" panose="020B0604020202020204" pitchFamily="34" charset="0"/>
              <a:buChar char="•"/>
            </a:pPr>
            <a:r>
              <a:rPr lang="en-US" sz="2000" dirty="0"/>
              <a:t>Documentation verifying employment/wages by the employer (not the participant</a:t>
            </a:r>
            <a:r>
              <a:rPr lang="en-US" sz="2000" dirty="0" smtClean="0"/>
              <a:t>)</a:t>
            </a:r>
            <a:endParaRPr lang="en-US" sz="2000" dirty="0"/>
          </a:p>
        </p:txBody>
      </p:sp>
      <p:sp>
        <p:nvSpPr>
          <p:cNvPr id="7" name="Text Placeholder 6"/>
          <p:cNvSpPr>
            <a:spLocks noGrp="1"/>
          </p:cNvSpPr>
          <p:nvPr>
            <p:ph type="body" sz="quarter" idx="3"/>
          </p:nvPr>
        </p:nvSpPr>
        <p:spPr>
          <a:xfrm>
            <a:off x="5727700" y="1765300"/>
            <a:ext cx="5168900" cy="4660900"/>
          </a:xfrm>
        </p:spPr>
        <p:txBody>
          <a:bodyPr anchor="t">
            <a:noAutofit/>
          </a:bodyPr>
          <a:lstStyle/>
          <a:p>
            <a:r>
              <a:rPr lang="en-US" sz="2400" b="1" dirty="0" smtClean="0"/>
              <a:t>Considerations</a:t>
            </a:r>
          </a:p>
          <a:p>
            <a:pPr marL="457200" indent="-457200">
              <a:lnSpc>
                <a:spcPct val="100000"/>
              </a:lnSpc>
              <a:buFont typeface="Arial" panose="020B0604020202020204" pitchFamily="34" charset="0"/>
              <a:buChar char="•"/>
            </a:pPr>
            <a:r>
              <a:rPr lang="en-US" sz="2000" dirty="0"/>
              <a:t>Should be used when all other options were exhausted, not the </a:t>
            </a:r>
            <a:r>
              <a:rPr lang="en-US" sz="2000" dirty="0" smtClean="0"/>
              <a:t>agency’s </a:t>
            </a:r>
            <a:r>
              <a:rPr lang="en-US" sz="2000" dirty="0"/>
              <a:t>main policy or strategy (efforts should be documented)</a:t>
            </a:r>
          </a:p>
          <a:p>
            <a:pPr marL="457200" indent="-457200">
              <a:lnSpc>
                <a:spcPct val="100000"/>
              </a:lnSpc>
              <a:buFont typeface="Arial" panose="020B0604020202020204" pitchFamily="34" charset="0"/>
              <a:buChar char="•"/>
            </a:pPr>
            <a:r>
              <a:rPr lang="en-US" sz="2000" dirty="0"/>
              <a:t>Include justification for </a:t>
            </a:r>
            <a:r>
              <a:rPr lang="en-US" sz="2000" u="sng" dirty="0"/>
              <a:t>not</a:t>
            </a:r>
            <a:r>
              <a:rPr lang="en-US" sz="2000" dirty="0"/>
              <a:t> providing formal documentation</a:t>
            </a:r>
          </a:p>
          <a:p>
            <a:pPr marL="457200" indent="-457200">
              <a:lnSpc>
                <a:spcPct val="100000"/>
              </a:lnSpc>
              <a:buFont typeface="Arial" panose="020B0604020202020204" pitchFamily="34" charset="0"/>
              <a:buChar char="•"/>
            </a:pPr>
            <a:r>
              <a:rPr lang="en-US" sz="2000" dirty="0"/>
              <a:t>Be mindful of where this option </a:t>
            </a:r>
            <a:r>
              <a:rPr lang="en-US" sz="2000" u="sng" dirty="0"/>
              <a:t>is</a:t>
            </a:r>
            <a:r>
              <a:rPr lang="en-US" sz="2000" dirty="0"/>
              <a:t> and </a:t>
            </a:r>
            <a:r>
              <a:rPr lang="en-US" sz="2000" u="sng" dirty="0"/>
              <a:t>is </a:t>
            </a:r>
            <a:r>
              <a:rPr lang="en-US" sz="2000" u="sng" dirty="0" smtClean="0"/>
              <a:t>not</a:t>
            </a:r>
            <a:r>
              <a:rPr lang="en-US" sz="2000" dirty="0" smtClean="0"/>
              <a:t> allowable</a:t>
            </a:r>
            <a:endParaRPr lang="en-US" sz="2000" dirty="0"/>
          </a:p>
          <a:p>
            <a:pPr marL="457200" indent="-457200">
              <a:lnSpc>
                <a:spcPct val="100000"/>
              </a:lnSpc>
              <a:buFont typeface="Arial" panose="020B0604020202020204" pitchFamily="34" charset="0"/>
              <a:buChar char="•"/>
            </a:pPr>
            <a:r>
              <a:rPr lang="en-US" sz="2000" dirty="0"/>
              <a:t>Provide training and guidance to staff as to what must be included in the case notes and file </a:t>
            </a:r>
            <a:r>
              <a:rPr lang="en-US" sz="2000" dirty="0" smtClean="0"/>
              <a:t>documentation</a:t>
            </a:r>
            <a:endParaRPr lang="en-US" sz="2000" dirty="0"/>
          </a:p>
        </p:txBody>
      </p:sp>
      <p:sp>
        <p:nvSpPr>
          <p:cNvPr id="11" name="Slide Number Placeholder 10"/>
          <p:cNvSpPr>
            <a:spLocks noGrp="1"/>
          </p:cNvSpPr>
          <p:nvPr>
            <p:ph type="sldNum" sz="quarter" idx="12"/>
          </p:nvPr>
        </p:nvSpPr>
        <p:spPr/>
        <p:txBody>
          <a:bodyPr/>
          <a:lstStyle/>
          <a:p>
            <a:fld id="{F7589D42-BDF6-4C83-9C57-A6CC13541FAC}" type="slidenum">
              <a:rPr lang="en-US" smtClean="0"/>
              <a:t>19</a:t>
            </a:fld>
            <a:endParaRPr lang="en-US" dirty="0"/>
          </a:p>
        </p:txBody>
      </p:sp>
    </p:spTree>
    <p:extLst>
      <p:ext uri="{BB962C8B-B14F-4D97-AF65-F5344CB8AC3E}">
        <p14:creationId xmlns:p14="http://schemas.microsoft.com/office/powerpoint/2010/main" val="33373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Presenters</a:t>
            </a:r>
            <a:endParaRPr lang="en-US" dirty="0"/>
          </a:p>
        </p:txBody>
      </p:sp>
      <p:sp>
        <p:nvSpPr>
          <p:cNvPr id="3" name="Content Placeholder 2"/>
          <p:cNvSpPr>
            <a:spLocks noGrp="1"/>
          </p:cNvSpPr>
          <p:nvPr>
            <p:ph idx="1"/>
          </p:nvPr>
        </p:nvSpPr>
        <p:spPr>
          <a:xfrm>
            <a:off x="1295400" y="1828800"/>
            <a:ext cx="10264422" cy="4343400"/>
          </a:xfrm>
        </p:spPr>
        <p:txBody>
          <a:bodyPr/>
          <a:lstStyle/>
          <a:p>
            <a:r>
              <a:rPr lang="en-US" sz="2800" dirty="0" smtClean="0"/>
              <a:t>Natasha Jerde</a:t>
            </a:r>
            <a:br>
              <a:rPr lang="en-US" sz="2800" dirty="0" smtClean="0"/>
            </a:br>
            <a:r>
              <a:rPr lang="en-US" sz="2600" dirty="0" smtClean="0"/>
              <a:t>Minnesota State Services for the Blind</a:t>
            </a:r>
          </a:p>
          <a:p>
            <a:r>
              <a:rPr lang="en-US" sz="2800" dirty="0" smtClean="0"/>
              <a:t>Rachel Anderson</a:t>
            </a:r>
            <a:br>
              <a:rPr lang="en-US" sz="2800" dirty="0" smtClean="0"/>
            </a:br>
            <a:r>
              <a:rPr lang="en-US" sz="2600" dirty="0" smtClean="0"/>
              <a:t>Workforce Innovation Technical Assistance Center (WINTAC) </a:t>
            </a:r>
            <a:endParaRPr lang="en-US" sz="2600" dirty="0"/>
          </a:p>
          <a:p>
            <a:r>
              <a:rPr lang="en-US" sz="2800" dirty="0" smtClean="0"/>
              <a:t>Christopher Pope</a:t>
            </a:r>
            <a:br>
              <a:rPr lang="en-US" sz="2800" dirty="0" smtClean="0"/>
            </a:br>
            <a:r>
              <a:rPr lang="en-US" sz="2600" dirty="0" smtClean="0"/>
              <a:t>Rehabilitation Services Administration (RSA) </a:t>
            </a:r>
            <a:endParaRPr lang="en-US" sz="2600" dirty="0"/>
          </a:p>
        </p:txBody>
      </p:sp>
      <p:sp>
        <p:nvSpPr>
          <p:cNvPr id="4" name="Slide Number Placeholder 3"/>
          <p:cNvSpPr>
            <a:spLocks noGrp="1"/>
          </p:cNvSpPr>
          <p:nvPr>
            <p:ph type="sldNum" sz="quarter" idx="12"/>
          </p:nvPr>
        </p:nvSpPr>
        <p:spPr/>
        <p:txBody>
          <a:bodyPr/>
          <a:lstStyle/>
          <a:p>
            <a:fld id="{F7589D42-BDF6-4C83-9C57-A6CC13541FAC}" type="slidenum">
              <a:rPr lang="en-US" smtClean="0"/>
              <a:t>2</a:t>
            </a:fld>
            <a:endParaRPr lang="en-US" dirty="0"/>
          </a:p>
        </p:txBody>
      </p:sp>
    </p:spTree>
    <p:extLst>
      <p:ext uri="{BB962C8B-B14F-4D97-AF65-F5344CB8AC3E}">
        <p14:creationId xmlns:p14="http://schemas.microsoft.com/office/powerpoint/2010/main" val="2128824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Unemployment Insurance (UI)</a:t>
            </a:r>
            <a:endParaRPr lang="en-US" dirty="0"/>
          </a:p>
        </p:txBody>
      </p:sp>
      <p:sp>
        <p:nvSpPr>
          <p:cNvPr id="3" name="Text Placeholder 2"/>
          <p:cNvSpPr>
            <a:spLocks noGrp="1"/>
          </p:cNvSpPr>
          <p:nvPr>
            <p:ph type="body" idx="1"/>
          </p:nvPr>
        </p:nvSpPr>
        <p:spPr>
          <a:xfrm>
            <a:off x="1347592" y="1740408"/>
            <a:ext cx="4572000" cy="850392"/>
          </a:xfrm>
        </p:spPr>
        <p:txBody>
          <a:bodyPr/>
          <a:lstStyle/>
          <a:p>
            <a:r>
              <a:rPr lang="en-US" b="1" dirty="0" smtClean="0"/>
              <a:t>Examples</a:t>
            </a:r>
            <a:endParaRPr lang="en-US" b="1" dirty="0"/>
          </a:p>
        </p:txBody>
      </p:sp>
      <p:sp>
        <p:nvSpPr>
          <p:cNvPr id="4" name="Content Placeholder 3"/>
          <p:cNvSpPr>
            <a:spLocks noGrp="1"/>
          </p:cNvSpPr>
          <p:nvPr>
            <p:ph sz="half" idx="2"/>
          </p:nvPr>
        </p:nvSpPr>
        <p:spPr>
          <a:xfrm>
            <a:off x="1295400" y="2578100"/>
            <a:ext cx="3962400" cy="3467100"/>
          </a:xfrm>
        </p:spPr>
        <p:txBody>
          <a:bodyPr>
            <a:noAutofit/>
          </a:bodyPr>
          <a:lstStyle/>
          <a:p>
            <a:pPr>
              <a:lnSpc>
                <a:spcPct val="100000"/>
              </a:lnSpc>
            </a:pPr>
            <a:r>
              <a:rPr lang="en-US" sz="2000" dirty="0" smtClean="0"/>
              <a:t>Employment verification 2</a:t>
            </a:r>
            <a:r>
              <a:rPr lang="en-US" sz="2000" baseline="30000" dirty="0" smtClean="0"/>
              <a:t>nd</a:t>
            </a:r>
            <a:r>
              <a:rPr lang="en-US" sz="2000" dirty="0" smtClean="0"/>
              <a:t> </a:t>
            </a:r>
            <a:r>
              <a:rPr lang="en-US" sz="2000" dirty="0"/>
              <a:t>Q</a:t>
            </a:r>
            <a:r>
              <a:rPr lang="en-US" sz="2000" dirty="0" smtClean="0"/>
              <a:t>uarter after Exit Indicator</a:t>
            </a:r>
          </a:p>
          <a:p>
            <a:pPr>
              <a:lnSpc>
                <a:spcPct val="100000"/>
              </a:lnSpc>
            </a:pPr>
            <a:r>
              <a:rPr lang="en-US" sz="2000" dirty="0" smtClean="0"/>
              <a:t>Employment verification 4</a:t>
            </a:r>
            <a:r>
              <a:rPr lang="en-US" sz="2000" baseline="30000" dirty="0" smtClean="0"/>
              <a:t>th</a:t>
            </a:r>
            <a:r>
              <a:rPr lang="en-US" sz="2000" dirty="0" smtClean="0"/>
              <a:t> </a:t>
            </a:r>
            <a:r>
              <a:rPr lang="en-US" sz="2000" dirty="0"/>
              <a:t>Q</a:t>
            </a:r>
            <a:r>
              <a:rPr lang="en-US" sz="2000" dirty="0" smtClean="0"/>
              <a:t>uarter after Exit Indicator</a:t>
            </a:r>
          </a:p>
          <a:p>
            <a:pPr>
              <a:lnSpc>
                <a:spcPct val="100000"/>
              </a:lnSpc>
            </a:pPr>
            <a:r>
              <a:rPr lang="en-US" sz="2000" dirty="0" smtClean="0"/>
              <a:t>Total quarterly earnings for Median Earnings 2</a:t>
            </a:r>
            <a:r>
              <a:rPr lang="en-US" sz="2000" baseline="30000" dirty="0" smtClean="0"/>
              <a:t>nd</a:t>
            </a:r>
            <a:r>
              <a:rPr lang="en-US" sz="2000" dirty="0" smtClean="0"/>
              <a:t> Quarter after Exit Indicator</a:t>
            </a:r>
          </a:p>
          <a:p>
            <a:pPr>
              <a:lnSpc>
                <a:spcPct val="100000"/>
              </a:lnSpc>
            </a:pPr>
            <a:r>
              <a:rPr lang="en-US" sz="2000" dirty="0" smtClean="0"/>
              <a:t>Weekly Earnings at Employment</a:t>
            </a:r>
            <a:endParaRPr lang="en-US" sz="2000" dirty="0"/>
          </a:p>
        </p:txBody>
      </p:sp>
      <p:sp>
        <p:nvSpPr>
          <p:cNvPr id="5" name="Text Placeholder 4"/>
          <p:cNvSpPr>
            <a:spLocks noGrp="1"/>
          </p:cNvSpPr>
          <p:nvPr>
            <p:ph type="body" sz="quarter" idx="3"/>
          </p:nvPr>
        </p:nvSpPr>
        <p:spPr>
          <a:xfrm>
            <a:off x="6070600" y="1727200"/>
            <a:ext cx="4851400" cy="847725"/>
          </a:xfrm>
        </p:spPr>
        <p:txBody>
          <a:bodyPr/>
          <a:lstStyle/>
          <a:p>
            <a:r>
              <a:rPr lang="en-US" b="1" dirty="0" smtClean="0"/>
              <a:t>Considerations</a:t>
            </a:r>
            <a:endParaRPr lang="en-US" b="1" dirty="0"/>
          </a:p>
        </p:txBody>
      </p:sp>
      <p:sp>
        <p:nvSpPr>
          <p:cNvPr id="6" name="Content Placeholder 5"/>
          <p:cNvSpPr>
            <a:spLocks noGrp="1"/>
          </p:cNvSpPr>
          <p:nvPr>
            <p:ph sz="quarter" idx="4"/>
          </p:nvPr>
        </p:nvSpPr>
        <p:spPr>
          <a:xfrm>
            <a:off x="6045200" y="2565400"/>
            <a:ext cx="5027808" cy="3921168"/>
          </a:xfrm>
        </p:spPr>
        <p:txBody>
          <a:bodyPr>
            <a:noAutofit/>
          </a:bodyPr>
          <a:lstStyle/>
          <a:p>
            <a:pPr>
              <a:lnSpc>
                <a:spcPct val="100000"/>
              </a:lnSpc>
            </a:pPr>
            <a:r>
              <a:rPr lang="en-US" sz="2000" dirty="0" smtClean="0"/>
              <a:t>UI provides data in a variety of ways; be sure data is available in the format allowable for the data element.</a:t>
            </a:r>
          </a:p>
          <a:p>
            <a:pPr>
              <a:lnSpc>
                <a:spcPct val="100000"/>
              </a:lnSpc>
            </a:pPr>
            <a:r>
              <a:rPr lang="en-US" sz="2000" dirty="0" smtClean="0"/>
              <a:t>For weekly earnings at employment, the UI data would need to show hourly wages; however, aggregate UI data is allowable for performance elements.</a:t>
            </a:r>
          </a:p>
          <a:p>
            <a:pPr>
              <a:lnSpc>
                <a:spcPct val="100000"/>
              </a:lnSpc>
            </a:pPr>
            <a:r>
              <a:rPr lang="en-US" sz="2000" dirty="0" smtClean="0"/>
              <a:t>Be aware of the time lag in data. </a:t>
            </a:r>
            <a:r>
              <a:rPr lang="en-US" sz="2000" dirty="0"/>
              <a:t>W</a:t>
            </a:r>
            <a:r>
              <a:rPr lang="en-US" sz="2000" dirty="0" smtClean="0"/>
              <a:t>ill the data actually provide you the source documentation needed within the allowable timeframe?</a:t>
            </a:r>
            <a:endParaRPr lang="en-US" sz="2000" dirty="0"/>
          </a:p>
        </p:txBody>
      </p:sp>
      <p:sp>
        <p:nvSpPr>
          <p:cNvPr id="7" name="Slide Number Placeholder 6"/>
          <p:cNvSpPr>
            <a:spLocks noGrp="1"/>
          </p:cNvSpPr>
          <p:nvPr>
            <p:ph type="sldNum" sz="quarter" idx="12"/>
          </p:nvPr>
        </p:nvSpPr>
        <p:spPr/>
        <p:txBody>
          <a:bodyPr/>
          <a:lstStyle/>
          <a:p>
            <a:fld id="{F7589D42-BDF6-4C83-9C57-A6CC13541FAC}" type="slidenum">
              <a:rPr lang="en-US" smtClean="0"/>
              <a:t>20</a:t>
            </a:fld>
            <a:endParaRPr lang="en-US" dirty="0"/>
          </a:p>
        </p:txBody>
      </p:sp>
    </p:spTree>
    <p:extLst>
      <p:ext uri="{BB962C8B-B14F-4D97-AF65-F5344CB8AC3E}">
        <p14:creationId xmlns:p14="http://schemas.microsoft.com/office/powerpoint/2010/main" val="203039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000" y="310038"/>
            <a:ext cx="9601200" cy="1036850"/>
          </a:xfrm>
        </p:spPr>
        <p:txBody>
          <a:bodyPr/>
          <a:lstStyle/>
          <a:p>
            <a:r>
              <a:rPr lang="en-US" dirty="0" smtClean="0"/>
              <a:t>Data Match with Education System</a:t>
            </a:r>
            <a:endParaRPr lang="en-US" dirty="0"/>
          </a:p>
        </p:txBody>
      </p:sp>
      <p:sp>
        <p:nvSpPr>
          <p:cNvPr id="4" name="Text Placeholder 3"/>
          <p:cNvSpPr>
            <a:spLocks noGrp="1"/>
          </p:cNvSpPr>
          <p:nvPr>
            <p:ph type="body" idx="1"/>
          </p:nvPr>
        </p:nvSpPr>
        <p:spPr>
          <a:xfrm>
            <a:off x="1384300" y="1676400"/>
            <a:ext cx="4572000" cy="850392"/>
          </a:xfrm>
        </p:spPr>
        <p:txBody>
          <a:bodyPr/>
          <a:lstStyle/>
          <a:p>
            <a:r>
              <a:rPr lang="en-US" b="1" dirty="0" smtClean="0"/>
              <a:t>Examples	</a:t>
            </a:r>
            <a:endParaRPr lang="en-US" b="1" dirty="0"/>
          </a:p>
        </p:txBody>
      </p:sp>
      <p:sp>
        <p:nvSpPr>
          <p:cNvPr id="5" name="Content Placeholder 4"/>
          <p:cNvSpPr>
            <a:spLocks noGrp="1"/>
          </p:cNvSpPr>
          <p:nvPr>
            <p:ph sz="half" idx="2"/>
          </p:nvPr>
        </p:nvSpPr>
        <p:spPr>
          <a:xfrm>
            <a:off x="1384299" y="2552700"/>
            <a:ext cx="4749801" cy="3467100"/>
          </a:xfrm>
        </p:spPr>
        <p:txBody>
          <a:bodyPr>
            <a:noAutofit/>
          </a:bodyPr>
          <a:lstStyle/>
          <a:p>
            <a:pPr>
              <a:lnSpc>
                <a:spcPct val="100000"/>
              </a:lnSpc>
            </a:pPr>
            <a:r>
              <a:rPr lang="en-US" sz="2200" dirty="0" smtClean="0"/>
              <a:t>Enrollment in a postsecondary or secondary education program (Credential Attainment Indicator)</a:t>
            </a:r>
          </a:p>
          <a:p>
            <a:pPr>
              <a:lnSpc>
                <a:spcPct val="100000"/>
              </a:lnSpc>
            </a:pPr>
            <a:r>
              <a:rPr lang="en-US" sz="2200" dirty="0" smtClean="0"/>
              <a:t>Date Attained Recognized </a:t>
            </a:r>
            <a:r>
              <a:rPr lang="en-US" sz="2200" dirty="0"/>
              <a:t>Credential (Credential Attainment Indicator)</a:t>
            </a:r>
          </a:p>
          <a:p>
            <a:pPr>
              <a:lnSpc>
                <a:spcPct val="100000"/>
              </a:lnSpc>
            </a:pPr>
            <a:r>
              <a:rPr lang="en-US" sz="2200" dirty="0" smtClean="0"/>
              <a:t>Postsecondary training enrollment for Educational Functioning Level (EFL) (Measurable Skill Gains Indicator)</a:t>
            </a:r>
          </a:p>
        </p:txBody>
      </p:sp>
      <p:sp>
        <p:nvSpPr>
          <p:cNvPr id="6" name="Text Placeholder 5"/>
          <p:cNvSpPr>
            <a:spLocks noGrp="1"/>
          </p:cNvSpPr>
          <p:nvPr>
            <p:ph type="body" sz="quarter" idx="3"/>
          </p:nvPr>
        </p:nvSpPr>
        <p:spPr>
          <a:xfrm>
            <a:off x="6553200" y="1676400"/>
            <a:ext cx="4572000" cy="847725"/>
          </a:xfrm>
        </p:spPr>
        <p:txBody>
          <a:bodyPr/>
          <a:lstStyle/>
          <a:p>
            <a:r>
              <a:rPr lang="en-US" b="1" dirty="0" smtClean="0"/>
              <a:t>Considerations</a:t>
            </a:r>
            <a:endParaRPr lang="en-US" b="1" dirty="0"/>
          </a:p>
        </p:txBody>
      </p:sp>
      <p:sp>
        <p:nvSpPr>
          <p:cNvPr id="7" name="Content Placeholder 6"/>
          <p:cNvSpPr>
            <a:spLocks noGrp="1"/>
          </p:cNvSpPr>
          <p:nvPr>
            <p:ph sz="quarter" idx="4"/>
          </p:nvPr>
        </p:nvSpPr>
        <p:spPr>
          <a:xfrm>
            <a:off x="6553200" y="2552700"/>
            <a:ext cx="4572000" cy="3467100"/>
          </a:xfrm>
        </p:spPr>
        <p:txBody>
          <a:bodyPr>
            <a:noAutofit/>
          </a:bodyPr>
          <a:lstStyle/>
          <a:p>
            <a:r>
              <a:rPr lang="en-US" sz="2200" dirty="0"/>
              <a:t>Be aware of the time lag in data; will the data actually provide you the source documentation needed within the allowable </a:t>
            </a:r>
            <a:r>
              <a:rPr lang="en-US" sz="2200" dirty="0" smtClean="0"/>
              <a:t>timeframe?</a:t>
            </a:r>
            <a:endParaRPr lang="en-US" sz="2200" dirty="0"/>
          </a:p>
          <a:p>
            <a:r>
              <a:rPr lang="en-US" sz="2200" dirty="0" smtClean="0"/>
              <a:t>Is there a cost per record match?</a:t>
            </a:r>
          </a:p>
          <a:p>
            <a:r>
              <a:rPr lang="en-US" sz="2200" dirty="0" smtClean="0"/>
              <a:t>Where will this information live? (e.g., VR case management system, aggregate administrative record, education agency)</a:t>
            </a:r>
            <a:endParaRPr lang="en-US" sz="2200" dirty="0"/>
          </a:p>
        </p:txBody>
      </p:sp>
      <p:sp>
        <p:nvSpPr>
          <p:cNvPr id="3" name="Slide Number Placeholder 2"/>
          <p:cNvSpPr>
            <a:spLocks noGrp="1"/>
          </p:cNvSpPr>
          <p:nvPr>
            <p:ph type="sldNum" sz="quarter" idx="12"/>
          </p:nvPr>
        </p:nvSpPr>
        <p:spPr/>
        <p:txBody>
          <a:bodyPr/>
          <a:lstStyle/>
          <a:p>
            <a:fld id="{F7589D42-BDF6-4C83-9C57-A6CC13541FAC}" type="slidenum">
              <a:rPr lang="en-US" smtClean="0"/>
              <a:t>21</a:t>
            </a:fld>
            <a:endParaRPr lang="en-US" dirty="0"/>
          </a:p>
        </p:txBody>
      </p:sp>
    </p:spTree>
    <p:extLst>
      <p:ext uri="{BB962C8B-B14F-4D97-AF65-F5344CB8AC3E}">
        <p14:creationId xmlns:p14="http://schemas.microsoft.com/office/powerpoint/2010/main" val="89390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80534"/>
            <a:ext cx="9601200" cy="1036850"/>
          </a:xfrm>
        </p:spPr>
        <p:txBody>
          <a:bodyPr/>
          <a:lstStyle/>
          <a:p>
            <a:r>
              <a:rPr lang="en-US" dirty="0" smtClean="0"/>
              <a:t>Follow-Up Survey and Self-Attestation</a:t>
            </a:r>
            <a:endParaRPr lang="en-US" dirty="0"/>
          </a:p>
        </p:txBody>
      </p:sp>
      <p:sp>
        <p:nvSpPr>
          <p:cNvPr id="3" name="Text Placeholder 2"/>
          <p:cNvSpPr>
            <a:spLocks noGrp="1"/>
          </p:cNvSpPr>
          <p:nvPr>
            <p:ph type="body" idx="1"/>
          </p:nvPr>
        </p:nvSpPr>
        <p:spPr/>
        <p:txBody>
          <a:bodyPr/>
          <a:lstStyle/>
          <a:p>
            <a:r>
              <a:rPr lang="en-US" b="1" dirty="0" smtClean="0"/>
              <a:t>Examples</a:t>
            </a:r>
            <a:endParaRPr lang="en-US" b="1" dirty="0"/>
          </a:p>
        </p:txBody>
      </p:sp>
      <p:sp>
        <p:nvSpPr>
          <p:cNvPr id="4" name="Content Placeholder 3"/>
          <p:cNvSpPr>
            <a:spLocks noGrp="1"/>
          </p:cNvSpPr>
          <p:nvPr>
            <p:ph sz="half" idx="2"/>
          </p:nvPr>
        </p:nvSpPr>
        <p:spPr>
          <a:xfrm>
            <a:off x="1295400" y="2552700"/>
            <a:ext cx="4241800" cy="3619500"/>
          </a:xfrm>
        </p:spPr>
        <p:txBody>
          <a:bodyPr>
            <a:normAutofit/>
          </a:bodyPr>
          <a:lstStyle/>
          <a:p>
            <a:pPr>
              <a:lnSpc>
                <a:spcPct val="100000"/>
              </a:lnSpc>
            </a:pPr>
            <a:r>
              <a:rPr lang="en-US" dirty="0" smtClean="0"/>
              <a:t>Self-Employment Worksheets (created by core program)</a:t>
            </a:r>
          </a:p>
          <a:p>
            <a:pPr>
              <a:lnSpc>
                <a:spcPct val="100000"/>
              </a:lnSpc>
            </a:pPr>
            <a:r>
              <a:rPr lang="en-US" dirty="0" smtClean="0"/>
              <a:t>Supplemental wage and credential information for post-exit verification</a:t>
            </a:r>
            <a:endParaRPr lang="en-US" dirty="0"/>
          </a:p>
        </p:txBody>
      </p:sp>
      <p:sp>
        <p:nvSpPr>
          <p:cNvPr id="5" name="Text Placeholder 4"/>
          <p:cNvSpPr>
            <a:spLocks noGrp="1"/>
          </p:cNvSpPr>
          <p:nvPr>
            <p:ph type="body" sz="quarter" idx="3"/>
          </p:nvPr>
        </p:nvSpPr>
        <p:spPr>
          <a:xfrm>
            <a:off x="5956300" y="1828800"/>
            <a:ext cx="4572000" cy="847725"/>
          </a:xfrm>
        </p:spPr>
        <p:txBody>
          <a:bodyPr/>
          <a:lstStyle/>
          <a:p>
            <a:r>
              <a:rPr lang="en-US" b="1" dirty="0" smtClean="0"/>
              <a:t>Considerations</a:t>
            </a:r>
            <a:endParaRPr lang="en-US" b="1" dirty="0"/>
          </a:p>
        </p:txBody>
      </p:sp>
      <p:sp>
        <p:nvSpPr>
          <p:cNvPr id="6" name="Content Placeholder 5"/>
          <p:cNvSpPr>
            <a:spLocks noGrp="1"/>
          </p:cNvSpPr>
          <p:nvPr>
            <p:ph sz="quarter" idx="4"/>
          </p:nvPr>
        </p:nvSpPr>
        <p:spPr>
          <a:xfrm>
            <a:off x="5956300" y="2552700"/>
            <a:ext cx="5080000" cy="3619500"/>
          </a:xfrm>
        </p:spPr>
        <p:txBody>
          <a:bodyPr>
            <a:noAutofit/>
          </a:bodyPr>
          <a:lstStyle/>
          <a:p>
            <a:pPr>
              <a:lnSpc>
                <a:spcPct val="100000"/>
              </a:lnSpc>
            </a:pPr>
            <a:r>
              <a:rPr lang="en-US" dirty="0" smtClean="0"/>
              <a:t>Must be completed and signed by participant, not program staff</a:t>
            </a:r>
          </a:p>
          <a:p>
            <a:pPr>
              <a:lnSpc>
                <a:spcPct val="100000"/>
              </a:lnSpc>
            </a:pPr>
            <a:r>
              <a:rPr lang="en-US" dirty="0" smtClean="0"/>
              <a:t>Must be sent out electronically or by mail for participant to complete</a:t>
            </a:r>
          </a:p>
          <a:p>
            <a:pPr>
              <a:lnSpc>
                <a:spcPct val="100000"/>
              </a:lnSpc>
            </a:pPr>
            <a:r>
              <a:rPr lang="en-US" dirty="0" smtClean="0"/>
              <a:t>Agency policies must include procedures related to supplemental wage information, forms and requirements</a:t>
            </a:r>
            <a:endParaRPr lang="en-US" dirty="0"/>
          </a:p>
        </p:txBody>
      </p:sp>
      <p:sp>
        <p:nvSpPr>
          <p:cNvPr id="7" name="Slide Number Placeholder 6"/>
          <p:cNvSpPr>
            <a:spLocks noGrp="1"/>
          </p:cNvSpPr>
          <p:nvPr>
            <p:ph type="sldNum" sz="quarter" idx="12"/>
          </p:nvPr>
        </p:nvSpPr>
        <p:spPr/>
        <p:txBody>
          <a:bodyPr/>
          <a:lstStyle/>
          <a:p>
            <a:fld id="{F7589D42-BDF6-4C83-9C57-A6CC13541FAC}" type="slidenum">
              <a:rPr lang="en-US" smtClean="0"/>
              <a:t>22</a:t>
            </a:fld>
            <a:endParaRPr lang="en-US" dirty="0"/>
          </a:p>
        </p:txBody>
      </p:sp>
    </p:spTree>
    <p:extLst>
      <p:ext uri="{BB962C8B-B14F-4D97-AF65-F5344CB8AC3E}">
        <p14:creationId xmlns:p14="http://schemas.microsoft.com/office/powerpoint/2010/main" val="2456104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18634"/>
            <a:ext cx="6007100" cy="1036850"/>
          </a:xfrm>
        </p:spPr>
        <p:txBody>
          <a:bodyPr/>
          <a:lstStyle/>
          <a:p>
            <a:r>
              <a:rPr lang="en-US" dirty="0" smtClean="0"/>
              <a:t>General Considerations for Source Documentation</a:t>
            </a:r>
            <a:endParaRPr lang="en-US" dirty="0"/>
          </a:p>
        </p:txBody>
      </p:sp>
      <p:sp>
        <p:nvSpPr>
          <p:cNvPr id="3" name="Content Placeholder 2"/>
          <p:cNvSpPr>
            <a:spLocks noGrp="1"/>
          </p:cNvSpPr>
          <p:nvPr>
            <p:ph idx="1"/>
          </p:nvPr>
        </p:nvSpPr>
        <p:spPr>
          <a:xfrm>
            <a:off x="1295400" y="1676400"/>
            <a:ext cx="9601200" cy="4495800"/>
          </a:xfrm>
        </p:spPr>
        <p:txBody>
          <a:bodyPr>
            <a:noAutofit/>
          </a:bodyPr>
          <a:lstStyle/>
          <a:p>
            <a:pPr>
              <a:lnSpc>
                <a:spcPct val="100000"/>
              </a:lnSpc>
            </a:pPr>
            <a:r>
              <a:rPr lang="en-US" sz="2000" dirty="0" smtClean="0"/>
              <a:t>An agency may provide multiple sources to show proof of the data element, which increases data validity.</a:t>
            </a:r>
          </a:p>
          <a:p>
            <a:pPr lvl="1">
              <a:lnSpc>
                <a:spcPct val="100000"/>
              </a:lnSpc>
              <a:buFont typeface="Courier New" panose="02070309020205020404" pitchFamily="49" charset="0"/>
              <a:buChar char="o"/>
            </a:pPr>
            <a:r>
              <a:rPr lang="en-US" sz="1800" dirty="0" smtClean="0"/>
              <a:t>For example: ‘Type of closure’ and ‘Reason for Exit’ may be documented by a closure letter, counselor case notes describing the reason for closure, and employment or wage documentation.</a:t>
            </a:r>
          </a:p>
          <a:p>
            <a:pPr>
              <a:lnSpc>
                <a:spcPct val="100000"/>
              </a:lnSpc>
            </a:pPr>
            <a:r>
              <a:rPr lang="en-US" sz="2000" dirty="0" smtClean="0"/>
              <a:t>Follow joint guidance while also using common sense decision-making regarding appropriate data validation.</a:t>
            </a:r>
          </a:p>
          <a:p>
            <a:pPr lvl="1">
              <a:lnSpc>
                <a:spcPct val="100000"/>
              </a:lnSpc>
              <a:buFont typeface="Courier New" panose="02070309020205020404" pitchFamily="49" charset="0"/>
              <a:buChar char="o"/>
            </a:pPr>
            <a:r>
              <a:rPr lang="en-US" sz="1800" dirty="0" smtClean="0"/>
              <a:t>For example: If a participant successfully exits the VR program with employment, but the counselor has been unable to verify employment via the participant, the employer, UI or job coach forms, is a case note by the counselor sufficient? </a:t>
            </a:r>
          </a:p>
          <a:p>
            <a:pPr>
              <a:lnSpc>
                <a:spcPct val="100000"/>
              </a:lnSpc>
            </a:pPr>
            <a:r>
              <a:rPr lang="en-US" sz="2000" dirty="0"/>
              <a:t>S</a:t>
            </a:r>
            <a:r>
              <a:rPr lang="en-US" sz="2000" dirty="0" smtClean="0"/>
              <a:t>ource documentation is only as good as its content.</a:t>
            </a:r>
          </a:p>
          <a:p>
            <a:pPr lvl="1">
              <a:lnSpc>
                <a:spcPct val="100000"/>
              </a:lnSpc>
              <a:buFont typeface="Courier New" panose="02070309020205020404" pitchFamily="49" charset="0"/>
              <a:buChar char="o"/>
            </a:pPr>
            <a:r>
              <a:rPr lang="en-US" sz="1800" dirty="0" smtClean="0"/>
              <a:t>For example: Documenting an MSG through postsecondary transcripts is an allowable option; however, the transcripts must verify sufficient academic progress outlined in joint guidance and agency policy.</a:t>
            </a:r>
            <a:endParaRPr lang="en-US" sz="1800" dirty="0"/>
          </a:p>
        </p:txBody>
      </p:sp>
      <p:sp>
        <p:nvSpPr>
          <p:cNvPr id="4" name="Slide Number Placeholder 3"/>
          <p:cNvSpPr>
            <a:spLocks noGrp="1"/>
          </p:cNvSpPr>
          <p:nvPr>
            <p:ph type="sldNum" sz="quarter" idx="12"/>
          </p:nvPr>
        </p:nvSpPr>
        <p:spPr/>
        <p:txBody>
          <a:bodyPr/>
          <a:lstStyle/>
          <a:p>
            <a:fld id="{F7589D42-BDF6-4C83-9C57-A6CC13541FAC}" type="slidenum">
              <a:rPr lang="en-US" smtClean="0"/>
              <a:t>23</a:t>
            </a:fld>
            <a:endParaRPr lang="en-US" dirty="0"/>
          </a:p>
        </p:txBody>
      </p:sp>
    </p:spTree>
    <p:extLst>
      <p:ext uri="{BB962C8B-B14F-4D97-AF65-F5344CB8AC3E}">
        <p14:creationId xmlns:p14="http://schemas.microsoft.com/office/powerpoint/2010/main" val="230984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9678" y="1817370"/>
            <a:ext cx="8046720" cy="1557338"/>
          </a:xfrm>
        </p:spPr>
        <p:txBody>
          <a:bodyPr/>
          <a:lstStyle/>
          <a:p>
            <a:r>
              <a:rPr lang="en-US" dirty="0" smtClean="0"/>
              <a:t>Minnesota State Services for the Blind</a:t>
            </a:r>
            <a:endParaRPr lang="en-US" dirty="0"/>
          </a:p>
        </p:txBody>
      </p:sp>
      <p:sp>
        <p:nvSpPr>
          <p:cNvPr id="3" name="Text Placeholder 2"/>
          <p:cNvSpPr>
            <a:spLocks noGrp="1"/>
          </p:cNvSpPr>
          <p:nvPr>
            <p:ph type="body" idx="1"/>
          </p:nvPr>
        </p:nvSpPr>
        <p:spPr>
          <a:xfrm>
            <a:off x="1310638" y="3400743"/>
            <a:ext cx="8046718" cy="1011237"/>
          </a:xfrm>
        </p:spPr>
        <p:txBody>
          <a:bodyPr/>
          <a:lstStyle/>
          <a:p>
            <a:r>
              <a:rPr lang="en-US" dirty="0" smtClean="0"/>
              <a:t>Data Validation Practices</a:t>
            </a:r>
            <a:endParaRPr lang="en-US" dirty="0"/>
          </a:p>
        </p:txBody>
      </p:sp>
    </p:spTree>
    <p:extLst>
      <p:ext uri="{BB962C8B-B14F-4D97-AF65-F5344CB8AC3E}">
        <p14:creationId xmlns:p14="http://schemas.microsoft.com/office/powerpoint/2010/main" val="1864116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93234"/>
            <a:ext cx="9702800" cy="1036850"/>
          </a:xfrm>
        </p:spPr>
        <p:txBody>
          <a:bodyPr/>
          <a:lstStyle/>
          <a:p>
            <a:r>
              <a:rPr lang="en-US" dirty="0"/>
              <a:t>Minnesota Blind Data Validation: </a:t>
            </a:r>
            <a:br>
              <a:rPr lang="en-US" dirty="0"/>
            </a:br>
            <a:r>
              <a:rPr lang="en-US" dirty="0"/>
              <a:t>Federal Reporting</a:t>
            </a:r>
          </a:p>
        </p:txBody>
      </p:sp>
      <p:sp>
        <p:nvSpPr>
          <p:cNvPr id="47107" name="Content Placeholder 2"/>
          <p:cNvSpPr>
            <a:spLocks noGrp="1" noChangeArrowheads="1"/>
          </p:cNvSpPr>
          <p:nvPr>
            <p:ph idx="1"/>
          </p:nvPr>
        </p:nvSpPr>
        <p:spPr>
          <a:xfrm>
            <a:off x="1295400" y="1714500"/>
            <a:ext cx="9931400" cy="4864100"/>
          </a:xfrm>
        </p:spPr>
        <p:txBody>
          <a:bodyPr>
            <a:noAutofit/>
          </a:bodyPr>
          <a:lstStyle/>
          <a:p>
            <a:pPr>
              <a:lnSpc>
                <a:spcPct val="100000"/>
              </a:lnSpc>
              <a:spcBef>
                <a:spcPts val="800"/>
              </a:spcBef>
            </a:pPr>
            <a:r>
              <a:rPr lang="en-US" dirty="0"/>
              <a:t>RSA-911 Implementation Procedure</a:t>
            </a:r>
          </a:p>
          <a:p>
            <a:pPr marL="685800" lvl="1" indent="-366713">
              <a:lnSpc>
                <a:spcPct val="100000"/>
              </a:lnSpc>
              <a:spcBef>
                <a:spcPts val="800"/>
              </a:spcBef>
              <a:buFont typeface="Courier New" panose="02070309020205020404" pitchFamily="49" charset="0"/>
              <a:buChar char="o"/>
            </a:pPr>
            <a:r>
              <a:rPr lang="en-US" dirty="0"/>
              <a:t>Errors and Anomalies Tracking</a:t>
            </a:r>
          </a:p>
          <a:p>
            <a:pPr marL="685800" lvl="1" indent="-366713">
              <a:lnSpc>
                <a:spcPct val="100000"/>
              </a:lnSpc>
              <a:spcBef>
                <a:spcPts val="800"/>
              </a:spcBef>
              <a:buFont typeface="Courier New" panose="02070309020205020404" pitchFamily="49" charset="0"/>
              <a:buChar char="o"/>
            </a:pPr>
            <a:r>
              <a:rPr lang="en-US" dirty="0"/>
              <a:t>Query Validation: Record Number Match and Exit Information</a:t>
            </a:r>
          </a:p>
          <a:p>
            <a:pPr marL="685800" lvl="1" indent="-366713">
              <a:lnSpc>
                <a:spcPct val="100000"/>
              </a:lnSpc>
              <a:spcBef>
                <a:spcPts val="800"/>
              </a:spcBef>
              <a:buFont typeface="Courier New" panose="02070309020205020404" pitchFamily="49" charset="0"/>
              <a:buChar char="o"/>
            </a:pPr>
            <a:r>
              <a:rPr lang="en-US" dirty="0"/>
              <a:t>Random sampling</a:t>
            </a:r>
          </a:p>
          <a:p>
            <a:pPr>
              <a:lnSpc>
                <a:spcPct val="100000"/>
              </a:lnSpc>
              <a:spcBef>
                <a:spcPts val="800"/>
              </a:spcBef>
            </a:pPr>
            <a:r>
              <a:rPr lang="en-US" dirty="0"/>
              <a:t>SF-425 Implementation Procedure</a:t>
            </a:r>
          </a:p>
          <a:p>
            <a:pPr marL="685800" lvl="1" indent="-366713">
              <a:lnSpc>
                <a:spcPct val="100000"/>
              </a:lnSpc>
              <a:spcBef>
                <a:spcPts val="800"/>
              </a:spcBef>
              <a:buFont typeface="Courier New" panose="02070309020205020404" pitchFamily="49" charset="0"/>
              <a:buChar char="o"/>
            </a:pPr>
            <a:r>
              <a:rPr lang="en-US" dirty="0"/>
              <a:t>Specific queries and reports have been developed to catch missing/outstanding payments and incorrectly coded expenditures</a:t>
            </a:r>
          </a:p>
          <a:p>
            <a:pPr marL="685800" lvl="1" indent="-366713">
              <a:lnSpc>
                <a:spcPct val="100000"/>
              </a:lnSpc>
              <a:spcBef>
                <a:spcPts val="800"/>
              </a:spcBef>
              <a:buFont typeface="Courier New" panose="02070309020205020404" pitchFamily="49" charset="0"/>
              <a:buChar char="o"/>
            </a:pPr>
            <a:r>
              <a:rPr lang="en-US" dirty="0"/>
              <a:t>Pre-ETS Allowable Costs Report</a:t>
            </a:r>
          </a:p>
          <a:p>
            <a:pPr>
              <a:lnSpc>
                <a:spcPct val="100000"/>
              </a:lnSpc>
              <a:spcBef>
                <a:spcPts val="800"/>
              </a:spcBef>
            </a:pPr>
            <a:r>
              <a:rPr lang="en-US" dirty="0"/>
              <a:t>RSA-2 Implementation Procedure</a:t>
            </a:r>
          </a:p>
          <a:p>
            <a:pPr marL="685800" lvl="1" indent="-366713">
              <a:lnSpc>
                <a:spcPct val="100000"/>
              </a:lnSpc>
              <a:spcBef>
                <a:spcPts val="800"/>
              </a:spcBef>
              <a:buFont typeface="Courier New" panose="02070309020205020404" pitchFamily="49" charset="0"/>
              <a:buChar char="o"/>
            </a:pPr>
            <a:r>
              <a:rPr lang="en-US" dirty="0"/>
              <a:t>RSA-2 process is completed monthly by Fiscal Coordinator to highlight any fiscal inaccuracies, incorrect expenditures, and other errors and anomalies</a:t>
            </a:r>
          </a:p>
          <a:p>
            <a:pPr marL="685800" lvl="1" indent="-366713">
              <a:lnSpc>
                <a:spcPct val="100000"/>
              </a:lnSpc>
              <a:spcBef>
                <a:spcPts val="800"/>
              </a:spcBef>
              <a:buFont typeface="Courier New" panose="02070309020205020404" pitchFamily="49" charset="0"/>
              <a:buChar char="o"/>
            </a:pPr>
            <a:r>
              <a:rPr lang="en-US" dirty="0"/>
              <a:t>RSA-2 aligns with </a:t>
            </a:r>
            <a:r>
              <a:rPr lang="en-US" dirty="0" smtClean="0"/>
              <a:t>SF-425</a:t>
            </a:r>
            <a:endParaRPr lang="en-US" dirty="0"/>
          </a:p>
        </p:txBody>
      </p:sp>
      <p:sp>
        <p:nvSpPr>
          <p:cNvPr id="3" name="Slide Number Placeholder 2"/>
          <p:cNvSpPr>
            <a:spLocks noGrp="1"/>
          </p:cNvSpPr>
          <p:nvPr>
            <p:ph type="sldNum" sz="quarter" idx="12"/>
          </p:nvPr>
        </p:nvSpPr>
        <p:spPr/>
        <p:txBody>
          <a:bodyPr/>
          <a:lstStyle/>
          <a:p>
            <a:fld id="{F7589D42-BDF6-4C83-9C57-A6CC13541FAC}" type="slidenum">
              <a:rPr lang="en-US" smtClean="0"/>
              <a:t>25</a:t>
            </a:fld>
            <a:endParaRPr lang="en-US" dirty="0"/>
          </a:p>
        </p:txBody>
      </p:sp>
    </p:spTree>
    <p:extLst>
      <p:ext uri="{BB962C8B-B14F-4D97-AF65-F5344CB8AC3E}">
        <p14:creationId xmlns:p14="http://schemas.microsoft.com/office/powerpoint/2010/main" val="293693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18634"/>
            <a:ext cx="9601200" cy="1036850"/>
          </a:xfrm>
        </p:spPr>
        <p:txBody>
          <a:bodyPr/>
          <a:lstStyle/>
          <a:p>
            <a:r>
              <a:rPr lang="en-US" dirty="0"/>
              <a:t>Minnesota Blind Data Validation: </a:t>
            </a:r>
            <a:br>
              <a:rPr lang="en-US" dirty="0"/>
            </a:br>
            <a:r>
              <a:rPr lang="en-US" dirty="0"/>
              <a:t>Case Review and Quality Assurance</a:t>
            </a:r>
          </a:p>
        </p:txBody>
      </p:sp>
      <p:sp>
        <p:nvSpPr>
          <p:cNvPr id="47107" name="Content Placeholder 2"/>
          <p:cNvSpPr>
            <a:spLocks noGrp="1" noChangeArrowheads="1"/>
          </p:cNvSpPr>
          <p:nvPr>
            <p:ph idx="1"/>
          </p:nvPr>
        </p:nvSpPr>
        <p:spPr>
          <a:xfrm>
            <a:off x="1295400" y="1844040"/>
            <a:ext cx="9601200" cy="4519182"/>
          </a:xfrm>
        </p:spPr>
        <p:txBody>
          <a:bodyPr>
            <a:normAutofit/>
          </a:bodyPr>
          <a:lstStyle/>
          <a:p>
            <a:pPr>
              <a:lnSpc>
                <a:spcPct val="100000"/>
              </a:lnSpc>
            </a:pPr>
            <a:r>
              <a:rPr lang="en-US" sz="2600" dirty="0" smtClean="0"/>
              <a:t>Take </a:t>
            </a:r>
            <a:r>
              <a:rPr lang="en-US" sz="2600" dirty="0"/>
              <a:t>a Breath Week</a:t>
            </a:r>
          </a:p>
          <a:p>
            <a:pPr>
              <a:lnSpc>
                <a:spcPct val="100000"/>
              </a:lnSpc>
            </a:pPr>
            <a:r>
              <a:rPr lang="en-US" sz="2600" dirty="0"/>
              <a:t>Case review process</a:t>
            </a:r>
          </a:p>
          <a:p>
            <a:pPr marL="685800" lvl="1" indent="-366713">
              <a:lnSpc>
                <a:spcPct val="100000"/>
              </a:lnSpc>
              <a:buFont typeface="Courier New" panose="02070309020205020404" pitchFamily="49" charset="0"/>
              <a:buChar char="o"/>
            </a:pPr>
            <a:r>
              <a:rPr lang="en-US" sz="2200" dirty="0"/>
              <a:t>Bi-Monthly Targeted Reviews (Includes a Topic Du Jour)</a:t>
            </a:r>
          </a:p>
          <a:p>
            <a:pPr marL="685800" lvl="1" indent="-366713">
              <a:lnSpc>
                <a:spcPct val="100000"/>
              </a:lnSpc>
              <a:buFont typeface="Courier New" panose="02070309020205020404" pitchFamily="49" charset="0"/>
              <a:buChar char="o"/>
            </a:pPr>
            <a:r>
              <a:rPr lang="en-US" sz="2200" dirty="0"/>
              <a:t>Quarterly Intensive Reviews</a:t>
            </a:r>
          </a:p>
          <a:p>
            <a:pPr>
              <a:lnSpc>
                <a:spcPct val="100000"/>
              </a:lnSpc>
            </a:pPr>
            <a:r>
              <a:rPr lang="en-US" sz="2600" dirty="0"/>
              <a:t>Prior review and approval</a:t>
            </a:r>
          </a:p>
          <a:p>
            <a:pPr marL="685800" lvl="1" indent="-366713">
              <a:lnSpc>
                <a:spcPct val="100000"/>
              </a:lnSpc>
              <a:buFont typeface="Courier New" panose="02070309020205020404" pitchFamily="49" charset="0"/>
              <a:buChar char="o"/>
            </a:pPr>
            <a:r>
              <a:rPr lang="en-US" sz="2200" dirty="0"/>
              <a:t>Eligibilities and Priority for Services</a:t>
            </a:r>
          </a:p>
          <a:p>
            <a:pPr marL="685800" lvl="1" indent="-366713">
              <a:lnSpc>
                <a:spcPct val="100000"/>
              </a:lnSpc>
              <a:buFont typeface="Courier New" panose="02070309020205020404" pitchFamily="49" charset="0"/>
              <a:buChar char="o"/>
            </a:pPr>
            <a:r>
              <a:rPr lang="en-US" sz="2200" dirty="0"/>
              <a:t>Case </a:t>
            </a:r>
            <a:r>
              <a:rPr lang="en-US" sz="2200" dirty="0" smtClean="0"/>
              <a:t>Closures</a:t>
            </a:r>
            <a:endParaRPr lang="en-US" sz="2200" dirty="0"/>
          </a:p>
        </p:txBody>
      </p:sp>
      <p:sp>
        <p:nvSpPr>
          <p:cNvPr id="3" name="Slide Number Placeholder 2"/>
          <p:cNvSpPr>
            <a:spLocks noGrp="1"/>
          </p:cNvSpPr>
          <p:nvPr>
            <p:ph type="sldNum" sz="quarter" idx="12"/>
          </p:nvPr>
        </p:nvSpPr>
        <p:spPr/>
        <p:txBody>
          <a:bodyPr/>
          <a:lstStyle/>
          <a:p>
            <a:fld id="{F7589D42-BDF6-4C83-9C57-A6CC13541FAC}" type="slidenum">
              <a:rPr lang="en-US" smtClean="0"/>
              <a:t>26</a:t>
            </a:fld>
            <a:endParaRPr lang="en-US" dirty="0"/>
          </a:p>
        </p:txBody>
      </p:sp>
    </p:spTree>
    <p:extLst>
      <p:ext uri="{BB962C8B-B14F-4D97-AF65-F5344CB8AC3E}">
        <p14:creationId xmlns:p14="http://schemas.microsoft.com/office/powerpoint/2010/main" val="293693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Minnesota Blind Data Validation: </a:t>
            </a:r>
            <a:br>
              <a:rPr lang="en-US" dirty="0"/>
            </a:br>
            <a:r>
              <a:rPr lang="en-US" dirty="0"/>
              <a:t>Tools for Field Staff</a:t>
            </a:r>
          </a:p>
        </p:txBody>
      </p:sp>
      <p:sp>
        <p:nvSpPr>
          <p:cNvPr id="47107" name="Content Placeholder 2"/>
          <p:cNvSpPr>
            <a:spLocks noGrp="1" noChangeArrowheads="1"/>
          </p:cNvSpPr>
          <p:nvPr>
            <p:ph idx="1"/>
          </p:nvPr>
        </p:nvSpPr>
        <p:spPr>
          <a:xfrm>
            <a:off x="1249680" y="1803400"/>
            <a:ext cx="9601200" cy="3619500"/>
          </a:xfrm>
        </p:spPr>
        <p:txBody>
          <a:bodyPr>
            <a:noAutofit/>
          </a:bodyPr>
          <a:lstStyle/>
          <a:p>
            <a:r>
              <a:rPr lang="en-US" sz="2600" dirty="0"/>
              <a:t>Pre-Exit Checklist</a:t>
            </a:r>
          </a:p>
          <a:p>
            <a:r>
              <a:rPr lang="en-US" sz="2600" dirty="0"/>
              <a:t>Case Documentation and Record of Service Policy</a:t>
            </a:r>
          </a:p>
          <a:p>
            <a:pPr marL="685800" lvl="1" indent="-366713">
              <a:buFont typeface="Courier New" panose="02070309020205020404" pitchFamily="49" charset="0"/>
              <a:buChar char="o"/>
            </a:pPr>
            <a:r>
              <a:rPr lang="en-US" sz="2200" dirty="0"/>
              <a:t>Data fix process</a:t>
            </a:r>
          </a:p>
          <a:p>
            <a:r>
              <a:rPr lang="en-US" sz="2600" dirty="0"/>
              <a:t>Missing Documents Report</a:t>
            </a:r>
          </a:p>
          <a:p>
            <a:r>
              <a:rPr lang="en-US" sz="2600" dirty="0"/>
              <a:t>Pre-ETS Expenditure Report</a:t>
            </a:r>
          </a:p>
          <a:p>
            <a:r>
              <a:rPr lang="en-US" sz="2600" dirty="0"/>
              <a:t>Social Security Number Matching and Validation </a:t>
            </a:r>
            <a:r>
              <a:rPr lang="en-US" sz="2600" dirty="0" smtClean="0"/>
              <a:t>Report</a:t>
            </a:r>
            <a:endParaRPr lang="en-US" sz="2600" dirty="0"/>
          </a:p>
        </p:txBody>
      </p:sp>
      <p:sp>
        <p:nvSpPr>
          <p:cNvPr id="3" name="Slide Number Placeholder 2"/>
          <p:cNvSpPr>
            <a:spLocks noGrp="1"/>
          </p:cNvSpPr>
          <p:nvPr>
            <p:ph type="sldNum" sz="quarter" idx="12"/>
          </p:nvPr>
        </p:nvSpPr>
        <p:spPr/>
        <p:txBody>
          <a:bodyPr/>
          <a:lstStyle/>
          <a:p>
            <a:fld id="{F7589D42-BDF6-4C83-9C57-A6CC13541FAC}" type="slidenum">
              <a:rPr lang="en-US" smtClean="0"/>
              <a:t>27</a:t>
            </a:fld>
            <a:endParaRPr lang="en-US" dirty="0"/>
          </a:p>
        </p:txBody>
      </p:sp>
    </p:spTree>
    <p:extLst>
      <p:ext uri="{BB962C8B-B14F-4D97-AF65-F5344CB8AC3E}">
        <p14:creationId xmlns:p14="http://schemas.microsoft.com/office/powerpoint/2010/main" val="2862970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198" y="2183130"/>
            <a:ext cx="8305802" cy="1557338"/>
          </a:xfrm>
        </p:spPr>
        <p:txBody>
          <a:bodyPr/>
          <a:lstStyle/>
          <a:p>
            <a:r>
              <a:rPr lang="en-US" dirty="0" smtClean="0"/>
              <a:t>Data Validation: Federal and State Oversight</a:t>
            </a:r>
            <a:endParaRPr lang="en-US" dirty="0"/>
          </a:p>
        </p:txBody>
      </p:sp>
    </p:spTree>
    <p:extLst>
      <p:ext uri="{BB962C8B-B14F-4D97-AF65-F5344CB8AC3E}">
        <p14:creationId xmlns:p14="http://schemas.microsoft.com/office/powerpoint/2010/main" val="4185245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5934"/>
            <a:ext cx="9601200" cy="1036850"/>
          </a:xfrm>
        </p:spPr>
        <p:txBody>
          <a:bodyPr/>
          <a:lstStyle/>
          <a:p>
            <a:r>
              <a:rPr lang="en-US" dirty="0" smtClean="0"/>
              <a:t>Data Validation: Federal Review</a:t>
            </a:r>
            <a:endParaRPr lang="en-US" dirty="0"/>
          </a:p>
        </p:txBody>
      </p:sp>
      <p:sp>
        <p:nvSpPr>
          <p:cNvPr id="47107" name="Content Placeholder 2"/>
          <p:cNvSpPr>
            <a:spLocks noGrp="1" noChangeArrowheads="1"/>
          </p:cNvSpPr>
          <p:nvPr>
            <p:ph idx="1"/>
          </p:nvPr>
        </p:nvSpPr>
        <p:spPr/>
        <p:txBody>
          <a:bodyPr/>
          <a:lstStyle/>
          <a:p>
            <a:pPr>
              <a:lnSpc>
                <a:spcPct val="100000"/>
              </a:lnSpc>
            </a:pPr>
            <a:r>
              <a:rPr lang="en-US" altLang="en-US" sz="2600" dirty="0" smtClean="0"/>
              <a:t>ETA, RSA and OCTAE will review data validation procedures of State agencies, in accordance with established procedures. </a:t>
            </a:r>
          </a:p>
          <a:p>
            <a:pPr>
              <a:lnSpc>
                <a:spcPct val="100000"/>
              </a:lnSpc>
            </a:pPr>
            <a:r>
              <a:rPr lang="en-US" altLang="en-US" sz="2600" dirty="0" smtClean="0"/>
              <a:t>Federal reviews may include the following:</a:t>
            </a:r>
          </a:p>
          <a:p>
            <a:pPr marL="685800" lvl="1" indent="-366713">
              <a:lnSpc>
                <a:spcPct val="100000"/>
              </a:lnSpc>
              <a:buFont typeface="Courier New" panose="02070309020205020404" pitchFamily="49" charset="0"/>
              <a:buChar char="o"/>
            </a:pPr>
            <a:r>
              <a:rPr lang="en-US" altLang="en-US" sz="2400" dirty="0" smtClean="0"/>
              <a:t>Review of state agency policies, procedures, protocols, training and their deployment.</a:t>
            </a:r>
          </a:p>
          <a:p>
            <a:pPr marL="685800" lvl="1" indent="-366713">
              <a:lnSpc>
                <a:spcPct val="100000"/>
              </a:lnSpc>
              <a:buFont typeface="Courier New" panose="02070309020205020404" pitchFamily="49" charset="0"/>
              <a:buChar char="o"/>
            </a:pPr>
            <a:r>
              <a:rPr lang="en-US" altLang="en-US" sz="2400" dirty="0" smtClean="0"/>
              <a:t>Review of reporting and validation process, including state data systems. </a:t>
            </a:r>
          </a:p>
          <a:p>
            <a:pPr marL="685800" lvl="1" indent="-366713">
              <a:lnSpc>
                <a:spcPct val="100000"/>
              </a:lnSpc>
              <a:buFont typeface="Courier New" panose="02070309020205020404" pitchFamily="49" charset="0"/>
              <a:buChar char="o"/>
            </a:pPr>
            <a:r>
              <a:rPr lang="en-US" altLang="en-US" sz="2400" dirty="0" smtClean="0"/>
              <a:t>Review of the state agency’s data validation methodology.</a:t>
            </a:r>
          </a:p>
        </p:txBody>
      </p:sp>
      <p:sp>
        <p:nvSpPr>
          <p:cNvPr id="3" name="Slide Number Placeholder 2"/>
          <p:cNvSpPr>
            <a:spLocks noGrp="1"/>
          </p:cNvSpPr>
          <p:nvPr>
            <p:ph type="sldNum" sz="quarter" idx="12"/>
          </p:nvPr>
        </p:nvSpPr>
        <p:spPr/>
        <p:txBody>
          <a:bodyPr/>
          <a:lstStyle/>
          <a:p>
            <a:fld id="{F7589D42-BDF6-4C83-9C57-A6CC13541FAC}" type="slidenum">
              <a:rPr lang="en-US" smtClean="0"/>
              <a:t>29</a:t>
            </a:fld>
            <a:endParaRPr lang="en-US" dirty="0"/>
          </a:p>
        </p:txBody>
      </p:sp>
    </p:spTree>
    <p:extLst>
      <p:ext uri="{BB962C8B-B14F-4D97-AF65-F5344CB8AC3E}">
        <p14:creationId xmlns:p14="http://schemas.microsoft.com/office/powerpoint/2010/main" val="1493602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Autofit/>
          </a:bodyPr>
          <a:lstStyle/>
          <a:p>
            <a:pPr>
              <a:lnSpc>
                <a:spcPct val="100000"/>
              </a:lnSpc>
            </a:pPr>
            <a:r>
              <a:rPr lang="en-US" sz="2800" dirty="0" smtClean="0"/>
              <a:t>Understand the background and intent of the joint Data Validation Guidelines (RSA TAC 19-01, issued December 19, 2018) and the importance of source documentation.</a:t>
            </a:r>
          </a:p>
          <a:p>
            <a:pPr>
              <a:lnSpc>
                <a:spcPct val="100000"/>
              </a:lnSpc>
            </a:pPr>
            <a:r>
              <a:rPr lang="en-US" sz="2800" dirty="0" smtClean="0"/>
              <a:t>Review practices and examples related to VR program source documentation and recommendations for creating successful data validation policies and procedures.</a:t>
            </a:r>
          </a:p>
          <a:p>
            <a:pPr>
              <a:lnSpc>
                <a:spcPct val="100000"/>
              </a:lnSpc>
            </a:pPr>
            <a:r>
              <a:rPr lang="en-US" sz="2800" dirty="0" smtClean="0"/>
              <a:t>Learn from Minnesota State Services for the Blind, and other VR Agencies, about their policies and procedures for data validation.</a:t>
            </a:r>
            <a:endParaRPr lang="en-US" sz="2800" dirty="0"/>
          </a:p>
        </p:txBody>
      </p:sp>
      <p:sp>
        <p:nvSpPr>
          <p:cNvPr id="4" name="Slide Number Placeholder 3"/>
          <p:cNvSpPr>
            <a:spLocks noGrp="1"/>
          </p:cNvSpPr>
          <p:nvPr>
            <p:ph type="sldNum" sz="quarter" idx="12"/>
          </p:nvPr>
        </p:nvSpPr>
        <p:spPr/>
        <p:txBody>
          <a:bodyPr/>
          <a:lstStyle/>
          <a:p>
            <a:fld id="{F7589D42-BDF6-4C83-9C57-A6CC13541FAC}" type="slidenum">
              <a:rPr lang="en-US" smtClean="0"/>
              <a:t>3</a:t>
            </a:fld>
            <a:endParaRPr lang="en-US" dirty="0"/>
          </a:p>
        </p:txBody>
      </p:sp>
    </p:spTree>
    <p:extLst>
      <p:ext uri="{BB962C8B-B14F-4D97-AF65-F5344CB8AC3E}">
        <p14:creationId xmlns:p14="http://schemas.microsoft.com/office/powerpoint/2010/main" val="377175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5934"/>
            <a:ext cx="9601200" cy="1036850"/>
          </a:xfrm>
        </p:spPr>
        <p:txBody>
          <a:bodyPr>
            <a:normAutofit/>
          </a:bodyPr>
          <a:lstStyle/>
          <a:p>
            <a:r>
              <a:rPr lang="en-US" dirty="0" smtClean="0"/>
              <a:t>Examples: FY 19 Monitoring </a:t>
            </a:r>
            <a:br>
              <a:rPr lang="en-US" dirty="0" smtClean="0"/>
            </a:br>
            <a:r>
              <a:rPr lang="en-US" dirty="0" smtClean="0"/>
              <a:t>Service Record Review Instrument</a:t>
            </a:r>
            <a:endParaRPr lang="en-US" dirty="0"/>
          </a:p>
        </p:txBody>
      </p:sp>
      <p:pic>
        <p:nvPicPr>
          <p:cNvPr id="4" name="Content Placeholder 3" descr="FY19 Monitoring: Service Record Review instrument example. Table headers include: RSA-911 Data element; supporting documentation examples; adequate documentation yes/no; RSA-911 Reporting Considerations; comments."/>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599129"/>
            <a:ext cx="9330429" cy="5112059"/>
          </a:xfrm>
        </p:spPr>
      </p:pic>
      <p:sp>
        <p:nvSpPr>
          <p:cNvPr id="3" name="Slide Number Placeholder 2"/>
          <p:cNvSpPr>
            <a:spLocks noGrp="1"/>
          </p:cNvSpPr>
          <p:nvPr>
            <p:ph type="sldNum" sz="quarter" idx="12"/>
          </p:nvPr>
        </p:nvSpPr>
        <p:spPr/>
        <p:txBody>
          <a:bodyPr/>
          <a:lstStyle/>
          <a:p>
            <a:fld id="{F7589D42-BDF6-4C83-9C57-A6CC13541FAC}" type="slidenum">
              <a:rPr lang="en-US" smtClean="0"/>
              <a:t>30</a:t>
            </a:fld>
            <a:endParaRPr lang="en-US" dirty="0"/>
          </a:p>
        </p:txBody>
      </p:sp>
    </p:spTree>
    <p:extLst>
      <p:ext uri="{BB962C8B-B14F-4D97-AF65-F5344CB8AC3E}">
        <p14:creationId xmlns:p14="http://schemas.microsoft.com/office/powerpoint/2010/main" val="3293459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FY </a:t>
            </a:r>
            <a:r>
              <a:rPr lang="en-US" dirty="0"/>
              <a:t>19 Monitoring </a:t>
            </a:r>
            <a:br>
              <a:rPr lang="en-US" dirty="0"/>
            </a:br>
            <a:r>
              <a:rPr lang="en-US" dirty="0"/>
              <a:t>Service Record Review </a:t>
            </a:r>
            <a:r>
              <a:rPr lang="en-US" dirty="0" smtClean="0"/>
              <a:t>Instrument: MSG</a:t>
            </a:r>
            <a:endParaRPr lang="en-US" dirty="0"/>
          </a:p>
        </p:txBody>
      </p:sp>
      <p:pic>
        <p:nvPicPr>
          <p:cNvPr id="5" name="Content Placeholder 4" descr="FY19 Monitoring: Service Record Review instrument example. Table headers include: RSA-911 Data element; supporting documentation examples; adequate documentation yes/no; RSA-911 Reporting Considerations; comments."/>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3457" y="1728591"/>
            <a:ext cx="9603143" cy="4809995"/>
          </a:xfrm>
        </p:spPr>
      </p:pic>
      <p:sp>
        <p:nvSpPr>
          <p:cNvPr id="3" name="Slide Number Placeholder 2"/>
          <p:cNvSpPr>
            <a:spLocks noGrp="1"/>
          </p:cNvSpPr>
          <p:nvPr>
            <p:ph type="sldNum" sz="quarter" idx="12"/>
          </p:nvPr>
        </p:nvSpPr>
        <p:spPr>
          <a:xfrm>
            <a:off x="9804400" y="6401426"/>
            <a:ext cx="1371600" cy="274320"/>
          </a:xfrm>
        </p:spPr>
        <p:txBody>
          <a:bodyPr/>
          <a:lstStyle/>
          <a:p>
            <a:fld id="{F7589D42-BDF6-4C83-9C57-A6CC13541FAC}" type="slidenum">
              <a:rPr lang="en-US" smtClean="0"/>
              <a:t>31</a:t>
            </a:fld>
            <a:endParaRPr lang="en-US" dirty="0"/>
          </a:p>
        </p:txBody>
      </p:sp>
    </p:spTree>
    <p:extLst>
      <p:ext uri="{BB962C8B-B14F-4D97-AF65-F5344CB8AC3E}">
        <p14:creationId xmlns:p14="http://schemas.microsoft.com/office/powerpoint/2010/main" val="1285423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8394700" cy="1036850"/>
          </a:xfrm>
        </p:spPr>
        <p:txBody>
          <a:bodyPr>
            <a:normAutofit fontScale="90000"/>
          </a:bodyPr>
          <a:lstStyle/>
          <a:p>
            <a:r>
              <a:rPr lang="en-US" dirty="0" smtClean="0"/>
              <a:t>Examples: FY </a:t>
            </a:r>
            <a:r>
              <a:rPr lang="en-US" dirty="0"/>
              <a:t>19 Monitoring </a:t>
            </a:r>
            <a:br>
              <a:rPr lang="en-US" dirty="0"/>
            </a:br>
            <a:r>
              <a:rPr lang="en-US" dirty="0"/>
              <a:t>Service Record Review </a:t>
            </a:r>
            <a:r>
              <a:rPr lang="en-US" dirty="0" smtClean="0"/>
              <a:t>Instrument: MSG </a:t>
            </a:r>
            <a:r>
              <a:rPr lang="en-US" sz="2700" dirty="0" smtClean="0"/>
              <a:t>(cont.)</a:t>
            </a:r>
            <a:endParaRPr lang="en-US" sz="2700" dirty="0"/>
          </a:p>
        </p:txBody>
      </p:sp>
      <p:pic>
        <p:nvPicPr>
          <p:cNvPr id="5" name="Content Placeholder 4" descr="FY19 Monitoring: Service Record Review instrument example. Table headers include: RSA-911 Data element; supporting documentation examples; adequate documentation yes/no; RSA-911 Reporting Considerations; comments."/>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6500" y="1527305"/>
            <a:ext cx="9601200" cy="5113222"/>
          </a:xfrm>
        </p:spPr>
      </p:pic>
      <p:sp>
        <p:nvSpPr>
          <p:cNvPr id="3" name="Slide Number Placeholder 2"/>
          <p:cNvSpPr>
            <a:spLocks noGrp="1"/>
          </p:cNvSpPr>
          <p:nvPr>
            <p:ph type="sldNum" sz="quarter" idx="12"/>
          </p:nvPr>
        </p:nvSpPr>
        <p:spPr>
          <a:xfrm>
            <a:off x="10223500" y="6366207"/>
            <a:ext cx="1371600" cy="274320"/>
          </a:xfrm>
        </p:spPr>
        <p:txBody>
          <a:bodyPr/>
          <a:lstStyle/>
          <a:p>
            <a:fld id="{F7589D42-BDF6-4C83-9C57-A6CC13541FAC}" type="slidenum">
              <a:rPr lang="en-US" smtClean="0"/>
              <a:t>32</a:t>
            </a:fld>
            <a:endParaRPr lang="en-US" dirty="0"/>
          </a:p>
        </p:txBody>
      </p:sp>
    </p:spTree>
    <p:extLst>
      <p:ext uri="{BB962C8B-B14F-4D97-AF65-F5344CB8AC3E}">
        <p14:creationId xmlns:p14="http://schemas.microsoft.com/office/powerpoint/2010/main" val="1813671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Validation: State Review</a:t>
            </a:r>
            <a:endParaRPr lang="en-US" dirty="0"/>
          </a:p>
        </p:txBody>
      </p:sp>
      <p:sp>
        <p:nvSpPr>
          <p:cNvPr id="3" name="Content Placeholder 2"/>
          <p:cNvSpPr>
            <a:spLocks noGrp="1"/>
          </p:cNvSpPr>
          <p:nvPr>
            <p:ph idx="1"/>
          </p:nvPr>
        </p:nvSpPr>
        <p:spPr/>
        <p:txBody>
          <a:bodyPr/>
          <a:lstStyle/>
          <a:p>
            <a:pPr>
              <a:lnSpc>
                <a:spcPct val="100000"/>
              </a:lnSpc>
            </a:pPr>
            <a:r>
              <a:rPr lang="en-US" sz="2600" dirty="0" smtClean="0"/>
              <a:t>States should implement procedures for reviewing, validating and correcting source documentation practices.</a:t>
            </a:r>
          </a:p>
          <a:p>
            <a:pPr>
              <a:lnSpc>
                <a:spcPct val="100000"/>
              </a:lnSpc>
            </a:pPr>
            <a:r>
              <a:rPr lang="en-US" altLang="en-US" sz="2600" dirty="0" smtClean="0"/>
              <a:t>State </a:t>
            </a:r>
            <a:r>
              <a:rPr lang="en-US" altLang="en-US" sz="2600" dirty="0"/>
              <a:t>reviews may </a:t>
            </a:r>
            <a:r>
              <a:rPr lang="en-US" altLang="en-US" sz="2600" dirty="0" smtClean="0"/>
              <a:t>include the following:</a:t>
            </a:r>
            <a:endParaRPr lang="en-US" altLang="en-US" sz="2600" dirty="0"/>
          </a:p>
          <a:p>
            <a:pPr marL="635000" lvl="1" indent="-315913">
              <a:lnSpc>
                <a:spcPct val="100000"/>
              </a:lnSpc>
              <a:buFont typeface="Courier New" panose="02070309020205020404" pitchFamily="49" charset="0"/>
              <a:buChar char="o"/>
            </a:pPr>
            <a:r>
              <a:rPr lang="en-US" altLang="en-US" sz="2400" dirty="0" smtClean="0"/>
              <a:t>Annual review </a:t>
            </a:r>
            <a:r>
              <a:rPr lang="en-US" altLang="en-US" sz="2400" dirty="0"/>
              <a:t>of state agency policies, procedures, protocols, </a:t>
            </a:r>
            <a:r>
              <a:rPr lang="en-US" altLang="en-US" sz="2400" dirty="0" smtClean="0"/>
              <a:t>training </a:t>
            </a:r>
            <a:r>
              <a:rPr lang="en-US" altLang="en-US" sz="2400" dirty="0"/>
              <a:t>and their </a:t>
            </a:r>
            <a:r>
              <a:rPr lang="en-US" altLang="en-US" sz="2400" dirty="0" smtClean="0"/>
              <a:t>deployment</a:t>
            </a:r>
            <a:endParaRPr lang="en-US" altLang="en-US" sz="2400" dirty="0"/>
          </a:p>
          <a:p>
            <a:pPr marL="635000" lvl="1" indent="-315913">
              <a:lnSpc>
                <a:spcPct val="100000"/>
              </a:lnSpc>
              <a:buFont typeface="Courier New" panose="02070309020205020404" pitchFamily="49" charset="0"/>
              <a:buChar char="o"/>
            </a:pPr>
            <a:r>
              <a:rPr lang="en-US" altLang="en-US" sz="2400" dirty="0" smtClean="0"/>
              <a:t>Annual review </a:t>
            </a:r>
            <a:r>
              <a:rPr lang="en-US" altLang="en-US" sz="2400" dirty="0"/>
              <a:t>of reporting and validation process, including state data </a:t>
            </a:r>
            <a:r>
              <a:rPr lang="en-US" altLang="en-US" sz="2400" dirty="0" smtClean="0"/>
              <a:t>systems</a:t>
            </a:r>
            <a:endParaRPr lang="en-US" altLang="en-US" sz="2400" dirty="0"/>
          </a:p>
          <a:p>
            <a:pPr marL="635000" lvl="1" indent="-315913">
              <a:lnSpc>
                <a:spcPct val="100000"/>
              </a:lnSpc>
              <a:buFont typeface="Courier New" panose="02070309020205020404" pitchFamily="49" charset="0"/>
              <a:buChar char="o"/>
            </a:pPr>
            <a:r>
              <a:rPr lang="en-US" altLang="en-US" sz="2400" dirty="0" smtClean="0"/>
              <a:t>Annual review </a:t>
            </a:r>
            <a:r>
              <a:rPr lang="en-US" altLang="en-US" sz="2400" dirty="0"/>
              <a:t>of the state agency’s data validation </a:t>
            </a:r>
            <a:r>
              <a:rPr lang="en-US" altLang="en-US" sz="2400" dirty="0" smtClean="0"/>
              <a:t>methodology</a:t>
            </a:r>
          </a:p>
          <a:p>
            <a:pPr marL="635000" lvl="1" indent="-315913">
              <a:lnSpc>
                <a:spcPct val="100000"/>
              </a:lnSpc>
              <a:buFont typeface="Courier New" panose="02070309020205020404" pitchFamily="49" charset="0"/>
              <a:buChar char="o"/>
            </a:pPr>
            <a:r>
              <a:rPr lang="en-US" altLang="en-US" sz="2400" dirty="0" smtClean="0"/>
              <a:t>Quarterly and targeted reviews for areas identified as high risk</a:t>
            </a:r>
            <a:endParaRPr lang="en-US" altLang="en-US" sz="2400" dirty="0"/>
          </a:p>
        </p:txBody>
      </p:sp>
      <p:sp>
        <p:nvSpPr>
          <p:cNvPr id="4" name="Slide Number Placeholder 3"/>
          <p:cNvSpPr>
            <a:spLocks noGrp="1"/>
          </p:cNvSpPr>
          <p:nvPr>
            <p:ph type="sldNum" sz="quarter" idx="12"/>
          </p:nvPr>
        </p:nvSpPr>
        <p:spPr/>
        <p:txBody>
          <a:bodyPr/>
          <a:lstStyle/>
          <a:p>
            <a:fld id="{F7589D42-BDF6-4C83-9C57-A6CC13541FAC}" type="slidenum">
              <a:rPr lang="en-US" smtClean="0"/>
              <a:t>33</a:t>
            </a:fld>
            <a:endParaRPr lang="en-US" dirty="0"/>
          </a:p>
        </p:txBody>
      </p:sp>
    </p:spTree>
    <p:extLst>
      <p:ext uri="{BB962C8B-B14F-4D97-AF65-F5344CB8AC3E}">
        <p14:creationId xmlns:p14="http://schemas.microsoft.com/office/powerpoint/2010/main" val="1996005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80534"/>
            <a:ext cx="9601200" cy="1036850"/>
          </a:xfrm>
        </p:spPr>
        <p:txBody>
          <a:bodyPr/>
          <a:lstStyle/>
          <a:p>
            <a:r>
              <a:rPr lang="en-US" dirty="0" smtClean="0"/>
              <a:t>VR Agency Sharing and Discussion</a:t>
            </a:r>
            <a:endParaRPr lang="en-US" dirty="0"/>
          </a:p>
        </p:txBody>
      </p:sp>
      <p:sp>
        <p:nvSpPr>
          <p:cNvPr id="48131" name="Content Placeholder 2"/>
          <p:cNvSpPr>
            <a:spLocks noGrp="1" noChangeArrowheads="1"/>
          </p:cNvSpPr>
          <p:nvPr>
            <p:ph idx="1"/>
          </p:nvPr>
        </p:nvSpPr>
        <p:spPr>
          <a:xfrm>
            <a:off x="1295400" y="1828800"/>
            <a:ext cx="9423400" cy="4343400"/>
          </a:xfrm>
        </p:spPr>
        <p:txBody>
          <a:bodyPr/>
          <a:lstStyle/>
          <a:p>
            <a:pPr>
              <a:lnSpc>
                <a:spcPct val="100000"/>
              </a:lnSpc>
            </a:pPr>
            <a:r>
              <a:rPr lang="en-US" altLang="en-US" dirty="0" smtClean="0"/>
              <a:t>Does your State/agency have written procedures for data validation and conduct regular data validation training for appropriate program staff?</a:t>
            </a:r>
          </a:p>
          <a:p>
            <a:pPr>
              <a:lnSpc>
                <a:spcPct val="100000"/>
              </a:lnSpc>
            </a:pPr>
            <a:r>
              <a:rPr lang="en-US" altLang="en-US" dirty="0" smtClean="0"/>
              <a:t>What are your State agency’s monitoring protocols to ensure that program staff are following the written data validation procedures?</a:t>
            </a:r>
          </a:p>
          <a:p>
            <a:pPr>
              <a:lnSpc>
                <a:spcPct val="100000"/>
              </a:lnSpc>
            </a:pPr>
            <a:r>
              <a:rPr lang="en-US" altLang="en-US" dirty="0" smtClean="0"/>
              <a:t>How do you regularly assess the effectiveness of your State agency’s data validation process?</a:t>
            </a:r>
          </a:p>
        </p:txBody>
      </p:sp>
      <p:sp>
        <p:nvSpPr>
          <p:cNvPr id="3" name="Slide Number Placeholder 2"/>
          <p:cNvSpPr>
            <a:spLocks noGrp="1"/>
          </p:cNvSpPr>
          <p:nvPr>
            <p:ph type="sldNum" sz="quarter" idx="12"/>
          </p:nvPr>
        </p:nvSpPr>
        <p:spPr/>
        <p:txBody>
          <a:bodyPr/>
          <a:lstStyle/>
          <a:p>
            <a:fld id="{F7589D42-BDF6-4C83-9C57-A6CC13541FAC}" type="slidenum">
              <a:rPr lang="en-US" smtClean="0"/>
              <a:t>34</a:t>
            </a:fld>
            <a:endParaRPr lang="en-US" dirty="0"/>
          </a:p>
        </p:txBody>
      </p:sp>
    </p:spTree>
    <p:extLst>
      <p:ext uri="{BB962C8B-B14F-4D97-AF65-F5344CB8AC3E}">
        <p14:creationId xmlns:p14="http://schemas.microsoft.com/office/powerpoint/2010/main" val="1112021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5934"/>
            <a:ext cx="9601200" cy="1036850"/>
          </a:xfrm>
        </p:spPr>
        <p:txBody>
          <a:bodyPr/>
          <a:lstStyle/>
          <a:p>
            <a:r>
              <a:rPr lang="en-US" dirty="0" smtClean="0"/>
              <a:t>For More Sharing and Discussion</a:t>
            </a:r>
            <a:endParaRPr lang="en-US" dirty="0"/>
          </a:p>
        </p:txBody>
      </p:sp>
      <p:sp>
        <p:nvSpPr>
          <p:cNvPr id="48131" name="Content Placeholder 2"/>
          <p:cNvSpPr>
            <a:spLocks noGrp="1" noChangeArrowheads="1"/>
          </p:cNvSpPr>
          <p:nvPr>
            <p:ph idx="1"/>
          </p:nvPr>
        </p:nvSpPr>
        <p:spPr>
          <a:xfrm>
            <a:off x="1310640" y="1892300"/>
            <a:ext cx="9601200" cy="3276600"/>
          </a:xfrm>
        </p:spPr>
        <p:txBody>
          <a:bodyPr/>
          <a:lstStyle/>
          <a:p>
            <a:r>
              <a:rPr lang="en-US" altLang="en-US" dirty="0" smtClean="0"/>
              <a:t>On February 6, 2019, ETA, OCTAE and RSA delivered a joint webinar to roll out the Data Validation Guidelines. </a:t>
            </a:r>
          </a:p>
          <a:p>
            <a:r>
              <a:rPr lang="en-US" altLang="en-US" dirty="0" smtClean="0"/>
              <a:t>To view the archived webinar, </a:t>
            </a:r>
            <a:r>
              <a:rPr lang="en-US" altLang="en-US" dirty="0"/>
              <a:t>please </a:t>
            </a:r>
            <a:r>
              <a:rPr lang="en-US" altLang="en-US" dirty="0" smtClean="0"/>
              <a:t>visit </a:t>
            </a:r>
          </a:p>
          <a:p>
            <a:pPr marL="0" indent="0">
              <a:buNone/>
            </a:pPr>
            <a:r>
              <a:rPr lang="en-US" altLang="en-US" dirty="0" smtClean="0">
                <a:hlinkClick r:id="rId2"/>
              </a:rPr>
              <a:t>https</a:t>
            </a:r>
            <a:r>
              <a:rPr lang="en-US" altLang="en-US" dirty="0">
                <a:hlinkClick r:id="rId2"/>
              </a:rPr>
              <a:t>://</a:t>
            </a:r>
            <a:r>
              <a:rPr lang="en-US" altLang="en-US" dirty="0" smtClean="0">
                <a:hlinkClick r:id="rId2"/>
              </a:rPr>
              <a:t>ion.workforcegps.org/resources/2019/01/15/21/29/WIOA-Joint-Data-Validation-Overview</a:t>
            </a:r>
            <a:endParaRPr lang="en-US" altLang="en-US" dirty="0" smtClean="0"/>
          </a:p>
        </p:txBody>
      </p:sp>
      <p:sp>
        <p:nvSpPr>
          <p:cNvPr id="3" name="Slide Number Placeholder 2"/>
          <p:cNvSpPr>
            <a:spLocks noGrp="1"/>
          </p:cNvSpPr>
          <p:nvPr>
            <p:ph type="sldNum" sz="quarter" idx="12"/>
          </p:nvPr>
        </p:nvSpPr>
        <p:spPr/>
        <p:txBody>
          <a:bodyPr/>
          <a:lstStyle/>
          <a:p>
            <a:fld id="{F7589D42-BDF6-4C83-9C57-A6CC13541FAC}" type="slidenum">
              <a:rPr lang="en-US" smtClean="0"/>
              <a:t>35</a:t>
            </a:fld>
            <a:endParaRPr lang="en-US" dirty="0"/>
          </a:p>
        </p:txBody>
      </p:sp>
    </p:spTree>
    <p:extLst>
      <p:ext uri="{BB962C8B-B14F-4D97-AF65-F5344CB8AC3E}">
        <p14:creationId xmlns:p14="http://schemas.microsoft.com/office/powerpoint/2010/main" val="4162607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pPr>
              <a:lnSpc>
                <a:spcPct val="100000"/>
              </a:lnSpc>
            </a:pPr>
            <a:r>
              <a:rPr lang="en-US" dirty="0">
                <a:hlinkClick r:id="rId2"/>
              </a:rPr>
              <a:t>RSA TAC 19-01</a:t>
            </a:r>
            <a:r>
              <a:rPr lang="en-US" dirty="0"/>
              <a:t>: Guidance for Validating Jointly Required Performance Data Submitted under the Workforce Innovation and Opportunity Act (WIOA) </a:t>
            </a:r>
            <a:endParaRPr lang="en-US" dirty="0" smtClean="0"/>
          </a:p>
          <a:p>
            <a:pPr>
              <a:lnSpc>
                <a:spcPct val="100000"/>
              </a:lnSpc>
            </a:pPr>
            <a:r>
              <a:rPr lang="en-US" dirty="0">
                <a:hlinkClick r:id="rId3"/>
              </a:rPr>
              <a:t>Guidelines: Supporting Documentation for Case Service Report </a:t>
            </a:r>
            <a:r>
              <a:rPr lang="en-US" dirty="0"/>
              <a:t>(RSA-911</a:t>
            </a:r>
            <a:r>
              <a:rPr lang="en-US" dirty="0" smtClean="0"/>
              <a:t>), March 31, 2017</a:t>
            </a:r>
          </a:p>
          <a:p>
            <a:pPr>
              <a:lnSpc>
                <a:spcPct val="100000"/>
              </a:lnSpc>
            </a:pPr>
            <a:r>
              <a:rPr lang="en-US" dirty="0">
                <a:hlinkClick r:id="rId4"/>
              </a:rPr>
              <a:t>RSA TAC 17-04</a:t>
            </a:r>
            <a:r>
              <a:rPr lang="en-US" dirty="0"/>
              <a:t>: Guidance on the Use of Supplemental Wage Information to Implement the Performance Accountability Requirements under the Workforce Innovation and Opportunity Act</a:t>
            </a:r>
          </a:p>
        </p:txBody>
      </p:sp>
      <p:sp>
        <p:nvSpPr>
          <p:cNvPr id="4" name="Slide Number Placeholder 3"/>
          <p:cNvSpPr>
            <a:spLocks noGrp="1"/>
          </p:cNvSpPr>
          <p:nvPr>
            <p:ph type="sldNum" sz="quarter" idx="12"/>
          </p:nvPr>
        </p:nvSpPr>
        <p:spPr/>
        <p:txBody>
          <a:bodyPr/>
          <a:lstStyle/>
          <a:p>
            <a:fld id="{F7589D42-BDF6-4C83-9C57-A6CC13541FAC}" type="slidenum">
              <a:rPr lang="en-US" smtClean="0"/>
              <a:t>36</a:t>
            </a:fld>
            <a:endParaRPr lang="en-US" dirty="0"/>
          </a:p>
        </p:txBody>
      </p:sp>
    </p:spTree>
    <p:extLst>
      <p:ext uri="{BB962C8B-B14F-4D97-AF65-F5344CB8AC3E}">
        <p14:creationId xmlns:p14="http://schemas.microsoft.com/office/powerpoint/2010/main" val="1118920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sp>
        <p:nvSpPr>
          <p:cNvPr id="3" name="Content Placeholder 2"/>
          <p:cNvSpPr>
            <a:spLocks noGrp="1"/>
          </p:cNvSpPr>
          <p:nvPr>
            <p:ph sz="half" idx="1"/>
          </p:nvPr>
        </p:nvSpPr>
        <p:spPr>
          <a:xfrm>
            <a:off x="1295401" y="2501900"/>
            <a:ext cx="3873499" cy="4096184"/>
          </a:xfrm>
        </p:spPr>
        <p:txBody>
          <a:bodyPr/>
          <a:lstStyle/>
          <a:p>
            <a:pPr marL="0" indent="0">
              <a:buNone/>
            </a:pPr>
            <a:r>
              <a:rPr lang="en-US" b="1" dirty="0" smtClean="0"/>
              <a:t>Rachel Anderson </a:t>
            </a:r>
            <a:r>
              <a:rPr lang="en-US" dirty="0" smtClean="0">
                <a:hlinkClick r:id="rId2"/>
              </a:rPr>
              <a:t>randerson@ndi-inc.org</a:t>
            </a:r>
            <a:r>
              <a:rPr lang="en-US" dirty="0"/>
              <a:t/>
            </a:r>
            <a:br>
              <a:rPr lang="en-US" dirty="0"/>
            </a:br>
            <a:r>
              <a:rPr lang="en-US" dirty="0" smtClean="0"/>
              <a:t>(435) 764-8487</a:t>
            </a:r>
            <a:br>
              <a:rPr lang="en-US" dirty="0" smtClean="0"/>
            </a:br>
            <a:r>
              <a:rPr lang="en-US" dirty="0" smtClean="0">
                <a:hlinkClick r:id="rId3"/>
              </a:rPr>
              <a:t>www.wintac.org</a:t>
            </a:r>
            <a:r>
              <a:rPr lang="en-US" dirty="0" smtClean="0"/>
              <a:t> </a:t>
            </a:r>
          </a:p>
          <a:p>
            <a:pPr marL="0" indent="0">
              <a:buNone/>
            </a:pPr>
            <a:endParaRPr lang="en-US" dirty="0"/>
          </a:p>
          <a:p>
            <a:pPr marL="0" indent="0">
              <a:buNone/>
            </a:pPr>
            <a:r>
              <a:rPr lang="en-US" b="1" dirty="0" smtClean="0"/>
              <a:t>RSA’s Data Collection and Analysis Unit</a:t>
            </a:r>
            <a:br>
              <a:rPr lang="en-US" b="1" dirty="0" smtClean="0"/>
            </a:br>
            <a:r>
              <a:rPr lang="en-US" dirty="0" smtClean="0">
                <a:hlinkClick r:id="rId4"/>
              </a:rPr>
              <a:t>RSAdata@ed.gov</a:t>
            </a:r>
            <a:r>
              <a:rPr lang="en-US" dirty="0" smtClean="0"/>
              <a:t>  </a:t>
            </a:r>
          </a:p>
        </p:txBody>
      </p:sp>
      <p:pic>
        <p:nvPicPr>
          <p:cNvPr id="5" name="Picture 4" descr="National Disability Institute (NDI) logo"/>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15932" y="2074543"/>
            <a:ext cx="4201574" cy="1116360"/>
          </a:xfrm>
          <a:prstGeom prst="rect">
            <a:avLst/>
          </a:prstGeom>
        </p:spPr>
      </p:pic>
      <p:pic>
        <p:nvPicPr>
          <p:cNvPr id="6" name="Picture 5" descr="Department of Education logo"/>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58805" y="3190903"/>
            <a:ext cx="3407181" cy="3407181"/>
          </a:xfrm>
          <a:prstGeom prst="rect">
            <a:avLst/>
          </a:prstGeom>
        </p:spPr>
      </p:pic>
      <p:sp>
        <p:nvSpPr>
          <p:cNvPr id="4" name="Slide Number Placeholder 3"/>
          <p:cNvSpPr>
            <a:spLocks noGrp="1"/>
          </p:cNvSpPr>
          <p:nvPr>
            <p:ph type="sldNum" sz="quarter" idx="12"/>
          </p:nvPr>
        </p:nvSpPr>
        <p:spPr/>
        <p:txBody>
          <a:bodyPr/>
          <a:lstStyle/>
          <a:p>
            <a:fld id="{F7589D42-BDF6-4C83-9C57-A6CC13541FAC}" type="slidenum">
              <a:rPr lang="en-US" smtClean="0"/>
              <a:t>37</a:t>
            </a:fld>
            <a:endParaRPr lang="en-US" dirty="0"/>
          </a:p>
        </p:txBody>
      </p:sp>
    </p:spTree>
    <p:extLst>
      <p:ext uri="{BB962C8B-B14F-4D97-AF65-F5344CB8AC3E}">
        <p14:creationId xmlns:p14="http://schemas.microsoft.com/office/powerpoint/2010/main" val="1617417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Overview</a:t>
            </a:r>
            <a:endParaRPr lang="en-US" dirty="0"/>
          </a:p>
        </p:txBody>
      </p:sp>
      <p:sp>
        <p:nvSpPr>
          <p:cNvPr id="2" name="Content Placeholder 1">
            <a:extLst>
              <a:ext uri="{FF2B5EF4-FFF2-40B4-BE49-F238E27FC236}">
                <a16:creationId xmlns:a16="http://schemas.microsoft.com/office/drawing/2014/main" id="{47E22188-D1D2-45BA-AC90-706C412C915B}"/>
              </a:ext>
            </a:extLst>
          </p:cNvPr>
          <p:cNvSpPr>
            <a:spLocks noGrp="1"/>
          </p:cNvSpPr>
          <p:nvPr>
            <p:ph idx="1"/>
          </p:nvPr>
        </p:nvSpPr>
        <p:spPr/>
        <p:txBody>
          <a:bodyPr>
            <a:noAutofit/>
          </a:bodyPr>
          <a:lstStyle/>
          <a:p>
            <a:pPr marL="0" indent="0">
              <a:buNone/>
            </a:pPr>
            <a:r>
              <a:rPr lang="en-US" sz="2800" dirty="0" smtClean="0"/>
              <a:t>Joint Data Validation Guidance</a:t>
            </a:r>
          </a:p>
          <a:p>
            <a:pPr lvl="1">
              <a:lnSpc>
                <a:spcPct val="100000"/>
              </a:lnSpc>
            </a:pPr>
            <a:r>
              <a:rPr lang="en-US" sz="2600" dirty="0">
                <a:solidFill>
                  <a:srgbClr val="034680"/>
                </a:solidFill>
              </a:rPr>
              <a:t>WIOA section 116(d)(5) requires the States to establish procedures, consistent with guidelines issued by the Departments, to ensure that the data reported is valid and reliable.</a:t>
            </a:r>
          </a:p>
          <a:p>
            <a:pPr lvl="1">
              <a:lnSpc>
                <a:spcPct val="100000"/>
              </a:lnSpc>
            </a:pPr>
            <a:r>
              <a:rPr lang="en-US" sz="2600" dirty="0">
                <a:solidFill>
                  <a:srgbClr val="034680"/>
                </a:solidFill>
              </a:rPr>
              <a:t>These guidelines were developed jointly between the U.S. </a:t>
            </a:r>
            <a:r>
              <a:rPr lang="en-US" sz="2600" dirty="0" smtClean="0">
                <a:solidFill>
                  <a:srgbClr val="034680"/>
                </a:solidFill>
              </a:rPr>
              <a:t>Departments </a:t>
            </a:r>
            <a:r>
              <a:rPr lang="en-US" sz="2600" dirty="0">
                <a:solidFill>
                  <a:srgbClr val="034680"/>
                </a:solidFill>
              </a:rPr>
              <a:t>of Education and Labor:  </a:t>
            </a:r>
          </a:p>
          <a:p>
            <a:pPr marL="1027113" lvl="2" indent="-433388">
              <a:lnSpc>
                <a:spcPct val="100000"/>
              </a:lnSpc>
              <a:buFont typeface="Courier New" panose="02070309020205020404" pitchFamily="49" charset="0"/>
              <a:buChar char="o"/>
            </a:pPr>
            <a:r>
              <a:rPr lang="en-US" sz="2400" dirty="0" smtClean="0"/>
              <a:t>Employment and Training Administration (ETA)</a:t>
            </a:r>
          </a:p>
          <a:p>
            <a:pPr marL="1027113" lvl="2" indent="-433388">
              <a:lnSpc>
                <a:spcPct val="100000"/>
              </a:lnSpc>
              <a:buFont typeface="Courier New" panose="02070309020205020404" pitchFamily="49" charset="0"/>
              <a:buChar char="o"/>
            </a:pPr>
            <a:r>
              <a:rPr lang="en-US" sz="2400" dirty="0" smtClean="0"/>
              <a:t>Office of Career, Technical, and Adult Education (OCTAE)</a:t>
            </a:r>
          </a:p>
          <a:p>
            <a:pPr marL="1027113" lvl="2" indent="-433388">
              <a:lnSpc>
                <a:spcPct val="100000"/>
              </a:lnSpc>
              <a:buFont typeface="Courier New" panose="02070309020205020404" pitchFamily="49" charset="0"/>
              <a:buChar char="o"/>
            </a:pPr>
            <a:r>
              <a:rPr lang="en-US" sz="2400" dirty="0" smtClean="0"/>
              <a:t>Rehabilitation Services Administration (RSA) </a:t>
            </a:r>
          </a:p>
        </p:txBody>
      </p:sp>
      <p:sp>
        <p:nvSpPr>
          <p:cNvPr id="3" name="Slide Number Placeholder 2"/>
          <p:cNvSpPr>
            <a:spLocks noGrp="1"/>
          </p:cNvSpPr>
          <p:nvPr>
            <p:ph type="sldNum" sz="quarter" idx="12"/>
          </p:nvPr>
        </p:nvSpPr>
        <p:spPr/>
        <p:txBody>
          <a:bodyPr/>
          <a:lstStyle/>
          <a:p>
            <a:fld id="{F7589D42-BDF6-4C83-9C57-A6CC13541FAC}" type="slidenum">
              <a:rPr lang="en-US" smtClean="0"/>
              <a:t>4</a:t>
            </a:fld>
            <a:endParaRPr lang="en-US" dirty="0"/>
          </a:p>
        </p:txBody>
      </p:sp>
    </p:spTree>
    <p:extLst>
      <p:ext uri="{BB962C8B-B14F-4D97-AF65-F5344CB8AC3E}">
        <p14:creationId xmlns:p14="http://schemas.microsoft.com/office/powerpoint/2010/main" val="4290369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1295400" y="1828800"/>
            <a:ext cx="9880600" cy="4343400"/>
          </a:xfrm>
        </p:spPr>
        <p:txBody>
          <a:bodyPr>
            <a:noAutofit/>
          </a:bodyPr>
          <a:lstStyle/>
          <a:p>
            <a:pPr marL="0" indent="0">
              <a:lnSpc>
                <a:spcPct val="100000"/>
              </a:lnSpc>
              <a:buNone/>
            </a:pPr>
            <a:r>
              <a:rPr lang="en-US" dirty="0" smtClean="0"/>
              <a:t>Prior to WIOA, ETA, OCTAE and RSA had separate mechanisms for ensuring data reported by State agencies was valid and reliable. </a:t>
            </a:r>
          </a:p>
          <a:p>
            <a:pPr marL="0" indent="0">
              <a:lnSpc>
                <a:spcPct val="100000"/>
              </a:lnSpc>
              <a:buNone/>
            </a:pPr>
            <a:r>
              <a:rPr lang="en-US" dirty="0" smtClean="0"/>
              <a:t>Clarification about this guidance: </a:t>
            </a:r>
          </a:p>
          <a:p>
            <a:pPr lvl="1">
              <a:lnSpc>
                <a:spcPct val="100000"/>
              </a:lnSpc>
            </a:pPr>
            <a:r>
              <a:rPr lang="en-US" sz="2200" dirty="0" smtClean="0"/>
              <a:t>There was no specific statistical validation methodology provided by Federal agencies. (No performance report, as in the past, for DOL programs; however, reports on aspects of processes or about other issues may be required.)</a:t>
            </a:r>
          </a:p>
          <a:p>
            <a:pPr lvl="1">
              <a:lnSpc>
                <a:spcPct val="100000"/>
              </a:lnSpc>
            </a:pPr>
            <a:r>
              <a:rPr lang="en-US" sz="2200" dirty="0" smtClean="0"/>
              <a:t>There was no specific data validation software identified or required.</a:t>
            </a:r>
          </a:p>
          <a:p>
            <a:pPr lvl="1">
              <a:lnSpc>
                <a:spcPct val="100000"/>
              </a:lnSpc>
            </a:pPr>
            <a:r>
              <a:rPr lang="en-US" sz="2200" dirty="0" smtClean="0"/>
              <a:t>This guidance sets parameters for ensuring data quality consistent with the Departments’ guidelines to assist State agencies to develop their own data validation procedures as required by section 116(d)(5) of WIOA.</a:t>
            </a:r>
            <a:endParaRPr lang="en-US" sz="2200" dirty="0"/>
          </a:p>
        </p:txBody>
      </p:sp>
      <p:sp>
        <p:nvSpPr>
          <p:cNvPr id="4" name="Slide Number Placeholder 3"/>
          <p:cNvSpPr>
            <a:spLocks noGrp="1"/>
          </p:cNvSpPr>
          <p:nvPr>
            <p:ph type="sldNum" sz="quarter" idx="12"/>
          </p:nvPr>
        </p:nvSpPr>
        <p:spPr/>
        <p:txBody>
          <a:bodyPr/>
          <a:lstStyle/>
          <a:p>
            <a:fld id="{F7589D42-BDF6-4C83-9C57-A6CC13541FAC}" type="slidenum">
              <a:rPr lang="en-US" smtClean="0"/>
              <a:t>5</a:t>
            </a:fld>
            <a:endParaRPr lang="en-US" dirty="0"/>
          </a:p>
        </p:txBody>
      </p:sp>
    </p:spTree>
    <p:extLst>
      <p:ext uri="{BB962C8B-B14F-4D97-AF65-F5344CB8AC3E}">
        <p14:creationId xmlns:p14="http://schemas.microsoft.com/office/powerpoint/2010/main" val="4149633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What is the Purpose of Data Validation?</a:t>
            </a:r>
            <a:endParaRPr lang="en-US" dirty="0"/>
          </a:p>
        </p:txBody>
      </p:sp>
      <p:sp>
        <p:nvSpPr>
          <p:cNvPr id="9" name="Content Placeholder 8"/>
          <p:cNvSpPr>
            <a:spLocks noGrp="1"/>
          </p:cNvSpPr>
          <p:nvPr>
            <p:ph idx="1"/>
          </p:nvPr>
        </p:nvSpPr>
        <p:spPr>
          <a:xfrm>
            <a:off x="1377244" y="1828800"/>
            <a:ext cx="9519356" cy="4343400"/>
          </a:xfrm>
        </p:spPr>
        <p:txBody>
          <a:bodyPr/>
          <a:lstStyle/>
          <a:p>
            <a:pPr>
              <a:lnSpc>
                <a:spcPct val="100000"/>
              </a:lnSpc>
            </a:pPr>
            <a:r>
              <a:rPr lang="en-US" dirty="0" smtClean="0"/>
              <a:t>To </a:t>
            </a:r>
            <a:r>
              <a:rPr lang="en-US" b="1" dirty="0" smtClean="0"/>
              <a:t>verify</a:t>
            </a:r>
            <a:r>
              <a:rPr lang="en-US" dirty="0" smtClean="0"/>
              <a:t> that the performance data reported by States to the Departments are valid, accurate, reliable and comparable across programs;</a:t>
            </a:r>
          </a:p>
          <a:p>
            <a:pPr>
              <a:lnSpc>
                <a:spcPct val="100000"/>
              </a:lnSpc>
            </a:pPr>
            <a:r>
              <a:rPr lang="en-US" dirty="0" smtClean="0"/>
              <a:t>To </a:t>
            </a:r>
            <a:r>
              <a:rPr lang="en-US" b="1" dirty="0" smtClean="0"/>
              <a:t>identify</a:t>
            </a:r>
            <a:r>
              <a:rPr lang="en-US" dirty="0" smtClean="0"/>
              <a:t> anomalies in the data and resolve issues that may cause inaccurate reporting;</a:t>
            </a:r>
          </a:p>
          <a:p>
            <a:pPr>
              <a:lnSpc>
                <a:spcPct val="100000"/>
              </a:lnSpc>
            </a:pPr>
            <a:r>
              <a:rPr lang="en-US" dirty="0" smtClean="0"/>
              <a:t>To </a:t>
            </a:r>
            <a:r>
              <a:rPr lang="en-US" b="1" dirty="0" smtClean="0"/>
              <a:t>outline </a:t>
            </a:r>
            <a:r>
              <a:rPr lang="en-US" dirty="0" smtClean="0"/>
              <a:t>source documentation required for common data elements; and</a:t>
            </a:r>
          </a:p>
          <a:p>
            <a:pPr>
              <a:lnSpc>
                <a:spcPct val="100000"/>
              </a:lnSpc>
            </a:pPr>
            <a:r>
              <a:rPr lang="en-US" dirty="0" smtClean="0"/>
              <a:t>To </a:t>
            </a:r>
            <a:r>
              <a:rPr lang="en-US" b="1" dirty="0" smtClean="0"/>
              <a:t>improve</a:t>
            </a:r>
            <a:r>
              <a:rPr lang="en-US" dirty="0" smtClean="0"/>
              <a:t> program performance accountability through the results of data validation efforts.</a:t>
            </a:r>
            <a:endParaRPr lang="en-US" dirty="0"/>
          </a:p>
        </p:txBody>
      </p:sp>
      <p:sp>
        <p:nvSpPr>
          <p:cNvPr id="2" name="Slide Number Placeholder 1"/>
          <p:cNvSpPr>
            <a:spLocks noGrp="1"/>
          </p:cNvSpPr>
          <p:nvPr>
            <p:ph type="sldNum" sz="quarter" idx="12"/>
          </p:nvPr>
        </p:nvSpPr>
        <p:spPr/>
        <p:txBody>
          <a:bodyPr/>
          <a:lstStyle/>
          <a:p>
            <a:fld id="{F7589D42-BDF6-4C83-9C57-A6CC13541FAC}" type="slidenum">
              <a:rPr lang="en-US" smtClean="0"/>
              <a:t>6</a:t>
            </a:fld>
            <a:endParaRPr lang="en-US" dirty="0"/>
          </a:p>
        </p:txBody>
      </p:sp>
    </p:spTree>
    <p:extLst>
      <p:ext uri="{BB962C8B-B14F-4D97-AF65-F5344CB8AC3E}">
        <p14:creationId xmlns:p14="http://schemas.microsoft.com/office/powerpoint/2010/main" val="3026952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34157"/>
            <a:ext cx="9601200" cy="1036850"/>
          </a:xfrm>
        </p:spPr>
        <p:txBody>
          <a:bodyPr/>
          <a:lstStyle/>
          <a:p>
            <a:r>
              <a:rPr lang="en-US" dirty="0" smtClean="0"/>
              <a:t>What must Data Validation </a:t>
            </a:r>
            <a:br>
              <a:rPr lang="en-US" dirty="0" smtClean="0"/>
            </a:br>
            <a:r>
              <a:rPr lang="en-US" dirty="0" smtClean="0"/>
              <a:t>Procedures include? </a:t>
            </a:r>
            <a:endParaRPr lang="en-US" dirty="0"/>
          </a:p>
        </p:txBody>
      </p:sp>
      <p:sp>
        <p:nvSpPr>
          <p:cNvPr id="3" name="Content Placeholder 2"/>
          <p:cNvSpPr>
            <a:spLocks noGrp="1"/>
          </p:cNvSpPr>
          <p:nvPr>
            <p:ph idx="1"/>
          </p:nvPr>
        </p:nvSpPr>
        <p:spPr>
          <a:xfrm>
            <a:off x="1295400" y="1828800"/>
            <a:ext cx="9601200" cy="4343400"/>
          </a:xfrm>
        </p:spPr>
        <p:txBody>
          <a:bodyPr/>
          <a:lstStyle/>
          <a:p>
            <a:pPr>
              <a:lnSpc>
                <a:spcPct val="100000"/>
              </a:lnSpc>
            </a:pPr>
            <a:r>
              <a:rPr lang="en-US" dirty="0" smtClean="0"/>
              <a:t>Written procedures for data validation that contain a description of the process for identifying and correcting errors or missing data, which may include electronic data checks.</a:t>
            </a:r>
          </a:p>
          <a:p>
            <a:pPr>
              <a:lnSpc>
                <a:spcPct val="100000"/>
              </a:lnSpc>
            </a:pPr>
            <a:r>
              <a:rPr lang="en-US" dirty="0" smtClean="0"/>
              <a:t>Regular data validation training for appropriate program staff (e.g., at least annually).</a:t>
            </a:r>
          </a:p>
          <a:p>
            <a:pPr>
              <a:lnSpc>
                <a:spcPct val="100000"/>
              </a:lnSpc>
            </a:pPr>
            <a:r>
              <a:rPr lang="en-US" dirty="0" smtClean="0"/>
              <a:t>Monitoring protocols to ensure that program staff are following the written data validation procedures and taking appropriate corrective action if those procedures are not being followed.</a:t>
            </a:r>
          </a:p>
        </p:txBody>
      </p:sp>
      <p:sp>
        <p:nvSpPr>
          <p:cNvPr id="4" name="Slide Number Placeholder 3"/>
          <p:cNvSpPr>
            <a:spLocks noGrp="1"/>
          </p:cNvSpPr>
          <p:nvPr>
            <p:ph type="sldNum" sz="quarter" idx="12"/>
          </p:nvPr>
        </p:nvSpPr>
        <p:spPr/>
        <p:txBody>
          <a:bodyPr/>
          <a:lstStyle/>
          <a:p>
            <a:fld id="{F7589D42-BDF6-4C83-9C57-A6CC13541FAC}" type="slidenum">
              <a:rPr lang="en-US" smtClean="0"/>
              <a:t>7</a:t>
            </a:fld>
            <a:endParaRPr lang="en-US" dirty="0"/>
          </a:p>
        </p:txBody>
      </p:sp>
    </p:spTree>
    <p:extLst>
      <p:ext uri="{BB962C8B-B14F-4D97-AF65-F5344CB8AC3E}">
        <p14:creationId xmlns:p14="http://schemas.microsoft.com/office/powerpoint/2010/main" val="3201593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56736"/>
            <a:ext cx="9601200" cy="1036850"/>
          </a:xfrm>
        </p:spPr>
        <p:txBody>
          <a:bodyPr/>
          <a:lstStyle/>
          <a:p>
            <a:r>
              <a:rPr lang="en-US" dirty="0" smtClean="0"/>
              <a:t>What must Data Validation </a:t>
            </a:r>
            <a:br>
              <a:rPr lang="en-US" dirty="0" smtClean="0"/>
            </a:br>
            <a:r>
              <a:rPr lang="en-US" dirty="0" smtClean="0"/>
              <a:t>Procedures include? </a:t>
            </a:r>
            <a:r>
              <a:rPr lang="en-US" sz="2400" dirty="0" smtClean="0"/>
              <a:t>(continued)</a:t>
            </a:r>
            <a:endParaRPr lang="en-US" sz="2400" dirty="0"/>
          </a:p>
        </p:txBody>
      </p:sp>
      <p:sp>
        <p:nvSpPr>
          <p:cNvPr id="3" name="Content Placeholder 2"/>
          <p:cNvSpPr>
            <a:spLocks noGrp="1"/>
          </p:cNvSpPr>
          <p:nvPr>
            <p:ph idx="1"/>
          </p:nvPr>
        </p:nvSpPr>
        <p:spPr/>
        <p:txBody>
          <a:bodyPr/>
          <a:lstStyle/>
          <a:p>
            <a:pPr>
              <a:lnSpc>
                <a:spcPct val="100000"/>
              </a:lnSpc>
            </a:pPr>
            <a:r>
              <a:rPr lang="en-US" dirty="0" smtClean="0"/>
              <a:t>A regular review of program data (e.g., quarterly) for errors, missing data, out-of-range values and anomalies.</a:t>
            </a:r>
          </a:p>
          <a:p>
            <a:pPr>
              <a:lnSpc>
                <a:spcPct val="100000"/>
              </a:lnSpc>
            </a:pPr>
            <a:r>
              <a:rPr lang="en-US" dirty="0" smtClean="0"/>
              <a:t>Documentation that missing and erroneous data identified during the review process have been corrected.</a:t>
            </a:r>
          </a:p>
          <a:p>
            <a:pPr>
              <a:lnSpc>
                <a:spcPct val="100000"/>
              </a:lnSpc>
            </a:pPr>
            <a:r>
              <a:rPr lang="en-US" dirty="0" smtClean="0"/>
              <a:t>Regular assessment of the effectiveness of the data validation process (e.g., at least annually) and revisions to that process as needed.</a:t>
            </a:r>
            <a:endParaRPr lang="en-US" dirty="0"/>
          </a:p>
        </p:txBody>
      </p:sp>
      <p:sp>
        <p:nvSpPr>
          <p:cNvPr id="4" name="Slide Number Placeholder 3"/>
          <p:cNvSpPr>
            <a:spLocks noGrp="1"/>
          </p:cNvSpPr>
          <p:nvPr>
            <p:ph type="sldNum" sz="quarter" idx="12"/>
          </p:nvPr>
        </p:nvSpPr>
        <p:spPr/>
        <p:txBody>
          <a:bodyPr/>
          <a:lstStyle/>
          <a:p>
            <a:fld id="{F7589D42-BDF6-4C83-9C57-A6CC13541FAC}" type="slidenum">
              <a:rPr lang="en-US" smtClean="0"/>
              <a:t>8</a:t>
            </a:fld>
            <a:endParaRPr lang="en-US" dirty="0"/>
          </a:p>
        </p:txBody>
      </p:sp>
    </p:spTree>
    <p:extLst>
      <p:ext uri="{BB962C8B-B14F-4D97-AF65-F5344CB8AC3E}">
        <p14:creationId xmlns:p14="http://schemas.microsoft.com/office/powerpoint/2010/main" val="4033228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22868"/>
            <a:ext cx="9601200" cy="1036850"/>
          </a:xfrm>
        </p:spPr>
        <p:txBody>
          <a:bodyPr/>
          <a:lstStyle/>
          <a:p>
            <a:r>
              <a:rPr lang="en-US" dirty="0" smtClean="0"/>
              <a:t>Required and Optional </a:t>
            </a:r>
            <a:br>
              <a:rPr lang="en-US" dirty="0" smtClean="0"/>
            </a:br>
            <a:r>
              <a:rPr lang="en-US" dirty="0" smtClean="0"/>
              <a:t>Data Validation</a:t>
            </a:r>
            <a:endParaRPr lang="en-US" dirty="0"/>
          </a:p>
        </p:txBody>
      </p:sp>
      <p:sp>
        <p:nvSpPr>
          <p:cNvPr id="3" name="Content Placeholder 2"/>
          <p:cNvSpPr>
            <a:spLocks noGrp="1"/>
          </p:cNvSpPr>
          <p:nvPr>
            <p:ph idx="1"/>
          </p:nvPr>
        </p:nvSpPr>
        <p:spPr>
          <a:xfrm>
            <a:off x="1295400" y="1727200"/>
            <a:ext cx="9601200" cy="4445000"/>
          </a:xfrm>
        </p:spPr>
        <p:txBody>
          <a:bodyPr>
            <a:noAutofit/>
          </a:bodyPr>
          <a:lstStyle/>
          <a:p>
            <a:pPr>
              <a:lnSpc>
                <a:spcPct val="100000"/>
              </a:lnSpc>
            </a:pPr>
            <a:r>
              <a:rPr lang="en-US" dirty="0" smtClean="0"/>
              <a:t>States </a:t>
            </a:r>
            <a:r>
              <a:rPr lang="en-US" b="1" dirty="0" smtClean="0"/>
              <a:t>must</a:t>
            </a:r>
            <a:r>
              <a:rPr lang="en-US" dirty="0" smtClean="0"/>
              <a:t> include regular data element validation through core program monitoring on </a:t>
            </a:r>
            <a:r>
              <a:rPr lang="en-US" dirty="0"/>
              <a:t>24 Joint </a:t>
            </a:r>
            <a:r>
              <a:rPr lang="en-US" dirty="0" smtClean="0"/>
              <a:t>Participant Individual Record Layout (PIRL) elements.</a:t>
            </a:r>
          </a:p>
          <a:p>
            <a:pPr>
              <a:lnSpc>
                <a:spcPct val="100000"/>
              </a:lnSpc>
            </a:pPr>
            <a:r>
              <a:rPr lang="en-US" dirty="0" smtClean="0"/>
              <a:t>22 </a:t>
            </a:r>
            <a:r>
              <a:rPr lang="en-US" dirty="0"/>
              <a:t>of these </a:t>
            </a:r>
            <a:r>
              <a:rPr lang="en-US" dirty="0" smtClean="0"/>
              <a:t>Joint PILR elements pertain </a:t>
            </a:r>
            <a:r>
              <a:rPr lang="en-US" dirty="0"/>
              <a:t>to the VR program and correspond to 33 Data Elements (DE) on both the current and proposed versions of the </a:t>
            </a:r>
            <a:r>
              <a:rPr lang="en-US" dirty="0" smtClean="0"/>
              <a:t>Case Service Report (RSA-911).</a:t>
            </a:r>
          </a:p>
          <a:p>
            <a:pPr>
              <a:lnSpc>
                <a:spcPct val="100000"/>
              </a:lnSpc>
            </a:pPr>
            <a:r>
              <a:rPr lang="en-US" dirty="0" smtClean="0"/>
              <a:t>States </a:t>
            </a:r>
            <a:r>
              <a:rPr lang="en-US" b="1" dirty="0" smtClean="0"/>
              <a:t>may</a:t>
            </a:r>
            <a:r>
              <a:rPr lang="en-US" dirty="0" smtClean="0"/>
              <a:t>: </a:t>
            </a:r>
          </a:p>
          <a:p>
            <a:pPr marL="631825" lvl="1" indent="-312738">
              <a:lnSpc>
                <a:spcPct val="100000"/>
              </a:lnSpc>
              <a:buFont typeface="Courier New" panose="02070309020205020404" pitchFamily="49" charset="0"/>
              <a:buChar char="o"/>
            </a:pPr>
            <a:r>
              <a:rPr lang="en-US" dirty="0" smtClean="0"/>
              <a:t>Maintain supporting documentation for program-specific data elements not included in this joint guidance. </a:t>
            </a:r>
          </a:p>
          <a:p>
            <a:pPr marL="631825" lvl="1" indent="-312738">
              <a:lnSpc>
                <a:spcPct val="100000"/>
              </a:lnSpc>
              <a:buFont typeface="Courier New" panose="02070309020205020404" pitchFamily="49" charset="0"/>
              <a:buChar char="o"/>
            </a:pPr>
            <a:r>
              <a:rPr lang="en-US" dirty="0" smtClean="0"/>
              <a:t>Conduct additional source document validation on more data elements. </a:t>
            </a:r>
          </a:p>
          <a:p>
            <a:pPr marL="631825" lvl="1" indent="-312738">
              <a:lnSpc>
                <a:spcPct val="100000"/>
              </a:lnSpc>
              <a:buFont typeface="Courier New" panose="02070309020205020404" pitchFamily="49" charset="0"/>
              <a:buChar char="o"/>
            </a:pPr>
            <a:r>
              <a:rPr lang="en-US" dirty="0" smtClean="0"/>
              <a:t>Require additional source documentation in their procedures.</a:t>
            </a:r>
            <a:endParaRPr lang="en-US" dirty="0"/>
          </a:p>
        </p:txBody>
      </p:sp>
      <p:sp>
        <p:nvSpPr>
          <p:cNvPr id="4" name="Slide Number Placeholder 3"/>
          <p:cNvSpPr>
            <a:spLocks noGrp="1"/>
          </p:cNvSpPr>
          <p:nvPr>
            <p:ph type="sldNum" sz="quarter" idx="12"/>
          </p:nvPr>
        </p:nvSpPr>
        <p:spPr/>
        <p:txBody>
          <a:bodyPr/>
          <a:lstStyle/>
          <a:p>
            <a:fld id="{F7589D42-BDF6-4C83-9C57-A6CC13541FAC}" type="slidenum">
              <a:rPr lang="en-US" smtClean="0"/>
              <a:t>9</a:t>
            </a:fld>
            <a:endParaRPr lang="en-US" dirty="0"/>
          </a:p>
        </p:txBody>
      </p:sp>
    </p:spTree>
    <p:extLst>
      <p:ext uri="{BB962C8B-B14F-4D97-AF65-F5344CB8AC3E}">
        <p14:creationId xmlns:p14="http://schemas.microsoft.com/office/powerpoint/2010/main" val="1843912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ales Direction 16X9">
  <a:themeElements>
    <a:clrScheme name="WINTAC Website Colors">
      <a:dk1>
        <a:srgbClr val="545E74"/>
      </a:dk1>
      <a:lt1>
        <a:srgbClr val="FFFFFF"/>
      </a:lt1>
      <a:dk2>
        <a:srgbClr val="545E74"/>
      </a:dk2>
      <a:lt2>
        <a:srgbClr val="FFFFFF"/>
      </a:lt2>
      <a:accent1>
        <a:srgbClr val="545E74"/>
      </a:accent1>
      <a:accent2>
        <a:srgbClr val="4D80B0"/>
      </a:accent2>
      <a:accent3>
        <a:srgbClr val="E38E41"/>
      </a:accent3>
      <a:accent4>
        <a:srgbClr val="F5D632"/>
      </a:accent4>
      <a:accent5>
        <a:srgbClr val="40B250"/>
      </a:accent5>
      <a:accent6>
        <a:srgbClr val="97ABE4"/>
      </a:accent6>
      <a:hlink>
        <a:srgbClr val="377BBB"/>
      </a:hlink>
      <a:folHlink>
        <a:srgbClr val="03468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lesDirection_16x9.potx" id="{FE35DD5A-B687-4161-B4D9-35484B75A379}" vid="{5DB76398-B2EF-4269-B3B2-C0E4C29F3554}"/>
    </a:ext>
  </a:extLst>
</a:theme>
</file>

<file path=ppt/theme/theme2.xml><?xml version="1.0" encoding="utf-8"?>
<a:theme xmlns:a="http://schemas.openxmlformats.org/drawingml/2006/main" name="1_Sales Direction 16X9">
  <a:themeElements>
    <a:clrScheme name="WINTAC Website Colors">
      <a:dk1>
        <a:srgbClr val="545E74"/>
      </a:dk1>
      <a:lt1>
        <a:srgbClr val="FFFFFF"/>
      </a:lt1>
      <a:dk2>
        <a:srgbClr val="545E74"/>
      </a:dk2>
      <a:lt2>
        <a:srgbClr val="FFFFFF"/>
      </a:lt2>
      <a:accent1>
        <a:srgbClr val="545E74"/>
      </a:accent1>
      <a:accent2>
        <a:srgbClr val="4D80B0"/>
      </a:accent2>
      <a:accent3>
        <a:srgbClr val="E38E41"/>
      </a:accent3>
      <a:accent4>
        <a:srgbClr val="F5D632"/>
      </a:accent4>
      <a:accent5>
        <a:srgbClr val="40B250"/>
      </a:accent5>
      <a:accent6>
        <a:srgbClr val="97ABE4"/>
      </a:accent6>
      <a:hlink>
        <a:srgbClr val="377BBB"/>
      </a:hlink>
      <a:folHlink>
        <a:srgbClr val="03468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lesDirection_16x9.potx" id="{FE35DD5A-B687-4161-B4D9-35484B75A379}" vid="{5DB76398-B2EF-4269-B3B2-C0E4C29F355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WINTAC TOPIC 5 PPT TEMPLATE 1017</Template>
  <TotalTime>2074</TotalTime>
  <Words>2407</Words>
  <Application>Microsoft Office PowerPoint</Application>
  <PresentationFormat>Widescreen</PresentationFormat>
  <Paragraphs>296</Paragraphs>
  <Slides>37</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37</vt:i4>
      </vt:variant>
    </vt:vector>
  </HeadingPairs>
  <TitlesOfParts>
    <vt:vector size="43" baseType="lpstr">
      <vt:lpstr>Arial</vt:lpstr>
      <vt:lpstr>Book Antiqua</vt:lpstr>
      <vt:lpstr>Calibri</vt:lpstr>
      <vt:lpstr>Courier New</vt:lpstr>
      <vt:lpstr>Sales Direction 16X9</vt:lpstr>
      <vt:lpstr>1_Sales Direction 16X9</vt:lpstr>
      <vt:lpstr>Data Validation:  Yes, Data Does Matter to All of Us</vt:lpstr>
      <vt:lpstr>Presenters</vt:lpstr>
      <vt:lpstr>Objectives</vt:lpstr>
      <vt:lpstr>Overview</vt:lpstr>
      <vt:lpstr>Background</vt:lpstr>
      <vt:lpstr>What is the Purpose of Data Validation?</vt:lpstr>
      <vt:lpstr>What must Data Validation  Procedures include? </vt:lpstr>
      <vt:lpstr>What must Data Validation  Procedures include? (continued)</vt:lpstr>
      <vt:lpstr>Required and Optional  Data Validation</vt:lpstr>
      <vt:lpstr>Which Common Data Elements Require Source Documentation? </vt:lpstr>
      <vt:lpstr>Which Common Data Elements Require  Source Documentation?  (continued)</vt:lpstr>
      <vt:lpstr>Which RSA-911 Data Elements Require  Source Documentation? (1 of 4)</vt:lpstr>
      <vt:lpstr>Which RSA-911 Data Elements Require  Source Documentation? (2 of 4)</vt:lpstr>
      <vt:lpstr>Which RSA-911 Data Elements Require  Source Documentation? (3 of 4)</vt:lpstr>
      <vt:lpstr>Which RSA-911 Data Elements Require  Source Documentation? (4 of 4)</vt:lpstr>
      <vt:lpstr>What Other VR Program Data Elements  Require Source Documentation?</vt:lpstr>
      <vt:lpstr>Source Documentation Examples</vt:lpstr>
      <vt:lpstr>Examples of Source Documentation</vt:lpstr>
      <vt:lpstr>Case Notes and File Documentation</vt:lpstr>
      <vt:lpstr>Unemployment Insurance (UI)</vt:lpstr>
      <vt:lpstr>Data Match with Education System</vt:lpstr>
      <vt:lpstr>Follow-Up Survey and Self-Attestation</vt:lpstr>
      <vt:lpstr>General Considerations for Source Documentation</vt:lpstr>
      <vt:lpstr>Minnesota State Services for the Blind</vt:lpstr>
      <vt:lpstr>Minnesota Blind Data Validation:  Federal Reporting</vt:lpstr>
      <vt:lpstr>Minnesota Blind Data Validation:  Case Review and Quality Assurance</vt:lpstr>
      <vt:lpstr>Minnesota Blind Data Validation:  Tools for Field Staff</vt:lpstr>
      <vt:lpstr>Data Validation: Federal and State Oversight</vt:lpstr>
      <vt:lpstr>Data Validation: Federal Review</vt:lpstr>
      <vt:lpstr>Examples: FY 19 Monitoring  Service Record Review Instrument</vt:lpstr>
      <vt:lpstr>Examples: FY 19 Monitoring  Service Record Review Instrument: MSG</vt:lpstr>
      <vt:lpstr>Examples: FY 19 Monitoring  Service Record Review Instrument: MSG (cont.)</vt:lpstr>
      <vt:lpstr>Data Validation: State Review</vt:lpstr>
      <vt:lpstr>VR Agency Sharing and Discussion</vt:lpstr>
      <vt:lpstr>For More Sharing and Discussion</vt:lpstr>
      <vt:lpstr>Resources</vt:lpstr>
      <vt:lpstr>Contact</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Anderson</dc:creator>
  <cp:lastModifiedBy>Rachel Anderson</cp:lastModifiedBy>
  <cp:revision>85</cp:revision>
  <dcterms:created xsi:type="dcterms:W3CDTF">2019-03-04T19:43:33Z</dcterms:created>
  <dcterms:modified xsi:type="dcterms:W3CDTF">2019-03-25T19:55:07Z</dcterms:modified>
</cp:coreProperties>
</file>