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 id="2147483706" r:id="rId2"/>
  </p:sldMasterIdLst>
  <p:notesMasterIdLst>
    <p:notesMasterId r:id="rId16"/>
  </p:notesMasterIdLst>
  <p:sldIdLst>
    <p:sldId id="267" r:id="rId3"/>
    <p:sldId id="268" r:id="rId4"/>
    <p:sldId id="278" r:id="rId5"/>
    <p:sldId id="257" r:id="rId6"/>
    <p:sldId id="269" r:id="rId7"/>
    <p:sldId id="270" r:id="rId8"/>
    <p:sldId id="279" r:id="rId9"/>
    <p:sldId id="271" r:id="rId10"/>
    <p:sldId id="272" r:id="rId11"/>
    <p:sldId id="273" r:id="rId12"/>
    <p:sldId id="274" r:id="rId13"/>
    <p:sldId id="275" r:id="rId14"/>
    <p:sldId id="27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showGuides="1">
      <p:cViewPr varScale="1">
        <p:scale>
          <a:sx n="96" d="100"/>
          <a:sy n="96" d="100"/>
        </p:scale>
        <p:origin x="72" y="1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73AA27-BAC5-44C6-A60C-3DC8976117E7}" type="datetimeFigureOut">
              <a:rPr lang="en-US" smtClean="0"/>
              <a:t>4/19/2018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921479-E2AF-45ED-9B7B-17854A7A7390}" type="slidenum">
              <a:rPr lang="en-US" smtClean="0"/>
              <a:t>‹#›</a:t>
            </a:fld>
            <a:endParaRPr lang="en-US"/>
          </a:p>
        </p:txBody>
      </p:sp>
    </p:spTree>
    <p:extLst>
      <p:ext uri="{BB962C8B-B14F-4D97-AF65-F5344CB8AC3E}">
        <p14:creationId xmlns:p14="http://schemas.microsoft.com/office/powerpoint/2010/main" val="2288867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noAutofit/>
          </a:bodyPr>
          <a:lstStyle/>
          <a:p>
            <a:endParaRPr lang="en-US" sz="1800" dirty="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1439875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4724400" y="18288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6128FE-1675-4FD2-9A2E-9DD3E09AED8D}" type="datetime1">
              <a:rPr lang="en-US" smtClean="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2609757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smtClean="0"/>
              <a:t>Click to edit Master title style</a:t>
            </a:r>
            <a:endParaRPr lang="en-US"/>
          </a:p>
        </p:txBody>
      </p:sp>
      <p:sp>
        <p:nvSpPr>
          <p:cNvPr id="4" name="Text Placeholder 3"/>
          <p:cNvSpPr>
            <a:spLocks noGrp="1"/>
          </p:cNvSpPr>
          <p:nvPr>
            <p:ph type="body" sz="half" idx="2"/>
          </p:nvPr>
        </p:nvSpPr>
        <p:spPr>
          <a:xfrm>
            <a:off x="1371273"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3600185-CDE0-46C2-B65A-20C16DDAEA02}" type="datetime1">
              <a:rPr lang="en-US" smtClean="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26795E-C12B-4C10-97AC-7577CC975DF5}" type="slidenum">
              <a:rPr lang="en-US" smtClean="0"/>
              <a:t>‹#›</a:t>
            </a:fld>
            <a:endParaRPr lang="en-US" dirty="0"/>
          </a:p>
        </p:txBody>
      </p:sp>
      <p:sp>
        <p:nvSpPr>
          <p:cNvPr id="10" name="Rectangle 9"/>
          <p:cNvSpPr/>
          <p:nvPr/>
        </p:nvSpPr>
        <p:spPr>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ext Placeholder 3"/>
          <p:cNvSpPr>
            <a:spLocks noGrp="1"/>
          </p:cNvSpPr>
          <p:nvPr>
            <p:ph type="body" sz="half" idx="14"/>
          </p:nvPr>
        </p:nvSpPr>
        <p:spPr>
          <a:xfrm>
            <a:off x="6412954"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3" name="Picture Placeholder 2"/>
          <p:cNvSpPr>
            <a:spLocks noGrp="1"/>
          </p:cNvSpPr>
          <p:nvPr>
            <p:ph type="pic" idx="1"/>
          </p:nvPr>
        </p:nvSpPr>
        <p:spPr>
          <a:xfrm>
            <a:off x="12954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8" name="Picture Placeholder 2"/>
          <p:cNvSpPr>
            <a:spLocks noGrp="1"/>
          </p:cNvSpPr>
          <p:nvPr>
            <p:ph type="pic" idx="13"/>
          </p:nvPr>
        </p:nvSpPr>
        <p:spPr>
          <a:xfrm>
            <a:off x="63246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extLst>
      <p:ext uri="{BB962C8B-B14F-4D97-AF65-F5344CB8AC3E}">
        <p14:creationId xmlns:p14="http://schemas.microsoft.com/office/powerpoint/2010/main" val="1558889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E45FC3-DD93-4883-AF19-78A20F227E78}" type="datetime1">
              <a:rPr lang="en-US" smtClean="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1456523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9871318" y="685800"/>
            <a:ext cx="1033272" cy="5486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053D9B-96AA-46E1-9274-3D3F8B96D699}" type="datetime1">
              <a:rPr lang="en-US" smtClean="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1364730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noAutofit/>
          </a:bodyPr>
          <a:lstStyle/>
          <a:p>
            <a:endParaRPr lang="en-US" sz="1800" dirty="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3858" y="124492"/>
            <a:ext cx="1990245" cy="540526"/>
          </a:xfrm>
          <a:prstGeom prst="rect">
            <a:avLst/>
          </a:prstGeom>
        </p:spPr>
      </p:pic>
    </p:spTree>
    <p:extLst>
      <p:ext uri="{BB962C8B-B14F-4D97-AF65-F5344CB8AC3E}">
        <p14:creationId xmlns:p14="http://schemas.microsoft.com/office/powerpoint/2010/main" val="723689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ClrTx/>
              <a:defRPr/>
            </a:lvl1pPr>
            <a:lvl2pPr>
              <a:buClrTx/>
              <a:defRPr/>
            </a:lvl2pPr>
            <a:lvl3pPr>
              <a:buClrTx/>
              <a:defRPr/>
            </a:lvl3pPr>
            <a:lvl4pPr>
              <a:buClrTx/>
              <a:defRPr/>
            </a:lvl4pPr>
            <a:lvl5pPr>
              <a:buClrTx/>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32B65F1-BFB7-43D1-B129-25FDA1440F6E}" type="datetime1">
              <a:rPr lang="en-US" smtClean="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pPr/>
              <a:t>‹#›</a:t>
            </a:fld>
            <a:endParaRPr lang="en-US" dirty="0"/>
          </a:p>
        </p:txBody>
      </p:sp>
    </p:spTree>
    <p:extLst>
      <p:ext uri="{BB962C8B-B14F-4D97-AF65-F5344CB8AC3E}">
        <p14:creationId xmlns:p14="http://schemas.microsoft.com/office/powerpoint/2010/main" val="204956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rgbClr val="034680"/>
                </a:solidFill>
              </a:defRPr>
            </a:lvl1pPr>
          </a:lstStyle>
          <a:p>
            <a:r>
              <a:rPr lang="en-US"/>
              <a:t>Click to edit Master title style</a:t>
            </a:r>
            <a:endParaRPr lang="en-US" dirty="0"/>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solidFill>
                  <a:srgbClr val="377BB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Picture Placeholder 14"/>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dirty="0"/>
              <a:t>Click icon to add picture</a:t>
            </a:r>
          </a:p>
        </p:txBody>
      </p:sp>
      <p:sp>
        <p:nvSpPr>
          <p:cNvPr id="16" name="Instructional Text"/>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sz="1200" b="1" i="1" dirty="0">
                <a:latin typeface="Arial" pitchFamily="34" charset="0"/>
                <a:cs typeface="Arial" pitchFamily="34" charset="0"/>
              </a:rPr>
              <a:t>NOTE:</a:t>
            </a:r>
          </a:p>
          <a:p>
            <a:r>
              <a:rPr sz="1200" i="1" dirty="0">
                <a:latin typeface="Arial" pitchFamily="34" charset="0"/>
                <a:cs typeface="Arial" pitchFamily="34" charset="0"/>
              </a:rPr>
              <a:t>To change the  image on this slide, select the picture and delete it. Then click the Pictures icon in the placeholder to insert your own image.</a:t>
            </a: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95116" y="124491"/>
            <a:ext cx="2778988" cy="754739"/>
          </a:xfrm>
          <a:prstGeom prst="rect">
            <a:avLst/>
          </a:prstGeom>
        </p:spPr>
      </p:pic>
    </p:spTree>
    <p:extLst>
      <p:ext uri="{BB962C8B-B14F-4D97-AF65-F5344CB8AC3E}">
        <p14:creationId xmlns:p14="http://schemas.microsoft.com/office/powerpoint/2010/main" val="4147109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rgbClr val="034680"/>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rgbClr val="377BB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3858" y="124492"/>
            <a:ext cx="1990245" cy="540526"/>
          </a:xfrm>
          <a:prstGeom prst="rect">
            <a:avLst/>
          </a:prstGeom>
        </p:spPr>
      </p:pic>
    </p:spTree>
    <p:extLst>
      <p:ext uri="{BB962C8B-B14F-4D97-AF65-F5344CB8AC3E}">
        <p14:creationId xmlns:p14="http://schemas.microsoft.com/office/powerpoint/2010/main" val="3835306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lvl1pPr>
              <a:buClrTx/>
              <a:defRPr/>
            </a:lvl1pPr>
            <a:lvl2pPr>
              <a:buClrTx/>
              <a:defRPr/>
            </a:lvl2pPr>
            <a:lvl3pPr>
              <a:buClrTx/>
              <a:defRPr/>
            </a:lvl3pPr>
            <a:lvl4pPr>
              <a:buClrTx/>
              <a:defRPr/>
            </a:lvl4pPr>
            <a:lvl5pPr>
              <a:buClrTx/>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24600" y="1828799"/>
            <a:ext cx="4572000" cy="43434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7E1028-53B4-4347-B680-482729478FB8}" type="datetime1">
              <a:rPr lang="en-US" smtClean="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39113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a:t>Click to edit Master title style</a:t>
            </a:r>
          </a:p>
        </p:txBody>
      </p:sp>
      <p:sp>
        <p:nvSpPr>
          <p:cNvPr id="3" name="Text Placeholder 2"/>
          <p:cNvSpPr>
            <a:spLocks noGrp="1"/>
          </p:cNvSpPr>
          <p:nvPr>
            <p:ph type="body" idx="1"/>
          </p:nvPr>
        </p:nvSpPr>
        <p:spPr>
          <a:xfrm>
            <a:off x="1295400" y="18288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95400" y="2705100"/>
            <a:ext cx="4572000" cy="3467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24600" y="18288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24600" y="2705100"/>
            <a:ext cx="4572000" cy="3467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E9D94C-A113-4FB7-9545-B4D6E284F027}" type="datetime1">
              <a:rPr lang="en-US" smtClean="0"/>
              <a:t>4/19/2018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44697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4D6F2B-2365-4035-8A51-421653E79684}" type="datetime1">
              <a:rPr lang="en-US" smtClean="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1449071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0E1F69C-5668-4746-A856-63732379FE9F}" type="datetime1">
              <a:rPr lang="en-US" smtClean="0"/>
              <a:t>4/19/2018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2365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2A016-818D-4B60-AF65-B2F5319F017E}" type="datetime1">
              <a:rPr lang="en-US" smtClean="0"/>
              <a:t>4/19/2018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95068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28209" y="18288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3A1CD1B-FB74-4049-841B-9E286C89F7BF}" type="datetime1">
              <a:rPr lang="en-US" smtClean="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82597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4724400" y="18288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4EC0D9-F314-4F67-A96A-8CE2FA41234A}" type="datetime1">
              <a:rPr lang="en-US" smtClean="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20571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1371273"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698120-C978-4456-81FF-EC34593FE798}" type="datetime1">
              <a:rPr lang="en-US" smtClean="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
        <p:nvSpPr>
          <p:cNvPr id="10" name="Rectangle 9"/>
          <p:cNvSpPr/>
          <p:nvPr/>
        </p:nvSpPr>
        <p:spPr>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ext Placeholder 3"/>
          <p:cNvSpPr>
            <a:spLocks noGrp="1"/>
          </p:cNvSpPr>
          <p:nvPr>
            <p:ph type="body" sz="half" idx="14"/>
          </p:nvPr>
        </p:nvSpPr>
        <p:spPr>
          <a:xfrm>
            <a:off x="6412954"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p:cNvSpPr>
            <a:spLocks noGrp="1"/>
          </p:cNvSpPr>
          <p:nvPr>
            <p:ph type="pic" idx="1"/>
          </p:nvPr>
        </p:nvSpPr>
        <p:spPr>
          <a:xfrm>
            <a:off x="12954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8" name="Picture Placeholder 2"/>
          <p:cNvSpPr>
            <a:spLocks noGrp="1"/>
          </p:cNvSpPr>
          <p:nvPr>
            <p:ph type="pic" idx="13"/>
          </p:nvPr>
        </p:nvSpPr>
        <p:spPr>
          <a:xfrm>
            <a:off x="63246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2874069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EF6732-379B-4EB9-865D-9DD78BE6B96C}" type="datetime1">
              <a:rPr lang="en-US" smtClean="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74338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9871318" y="685800"/>
            <a:ext cx="1033272" cy="5486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62900A-C2F6-4922-9971-FF71150F2FC0}" type="datetime1">
              <a:rPr lang="en-US" smtClean="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75556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rgbClr val="03468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solidFill>
                  <a:srgbClr val="377BB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15" name="Picture Placeholder 14"/>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dirty="0" smtClean="0"/>
              <a:t>Click icon to add picture</a:t>
            </a:r>
            <a:endParaRPr lang="en-US" dirty="0"/>
          </a:p>
        </p:txBody>
      </p:sp>
      <p:sp>
        <p:nvSpPr>
          <p:cNvPr id="16" name="Instructional Text"/>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sz="1200" b="1" i="1" dirty="0">
                <a:latin typeface="Arial" pitchFamily="34" charset="0"/>
                <a:cs typeface="Arial" pitchFamily="34" charset="0"/>
              </a:rPr>
              <a:t>NOTE:</a:t>
            </a:r>
          </a:p>
          <a:p>
            <a:r>
              <a:rPr sz="1200" i="1" dirty="0">
                <a:latin typeface="Arial" pitchFamily="34" charset="0"/>
                <a:cs typeface="Arial" pitchFamily="34" charset="0"/>
              </a:rPr>
              <a:t>To change the  image on this slide, select the picture and delete it. Then click the Pictures icon in the placeholder to insert your own image.</a:t>
            </a:r>
          </a:p>
        </p:txBody>
      </p:sp>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2408236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rgbClr val="034680"/>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rgbClr val="377BB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944628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828799"/>
            <a:ext cx="4572000" cy="43434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5FD496-8573-4625-8893-DFB4206E809C}" type="datetime1">
              <a:rPr lang="en-US" smtClean="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1528940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288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95400" y="2705100"/>
            <a:ext cx="4572000" cy="3467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324600" y="18288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24600" y="2705100"/>
            <a:ext cx="4572000" cy="3467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82EF7E1-5E59-4264-84E7-87FDA8317DEF}" type="datetime1">
              <a:rPr lang="en-US" smtClean="0"/>
              <a:t>4/19/2018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1360704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8BFC17-F99B-45AB-BDC2-7845BF2BCD18}" type="datetime1">
              <a:rPr lang="en-US" smtClean="0"/>
              <a:t>4/19/2018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1927414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D7B36F-5B9C-42F0-8D76-84EE6F69AE02}" type="datetime1">
              <a:rPr lang="en-US" smtClean="0"/>
              <a:t>4/19/2018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106568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728209" y="18288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7285722-2F33-4668-8ED8-479A85FA0B2E}" type="datetime1">
              <a:rPr lang="en-US" smtClean="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26795E-C12B-4C10-97AC-7577CC975DF5}" type="slidenum">
              <a:rPr lang="en-US" smtClean="0"/>
              <a:t>‹#›</a:t>
            </a:fld>
            <a:endParaRPr lang="en-US" dirty="0"/>
          </a:p>
        </p:txBody>
      </p:sp>
    </p:spTree>
    <p:extLst>
      <p:ext uri="{BB962C8B-B14F-4D97-AF65-F5344CB8AC3E}">
        <p14:creationId xmlns:p14="http://schemas.microsoft.com/office/powerpoint/2010/main" val="2695921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000">
                <a:solidFill>
                  <a:schemeClr val="tx1"/>
                </a:solidFill>
              </a:defRPr>
            </a:lvl1pPr>
          </a:lstStyle>
          <a:p>
            <a:fld id="{EE02FD56-26D8-40E4-BD4F-C827649A32BA}" type="datetime1">
              <a:rPr lang="en-US" smtClean="0"/>
              <a:t>4/19/2018</a:t>
            </a:fld>
            <a:endParaRPr lang="en-US" dirty="0"/>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000">
                <a:solidFill>
                  <a:schemeClr val="tx1"/>
                </a:solidFill>
              </a:defRPr>
            </a:lvl1pPr>
          </a:lstStyle>
          <a:p>
            <a:fld id="{FB26795E-C12B-4C10-97AC-7577CC975DF5}" type="slidenum">
              <a:rPr lang="en-US" smtClean="0"/>
              <a:t>‹#›</a:t>
            </a:fld>
            <a:endParaRPr lang="en-US" dirty="0"/>
          </a:p>
        </p:txBody>
      </p:sp>
      <p:pic>
        <p:nvPicPr>
          <p:cNvPr id="13" name="Picture 1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4167934158"/>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Clr>
          <a:srgbClr val="080808"/>
        </a:buClr>
        <a:buFont typeface="Arial" panose="020B0604020202020204" pitchFamily="34" charset="0"/>
        <a:buChar char="•"/>
        <a:defRPr sz="2400" kern="1200">
          <a:solidFill>
            <a:srgbClr val="034680"/>
          </a:solidFill>
          <a:latin typeface="Arial" panose="020B0604020202020204" pitchFamily="34" charset="0"/>
          <a:ea typeface="+mn-ea"/>
          <a:cs typeface="Arial" panose="020B0604020202020204" pitchFamily="34" charset="0"/>
        </a:defRPr>
      </a:lvl1pPr>
      <a:lvl2pPr marL="548640" indent="-228600" algn="l" defTabSz="914400" rtl="0" eaLnBrk="1" latinLnBrk="0" hangingPunct="1">
        <a:lnSpc>
          <a:spcPct val="90000"/>
        </a:lnSpc>
        <a:spcBef>
          <a:spcPts val="1000"/>
        </a:spcBef>
        <a:buClr>
          <a:srgbClr val="080808"/>
        </a:buClr>
        <a:buFont typeface="Arial" panose="020B0604020202020204" pitchFamily="34" charset="0"/>
        <a:buChar char="•"/>
        <a:defRPr sz="2000" kern="1200">
          <a:solidFill>
            <a:srgbClr val="377BBB"/>
          </a:solidFill>
          <a:latin typeface="Arial" panose="020B0604020202020204" pitchFamily="34" charset="0"/>
          <a:ea typeface="+mn-ea"/>
          <a:cs typeface="Arial" panose="020B0604020202020204" pitchFamily="34" charset="0"/>
        </a:defRPr>
      </a:lvl2pPr>
      <a:lvl3pPr marL="822960" indent="-228600" algn="l" defTabSz="914400" rtl="0" eaLnBrk="1" latinLnBrk="0" hangingPunct="1">
        <a:lnSpc>
          <a:spcPct val="90000"/>
        </a:lnSpc>
        <a:spcBef>
          <a:spcPts val="800"/>
        </a:spcBef>
        <a:buClr>
          <a:srgbClr val="080808"/>
        </a:buClr>
        <a:buFont typeface="Arial" panose="020B0604020202020204" pitchFamily="34" charset="0"/>
        <a:buChar char="•"/>
        <a:defRPr sz="1800" kern="1200">
          <a:solidFill>
            <a:srgbClr val="377BBB"/>
          </a:solidFill>
          <a:latin typeface="Arial" panose="020B0604020202020204" pitchFamily="34" charset="0"/>
          <a:ea typeface="+mn-ea"/>
          <a:cs typeface="Arial" panose="020B0604020202020204" pitchFamily="34" charset="0"/>
        </a:defRPr>
      </a:lvl3pPr>
      <a:lvl4pPr marL="1097280" indent="-228600" algn="l" defTabSz="914400" rtl="0" eaLnBrk="1" latinLnBrk="0" hangingPunct="1">
        <a:lnSpc>
          <a:spcPct val="90000"/>
        </a:lnSpc>
        <a:spcBef>
          <a:spcPts val="800"/>
        </a:spcBef>
        <a:buClr>
          <a:srgbClr val="080808"/>
        </a:buClr>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4pPr>
      <a:lvl5pPr marL="1325880" indent="-228600" algn="l" defTabSz="914400" rtl="0" eaLnBrk="1" latinLnBrk="0" hangingPunct="1">
        <a:lnSpc>
          <a:spcPct val="90000"/>
        </a:lnSpc>
        <a:spcBef>
          <a:spcPts val="800"/>
        </a:spcBef>
        <a:buClr>
          <a:srgbClr val="080808"/>
        </a:buClr>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000">
                <a:solidFill>
                  <a:schemeClr val="tx1"/>
                </a:solidFill>
              </a:defRPr>
            </a:lvl1pPr>
          </a:lstStyle>
          <a:p>
            <a:fld id="{20DDD5E0-0CA2-4744-B092-F014EC70EE95}" type="datetime1">
              <a:rPr lang="en-US" smtClean="0"/>
              <a:t>4/19/2018</a:t>
            </a:fld>
            <a:endParaRPr lang="en-US" dirty="0"/>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000">
                <a:solidFill>
                  <a:schemeClr val="tx1"/>
                </a:solidFill>
              </a:defRPr>
            </a:lvl1pPr>
          </a:lstStyle>
          <a:p>
            <a:fld id="{4FAB73BC-B049-4115-A692-8D63A059BFB8}" type="slidenum">
              <a:rPr lang="en-US" smtClean="0"/>
              <a:pPr/>
              <a:t>‹#›</a:t>
            </a:fld>
            <a:endParaRPr lang="en-US" dirty="0"/>
          </a:p>
        </p:txBody>
      </p:sp>
      <p:pic>
        <p:nvPicPr>
          <p:cNvPr id="11" name="Picture 10"/>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9324436" y="167627"/>
            <a:ext cx="2749668" cy="746776"/>
          </a:xfrm>
          <a:prstGeom prst="rect">
            <a:avLst/>
          </a:prstGeom>
        </p:spPr>
      </p:pic>
    </p:spTree>
    <p:extLst>
      <p:ext uri="{BB962C8B-B14F-4D97-AF65-F5344CB8AC3E}">
        <p14:creationId xmlns:p14="http://schemas.microsoft.com/office/powerpoint/2010/main" val="192519200"/>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ClrTx/>
        <a:buFont typeface="Arial" panose="020B0604020202020204" pitchFamily="34" charset="0"/>
        <a:buChar char="•"/>
        <a:defRPr sz="2400" kern="1200">
          <a:solidFill>
            <a:srgbClr val="034680"/>
          </a:solidFill>
          <a:latin typeface="Arial" panose="020B0604020202020204" pitchFamily="34" charset="0"/>
          <a:ea typeface="+mn-ea"/>
          <a:cs typeface="Arial" panose="020B0604020202020204" pitchFamily="34" charset="0"/>
        </a:defRPr>
      </a:lvl1pPr>
      <a:lvl2pPr marL="548640" indent="-228600" algn="l" defTabSz="914400" rtl="0" eaLnBrk="1" latinLnBrk="0" hangingPunct="1">
        <a:lnSpc>
          <a:spcPct val="90000"/>
        </a:lnSpc>
        <a:spcBef>
          <a:spcPts val="1000"/>
        </a:spcBef>
        <a:buClrTx/>
        <a:buFont typeface="Arial" panose="020B0604020202020204" pitchFamily="34" charset="0"/>
        <a:buChar char="•"/>
        <a:defRPr sz="2000" kern="1200">
          <a:solidFill>
            <a:srgbClr val="377BBB"/>
          </a:solidFill>
          <a:latin typeface="Arial" panose="020B0604020202020204" pitchFamily="34" charset="0"/>
          <a:ea typeface="+mn-ea"/>
          <a:cs typeface="Arial" panose="020B0604020202020204" pitchFamily="34" charset="0"/>
        </a:defRPr>
      </a:lvl2pPr>
      <a:lvl3pPr marL="822960" indent="-228600" algn="l" defTabSz="914400" rtl="0" eaLnBrk="1" latinLnBrk="0" hangingPunct="1">
        <a:lnSpc>
          <a:spcPct val="90000"/>
        </a:lnSpc>
        <a:spcBef>
          <a:spcPts val="800"/>
        </a:spcBef>
        <a:buClrTx/>
        <a:buFont typeface="Arial" panose="020B0604020202020204" pitchFamily="34" charset="0"/>
        <a:buChar char="•"/>
        <a:defRPr sz="1800" kern="1200">
          <a:solidFill>
            <a:srgbClr val="377BBB"/>
          </a:solidFill>
          <a:latin typeface="Arial" panose="020B0604020202020204" pitchFamily="34" charset="0"/>
          <a:ea typeface="+mn-ea"/>
          <a:cs typeface="Arial" panose="020B0604020202020204" pitchFamily="34" charset="0"/>
        </a:defRPr>
      </a:lvl3pPr>
      <a:lvl4pPr marL="1097280" indent="-228600" algn="l" defTabSz="914400" rtl="0" eaLnBrk="1" latinLnBrk="0" hangingPunct="1">
        <a:lnSpc>
          <a:spcPct val="90000"/>
        </a:lnSpc>
        <a:spcBef>
          <a:spcPts val="800"/>
        </a:spcBef>
        <a:buClrTx/>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4pPr>
      <a:lvl5pPr marL="1325880" indent="-228600" algn="l" defTabSz="914400" rtl="0" eaLnBrk="1" latinLnBrk="0" hangingPunct="1">
        <a:lnSpc>
          <a:spcPct val="90000"/>
        </a:lnSpc>
        <a:spcBef>
          <a:spcPts val="800"/>
        </a:spcBef>
        <a:buClrTx/>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3" y="1161591"/>
            <a:ext cx="6629400" cy="2560320"/>
          </a:xfrm>
        </p:spPr>
        <p:txBody>
          <a:bodyPr>
            <a:normAutofit/>
          </a:bodyPr>
          <a:lstStyle/>
          <a:p>
            <a:pPr algn="ctr"/>
            <a:r>
              <a:rPr lang="en-US" sz="3200" dirty="0" smtClean="0"/>
              <a:t>Implementation of Section 511 for VR Agencies Serving the Blind and Visually Impaired</a:t>
            </a:r>
            <a:endParaRPr lang="en-US" sz="3200" dirty="0"/>
          </a:p>
        </p:txBody>
      </p:sp>
      <p:sp>
        <p:nvSpPr>
          <p:cNvPr id="3" name="Subtitle 2"/>
          <p:cNvSpPr>
            <a:spLocks noGrp="1"/>
          </p:cNvSpPr>
          <p:nvPr>
            <p:ph type="subTitle" idx="1"/>
          </p:nvPr>
        </p:nvSpPr>
        <p:spPr>
          <a:xfrm>
            <a:off x="868683" y="5485392"/>
            <a:ext cx="5120640" cy="573513"/>
          </a:xfrm>
        </p:spPr>
        <p:txBody>
          <a:bodyPr/>
          <a:lstStyle/>
          <a:p>
            <a:pPr algn="ctr"/>
            <a:endParaRPr lang="en-US" dirty="0"/>
          </a:p>
        </p:txBody>
      </p:sp>
      <p:pic>
        <p:nvPicPr>
          <p:cNvPr id="6" name="Picture Placeholder 5"/>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7491" r="27491"/>
          <a:stretch>
            <a:fillRect/>
          </a:stretch>
        </p:blipFill>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6353" y="4309615"/>
            <a:ext cx="4305300" cy="1085850"/>
          </a:xfrm>
          <a:prstGeom prst="rect">
            <a:avLst/>
          </a:prstGeom>
        </p:spPr>
      </p:pic>
    </p:spTree>
    <p:extLst>
      <p:ext uri="{BB962C8B-B14F-4D97-AF65-F5344CB8AC3E}">
        <p14:creationId xmlns:p14="http://schemas.microsoft.com/office/powerpoint/2010/main" val="1510984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Impact and Consequence </a:t>
            </a:r>
            <a:endParaRPr lang="en-US" dirty="0"/>
          </a:p>
        </p:txBody>
      </p:sp>
      <p:sp>
        <p:nvSpPr>
          <p:cNvPr id="3" name="Content Placeholder 2"/>
          <p:cNvSpPr>
            <a:spLocks noGrp="1"/>
          </p:cNvSpPr>
          <p:nvPr>
            <p:ph idx="1"/>
          </p:nvPr>
        </p:nvSpPr>
        <p:spPr/>
        <p:txBody>
          <a:bodyPr/>
          <a:lstStyle/>
          <a:p>
            <a:r>
              <a:rPr lang="en-US" dirty="0" smtClean="0"/>
              <a:t>Individuals are getting reached – CC&amp;I&amp;R is delivered</a:t>
            </a:r>
          </a:p>
          <a:p>
            <a:r>
              <a:rPr lang="en-US" dirty="0" smtClean="0"/>
              <a:t>Small number of new applications</a:t>
            </a:r>
          </a:p>
          <a:p>
            <a:r>
              <a:rPr lang="en-US" dirty="0" smtClean="0"/>
              <a:t>Hard to measure the youth impact – need to determine the results of the application for services</a:t>
            </a:r>
          </a:p>
          <a:p>
            <a:r>
              <a:rPr lang="en-US" dirty="0" smtClean="0"/>
              <a:t>Tracking systems need to be improved</a:t>
            </a:r>
          </a:p>
          <a:p>
            <a:r>
              <a:rPr lang="en-US" dirty="0" smtClean="0"/>
              <a:t>Family involvement and the challenge of time</a:t>
            </a:r>
          </a:p>
          <a:p>
            <a:r>
              <a:rPr lang="en-US" dirty="0" smtClean="0"/>
              <a:t>Enforcement issues</a:t>
            </a:r>
          </a:p>
          <a:p>
            <a:r>
              <a:rPr lang="en-US" dirty="0" smtClean="0"/>
              <a:t>Available options if the system works…</a:t>
            </a:r>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10</a:t>
            </a:fld>
            <a:endParaRPr lang="en-US" dirty="0"/>
          </a:p>
        </p:txBody>
      </p:sp>
    </p:spTree>
    <p:extLst>
      <p:ext uri="{BB962C8B-B14F-4D97-AF65-F5344CB8AC3E}">
        <p14:creationId xmlns:p14="http://schemas.microsoft.com/office/powerpoint/2010/main" val="3522962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Customized Employment Project</a:t>
            </a:r>
            <a:endParaRPr lang="en-US" dirty="0"/>
          </a:p>
        </p:txBody>
      </p:sp>
      <p:sp>
        <p:nvSpPr>
          <p:cNvPr id="3" name="Content Placeholder 2"/>
          <p:cNvSpPr>
            <a:spLocks noGrp="1"/>
          </p:cNvSpPr>
          <p:nvPr>
            <p:ph idx="1"/>
          </p:nvPr>
        </p:nvSpPr>
        <p:spPr/>
        <p:txBody>
          <a:bodyPr/>
          <a:lstStyle/>
          <a:p>
            <a:r>
              <a:rPr lang="en-US" dirty="0" smtClean="0"/>
              <a:t>A survey of VR rates and policies indicated CE was only established as a service in 23 of the 80 programs</a:t>
            </a:r>
          </a:p>
          <a:p>
            <a:r>
              <a:rPr lang="en-US" dirty="0" smtClean="0"/>
              <a:t>Y-TAC and WINTAC partnered to increase the capacity of VR programs and CRP networks in a State to provide CE as a viable option for youth, partly as a way to help keep them out of SMW work</a:t>
            </a:r>
          </a:p>
          <a:p>
            <a:r>
              <a:rPr lang="en-US" dirty="0" smtClean="0"/>
              <a:t>Essential Elements of CE as a first –step:  Have to agree on what CE is and what it should contain when delivered</a:t>
            </a:r>
          </a:p>
        </p:txBody>
      </p:sp>
      <p:sp>
        <p:nvSpPr>
          <p:cNvPr id="4" name="Slide Number Placeholder 3"/>
          <p:cNvSpPr>
            <a:spLocks noGrp="1"/>
          </p:cNvSpPr>
          <p:nvPr>
            <p:ph type="sldNum" sz="quarter" idx="12"/>
          </p:nvPr>
        </p:nvSpPr>
        <p:spPr/>
        <p:txBody>
          <a:bodyPr/>
          <a:lstStyle/>
          <a:p>
            <a:fld id="{FB26795E-C12B-4C10-97AC-7577CC975DF5}" type="slidenum">
              <a:rPr lang="en-US" smtClean="0"/>
              <a:t>11</a:t>
            </a:fld>
            <a:endParaRPr lang="en-US" dirty="0"/>
          </a:p>
        </p:txBody>
      </p:sp>
    </p:spTree>
    <p:extLst>
      <p:ext uri="{BB962C8B-B14F-4D97-AF65-F5344CB8AC3E}">
        <p14:creationId xmlns:p14="http://schemas.microsoft.com/office/powerpoint/2010/main" val="1352217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Customized Employment</a:t>
            </a:r>
            <a:endParaRPr lang="en-US" dirty="0"/>
          </a:p>
        </p:txBody>
      </p:sp>
      <p:sp>
        <p:nvSpPr>
          <p:cNvPr id="3" name="Content Placeholder 2"/>
          <p:cNvSpPr>
            <a:spLocks noGrp="1"/>
          </p:cNvSpPr>
          <p:nvPr>
            <p:ph idx="1"/>
          </p:nvPr>
        </p:nvSpPr>
        <p:spPr/>
        <p:txBody>
          <a:bodyPr/>
          <a:lstStyle/>
          <a:p>
            <a:r>
              <a:rPr lang="en-US" dirty="0" smtClean="0"/>
              <a:t>Approval of project by RSA and DOL</a:t>
            </a:r>
          </a:p>
          <a:p>
            <a:r>
              <a:rPr lang="en-US" dirty="0" smtClean="0"/>
              <a:t>Intensive TA agreements with several states</a:t>
            </a:r>
          </a:p>
          <a:p>
            <a:r>
              <a:rPr lang="en-US" dirty="0" smtClean="0"/>
              <a:t>Training costs shared by multiple partners</a:t>
            </a:r>
          </a:p>
          <a:p>
            <a:r>
              <a:rPr lang="en-US" dirty="0" smtClean="0"/>
              <a:t>Training includes VR staff, CRPs, school staff, Workforce partner staff and others</a:t>
            </a:r>
          </a:p>
          <a:p>
            <a:r>
              <a:rPr lang="en-US" dirty="0" smtClean="0"/>
              <a:t>ACRE certificate in CE coming</a:t>
            </a:r>
          </a:p>
          <a:p>
            <a:r>
              <a:rPr lang="en-US" dirty="0" smtClean="0"/>
              <a:t>Building capacity and sustaining the service is the goal</a:t>
            </a:r>
          </a:p>
          <a:p>
            <a:r>
              <a:rPr lang="en-US" dirty="0" smtClean="0"/>
              <a:t>Evaluating the program</a:t>
            </a:r>
          </a:p>
          <a:p>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12</a:t>
            </a:fld>
            <a:endParaRPr lang="en-US" dirty="0"/>
          </a:p>
        </p:txBody>
      </p:sp>
    </p:spTree>
    <p:extLst>
      <p:ext uri="{BB962C8B-B14F-4D97-AF65-F5344CB8AC3E}">
        <p14:creationId xmlns:p14="http://schemas.microsoft.com/office/powerpoint/2010/main" val="1516837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3" y="1161591"/>
            <a:ext cx="6629400" cy="2560320"/>
          </a:xfrm>
        </p:spPr>
        <p:txBody>
          <a:bodyPr>
            <a:normAutofit/>
          </a:bodyPr>
          <a:lstStyle/>
          <a:p>
            <a:pPr algn="ctr"/>
            <a:r>
              <a:rPr lang="en-US" sz="6000" dirty="0" smtClean="0"/>
              <a:t>Questions?</a:t>
            </a:r>
            <a:endParaRPr lang="en-US" sz="6000" dirty="0"/>
          </a:p>
        </p:txBody>
      </p:sp>
      <p:sp>
        <p:nvSpPr>
          <p:cNvPr id="3" name="Subtitle 2"/>
          <p:cNvSpPr>
            <a:spLocks noGrp="1"/>
          </p:cNvSpPr>
          <p:nvPr>
            <p:ph type="subTitle" idx="1"/>
          </p:nvPr>
        </p:nvSpPr>
        <p:spPr>
          <a:xfrm>
            <a:off x="868683" y="5485392"/>
            <a:ext cx="5120640" cy="573513"/>
          </a:xfrm>
        </p:spPr>
        <p:txBody>
          <a:bodyPr/>
          <a:lstStyle/>
          <a:p>
            <a:pPr algn="ctr"/>
            <a:endParaRPr lang="en-US" dirty="0"/>
          </a:p>
        </p:txBody>
      </p:sp>
      <p:pic>
        <p:nvPicPr>
          <p:cNvPr id="6" name="Picture Placeholder 5"/>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7491" r="27491"/>
          <a:stretch>
            <a:fillRect/>
          </a:stretch>
        </p:blipFill>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6353" y="4309615"/>
            <a:ext cx="4305300" cy="1085850"/>
          </a:xfrm>
          <a:prstGeom prst="rect">
            <a:avLst/>
          </a:prstGeom>
        </p:spPr>
      </p:pic>
    </p:spTree>
    <p:extLst>
      <p:ext uri="{BB962C8B-B14F-4D97-AF65-F5344CB8AC3E}">
        <p14:creationId xmlns:p14="http://schemas.microsoft.com/office/powerpoint/2010/main" val="2031531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Purpose of Section 511</a:t>
            </a:r>
            <a:endParaRPr lang="en-US" dirty="0"/>
          </a:p>
        </p:txBody>
      </p:sp>
      <p:sp>
        <p:nvSpPr>
          <p:cNvPr id="3" name="Content Placeholder 2"/>
          <p:cNvSpPr>
            <a:spLocks noGrp="1"/>
          </p:cNvSpPr>
          <p:nvPr>
            <p:ph idx="1"/>
          </p:nvPr>
        </p:nvSpPr>
        <p:spPr/>
        <p:txBody>
          <a:bodyPr/>
          <a:lstStyle/>
          <a:p>
            <a:r>
              <a:rPr lang="en-US" dirty="0" smtClean="0"/>
              <a:t>Ensure that individuals seeking to enter subminimum wage employment, especially youth, are provided with information and services that promote competitive integrated employment;</a:t>
            </a:r>
          </a:p>
          <a:p>
            <a:r>
              <a:rPr lang="en-US" dirty="0" smtClean="0"/>
              <a:t>Ensure informed choice</a:t>
            </a:r>
          </a:p>
          <a:p>
            <a:r>
              <a:rPr lang="en-US" dirty="0" smtClean="0"/>
              <a:t>Ensure individuals with the most significant disabilities understand that they have other options and there are services and programs that will help them achieve more than SMW employment</a:t>
            </a:r>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2</a:t>
            </a:fld>
            <a:endParaRPr lang="en-US" dirty="0"/>
          </a:p>
        </p:txBody>
      </p:sp>
    </p:spTree>
    <p:extLst>
      <p:ext uri="{BB962C8B-B14F-4D97-AF65-F5344CB8AC3E}">
        <p14:creationId xmlns:p14="http://schemas.microsoft.com/office/powerpoint/2010/main" val="2522891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Section 511 and Blind Agencies</a:t>
            </a:r>
            <a:endParaRPr lang="en-US" dirty="0"/>
          </a:p>
        </p:txBody>
      </p:sp>
      <p:sp>
        <p:nvSpPr>
          <p:cNvPr id="3" name="Content Placeholder 2"/>
          <p:cNvSpPr>
            <a:spLocks noGrp="1"/>
          </p:cNvSpPr>
          <p:nvPr>
            <p:ph idx="1"/>
          </p:nvPr>
        </p:nvSpPr>
        <p:spPr/>
        <p:txBody>
          <a:bodyPr/>
          <a:lstStyle/>
          <a:p>
            <a:r>
              <a:rPr lang="en-US" dirty="0" smtClean="0"/>
              <a:t>How does 511 apply to Blind agencies?</a:t>
            </a:r>
          </a:p>
          <a:p>
            <a:r>
              <a:rPr lang="en-US" dirty="0" smtClean="0"/>
              <a:t>14c employers that employ blind individuals:</a:t>
            </a:r>
          </a:p>
          <a:p>
            <a:r>
              <a:rPr lang="en-US" dirty="0" smtClean="0"/>
              <a:t>Evansville Association for the Blind – Indiana</a:t>
            </a:r>
          </a:p>
          <a:p>
            <a:r>
              <a:rPr lang="en-US" dirty="0" smtClean="0"/>
              <a:t>Blind and Vision Rehabilitation Services – Pennsylvania</a:t>
            </a:r>
          </a:p>
          <a:p>
            <a:r>
              <a:rPr lang="en-US" dirty="0" smtClean="0"/>
              <a:t>Cambria County Association for the Blind and Handicapped –PA</a:t>
            </a:r>
          </a:p>
          <a:p>
            <a:r>
              <a:rPr lang="en-US" dirty="0" smtClean="0"/>
              <a:t>Westmoreland County Blind Association – PA</a:t>
            </a:r>
          </a:p>
          <a:p>
            <a:r>
              <a:rPr lang="en-US" dirty="0" smtClean="0"/>
              <a:t>Blind and visually impaired in all others: A small portion of the 147,343 individuals as of January, 2018</a:t>
            </a:r>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3</a:t>
            </a:fld>
            <a:endParaRPr lang="en-US" dirty="0"/>
          </a:p>
        </p:txBody>
      </p:sp>
    </p:spTree>
    <p:extLst>
      <p:ext uri="{BB962C8B-B14F-4D97-AF65-F5344CB8AC3E}">
        <p14:creationId xmlns:p14="http://schemas.microsoft.com/office/powerpoint/2010/main" val="716595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Requirements for Agencies or Entities</a:t>
            </a:r>
            <a:endParaRPr lang="en-US" dirty="0"/>
          </a:p>
        </p:txBody>
      </p:sp>
      <p:sp>
        <p:nvSpPr>
          <p:cNvPr id="3" name="Content Placeholder 2"/>
          <p:cNvSpPr>
            <a:spLocks noGrp="1"/>
          </p:cNvSpPr>
          <p:nvPr>
            <p:ph idx="1"/>
          </p:nvPr>
        </p:nvSpPr>
        <p:spPr/>
        <p:txBody>
          <a:bodyPr>
            <a:normAutofit/>
          </a:bodyPr>
          <a:lstStyle/>
          <a:p>
            <a:r>
              <a:rPr lang="en-US" dirty="0" smtClean="0"/>
              <a:t>3 groups have responsibilities in Section 511</a:t>
            </a:r>
          </a:p>
          <a:p>
            <a:r>
              <a:rPr lang="en-US" dirty="0" smtClean="0"/>
              <a:t>The Designated State Unit (VR program)</a:t>
            </a:r>
          </a:p>
          <a:p>
            <a:r>
              <a:rPr lang="en-US" dirty="0" smtClean="0"/>
              <a:t>The subminimum wage employer (referred to as “entity” or 14c holder)</a:t>
            </a:r>
          </a:p>
          <a:p>
            <a:r>
              <a:rPr lang="en-US" dirty="0" smtClean="0"/>
              <a:t>State or local educational agencies</a:t>
            </a:r>
          </a:p>
          <a:p>
            <a:r>
              <a:rPr lang="en-US" dirty="0" smtClean="0"/>
              <a:t>Requirements for youth entering or considering entering subminimum wage</a:t>
            </a:r>
          </a:p>
          <a:p>
            <a:r>
              <a:rPr lang="en-US" dirty="0" smtClean="0"/>
              <a:t>Requirements for individuals regardless of age currently in subminimum wage employment</a:t>
            </a:r>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4</a:t>
            </a:fld>
            <a:endParaRPr lang="en-US" dirty="0"/>
          </a:p>
        </p:txBody>
      </p:sp>
    </p:spTree>
    <p:extLst>
      <p:ext uri="{BB962C8B-B14F-4D97-AF65-F5344CB8AC3E}">
        <p14:creationId xmlns:p14="http://schemas.microsoft.com/office/powerpoint/2010/main" val="2697923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Requirements for Youth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Age 24 or younger</a:t>
            </a:r>
          </a:p>
          <a:p>
            <a:r>
              <a:rPr lang="en-US" dirty="0" smtClean="0"/>
              <a:t>Before they can enter SMW employment:</a:t>
            </a:r>
          </a:p>
          <a:p>
            <a:r>
              <a:rPr lang="en-US" dirty="0" smtClean="0"/>
              <a:t>Documentation of receipt of pre-employment transition services or transition services</a:t>
            </a:r>
          </a:p>
          <a:p>
            <a:r>
              <a:rPr lang="en-US" dirty="0" smtClean="0"/>
              <a:t>Applied for VR and found ineligible</a:t>
            </a:r>
          </a:p>
          <a:p>
            <a:r>
              <a:rPr lang="en-US" dirty="0" smtClean="0"/>
              <a:t>Closed in plan after pursuit of vocational goal with appropriate supports for a reasonable period of time</a:t>
            </a:r>
          </a:p>
          <a:p>
            <a:r>
              <a:rPr lang="en-US" dirty="0" smtClean="0"/>
              <a:t>Provided career counseling, and information and referral services (CC&amp;I&amp;R)</a:t>
            </a:r>
          </a:p>
          <a:p>
            <a:r>
              <a:rPr lang="en-US" dirty="0" smtClean="0"/>
              <a:t>The choice for youth is to go through this process or not work in subminimum employment</a:t>
            </a:r>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5</a:t>
            </a:fld>
            <a:endParaRPr lang="en-US" dirty="0"/>
          </a:p>
        </p:txBody>
      </p:sp>
    </p:spTree>
    <p:extLst>
      <p:ext uri="{BB962C8B-B14F-4D97-AF65-F5344CB8AC3E}">
        <p14:creationId xmlns:p14="http://schemas.microsoft.com/office/powerpoint/2010/main" val="396829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Requirements Regardless of Age</a:t>
            </a:r>
            <a:endParaRPr lang="en-US" dirty="0"/>
          </a:p>
        </p:txBody>
      </p:sp>
      <p:sp>
        <p:nvSpPr>
          <p:cNvPr id="3" name="Content Placeholder 2"/>
          <p:cNvSpPr>
            <a:spLocks noGrp="1"/>
          </p:cNvSpPr>
          <p:nvPr>
            <p:ph idx="1"/>
          </p:nvPr>
        </p:nvSpPr>
        <p:spPr/>
        <p:txBody>
          <a:bodyPr>
            <a:normAutofit/>
          </a:bodyPr>
          <a:lstStyle/>
          <a:p>
            <a:r>
              <a:rPr lang="en-US" dirty="0" smtClean="0"/>
              <a:t>CC&amp;I&amp;R provided every six months the first year and annually thereafter – The DSU is responsible for providing and documenting the provision of CC&amp;I&amp;R, and the entity is responsible for keeping the documentation that is was provided on file.</a:t>
            </a:r>
          </a:p>
          <a:p>
            <a:r>
              <a:rPr lang="en-US" dirty="0" smtClean="0"/>
              <a:t>Provided information on self-advocacy, self-direction and peer mentoring opportunities in the individual’s geographic area.  The entity has to ensure this is provided, though they cannot provide it themselves.  The DSU is responsible if there are less than 15 individuals </a:t>
            </a:r>
            <a:r>
              <a:rPr lang="en-US" smtClean="0"/>
              <a:t>employed by the </a:t>
            </a:r>
            <a:r>
              <a:rPr lang="en-US" dirty="0" smtClean="0"/>
              <a:t>entity.</a:t>
            </a:r>
          </a:p>
          <a:p>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6</a:t>
            </a:fld>
            <a:endParaRPr lang="en-US" dirty="0"/>
          </a:p>
        </p:txBody>
      </p:sp>
    </p:spTree>
    <p:extLst>
      <p:ext uri="{BB962C8B-B14F-4D97-AF65-F5344CB8AC3E}">
        <p14:creationId xmlns:p14="http://schemas.microsoft.com/office/powerpoint/2010/main" val="224269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CC&amp;I&amp;R</a:t>
            </a:r>
            <a:endParaRPr lang="en-US" dirty="0"/>
          </a:p>
        </p:txBody>
      </p:sp>
      <p:sp>
        <p:nvSpPr>
          <p:cNvPr id="3" name="Content Placeholder 2"/>
          <p:cNvSpPr>
            <a:spLocks noGrp="1"/>
          </p:cNvSpPr>
          <p:nvPr>
            <p:ph idx="1"/>
          </p:nvPr>
        </p:nvSpPr>
        <p:spPr/>
        <p:txBody>
          <a:bodyPr/>
          <a:lstStyle/>
          <a:p>
            <a:r>
              <a:rPr lang="en-US" dirty="0" smtClean="0"/>
              <a:t>How this is delivered now</a:t>
            </a:r>
          </a:p>
          <a:p>
            <a:r>
              <a:rPr lang="en-US" dirty="0" smtClean="0"/>
              <a:t>What happens to blind individuals if the process is not adapted for them?</a:t>
            </a:r>
          </a:p>
          <a:p>
            <a:r>
              <a:rPr lang="en-US" dirty="0" smtClean="0"/>
              <a:t>Strategies:</a:t>
            </a:r>
          </a:p>
          <a:p>
            <a:r>
              <a:rPr lang="en-US" dirty="0" smtClean="0"/>
              <a:t>Partner with the General agency in delivery</a:t>
            </a:r>
          </a:p>
          <a:p>
            <a:r>
              <a:rPr lang="en-US" dirty="0" smtClean="0"/>
              <a:t>Outreach to 14c employers on your own</a:t>
            </a:r>
          </a:p>
          <a:p>
            <a:r>
              <a:rPr lang="en-US" dirty="0" smtClean="0"/>
              <a:t>The benefit of an individualized approach</a:t>
            </a:r>
          </a:p>
        </p:txBody>
      </p:sp>
      <p:sp>
        <p:nvSpPr>
          <p:cNvPr id="4" name="Slide Number Placeholder 3"/>
          <p:cNvSpPr>
            <a:spLocks noGrp="1"/>
          </p:cNvSpPr>
          <p:nvPr>
            <p:ph type="sldNum" sz="quarter" idx="12"/>
          </p:nvPr>
        </p:nvSpPr>
        <p:spPr/>
        <p:txBody>
          <a:bodyPr/>
          <a:lstStyle/>
          <a:p>
            <a:fld id="{FB26795E-C12B-4C10-97AC-7577CC975DF5}" type="slidenum">
              <a:rPr lang="en-US" smtClean="0"/>
              <a:t>7</a:t>
            </a:fld>
            <a:endParaRPr lang="en-US" dirty="0"/>
          </a:p>
        </p:txBody>
      </p:sp>
    </p:spTree>
    <p:extLst>
      <p:ext uri="{BB962C8B-B14F-4D97-AF65-F5344CB8AC3E}">
        <p14:creationId xmlns:p14="http://schemas.microsoft.com/office/powerpoint/2010/main" val="1826038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Other Important Elements</a:t>
            </a:r>
            <a:endParaRPr lang="en-US" dirty="0"/>
          </a:p>
        </p:txBody>
      </p:sp>
      <p:sp>
        <p:nvSpPr>
          <p:cNvPr id="3" name="Content Placeholder 2"/>
          <p:cNvSpPr>
            <a:spLocks noGrp="1"/>
          </p:cNvSpPr>
          <p:nvPr>
            <p:ph idx="1"/>
          </p:nvPr>
        </p:nvSpPr>
        <p:spPr/>
        <p:txBody>
          <a:bodyPr/>
          <a:lstStyle/>
          <a:p>
            <a:r>
              <a:rPr lang="en-US" dirty="0" smtClean="0"/>
              <a:t>State or local educational agencies prohibited from entering into a contract or agreement with a SMW employer for the purpose of operating a program where subminimum wage is provided.</a:t>
            </a:r>
          </a:p>
          <a:p>
            <a:r>
              <a:rPr lang="en-US" dirty="0" smtClean="0"/>
              <a:t>The VR program or DOL’s Wage and Hour Division can monitor whether a 14c holder is in compliance with Section 511.</a:t>
            </a:r>
          </a:p>
          <a:p>
            <a:r>
              <a:rPr lang="en-US" dirty="0" smtClean="0"/>
              <a:t>Penalties can be assessed for non-compliance</a:t>
            </a:r>
          </a:p>
        </p:txBody>
      </p:sp>
      <p:sp>
        <p:nvSpPr>
          <p:cNvPr id="4" name="Slide Number Placeholder 3"/>
          <p:cNvSpPr>
            <a:spLocks noGrp="1"/>
          </p:cNvSpPr>
          <p:nvPr>
            <p:ph type="sldNum" sz="quarter" idx="12"/>
          </p:nvPr>
        </p:nvSpPr>
        <p:spPr/>
        <p:txBody>
          <a:bodyPr/>
          <a:lstStyle/>
          <a:p>
            <a:fld id="{FB26795E-C12B-4C10-97AC-7577CC975DF5}" type="slidenum">
              <a:rPr lang="en-US" smtClean="0"/>
              <a:t>8</a:t>
            </a:fld>
            <a:endParaRPr lang="en-US" dirty="0"/>
          </a:p>
        </p:txBody>
      </p:sp>
    </p:spTree>
    <p:extLst>
      <p:ext uri="{BB962C8B-B14F-4D97-AF65-F5344CB8AC3E}">
        <p14:creationId xmlns:p14="http://schemas.microsoft.com/office/powerpoint/2010/main" val="3548184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Implementation Issues in Year 1</a:t>
            </a:r>
            <a:endParaRPr lang="en-US" dirty="0"/>
          </a:p>
        </p:txBody>
      </p:sp>
      <p:sp>
        <p:nvSpPr>
          <p:cNvPr id="3" name="Content Placeholder 2"/>
          <p:cNvSpPr>
            <a:spLocks noGrp="1"/>
          </p:cNvSpPr>
          <p:nvPr>
            <p:ph idx="1"/>
          </p:nvPr>
        </p:nvSpPr>
        <p:spPr/>
        <p:txBody>
          <a:bodyPr/>
          <a:lstStyle/>
          <a:p>
            <a:r>
              <a:rPr lang="en-US" dirty="0" smtClean="0"/>
              <a:t>Resources to provide CC&amp;I&amp;R</a:t>
            </a:r>
          </a:p>
          <a:p>
            <a:r>
              <a:rPr lang="en-US" dirty="0" smtClean="0"/>
              <a:t>Logistics of how to reach everyone – method of delivery (direct or contract)</a:t>
            </a:r>
          </a:p>
          <a:p>
            <a:r>
              <a:rPr lang="en-US" dirty="0" smtClean="0"/>
              <a:t>Creation of useful material</a:t>
            </a:r>
          </a:p>
          <a:p>
            <a:r>
              <a:rPr lang="en-US" dirty="0" smtClean="0"/>
              <a:t>Tracking and documentation</a:t>
            </a:r>
          </a:p>
          <a:p>
            <a:r>
              <a:rPr lang="en-US" dirty="0" smtClean="0"/>
              <a:t>Two agencies and forming a uniform response to the many questions that arise</a:t>
            </a:r>
          </a:p>
          <a:p>
            <a:r>
              <a:rPr lang="en-US" dirty="0" smtClean="0"/>
              <a:t>Measuring impact</a:t>
            </a:r>
          </a:p>
          <a:p>
            <a:endParaRPr lang="en-US" dirty="0"/>
          </a:p>
        </p:txBody>
      </p:sp>
      <p:sp>
        <p:nvSpPr>
          <p:cNvPr id="4" name="Slide Number Placeholder 3"/>
          <p:cNvSpPr>
            <a:spLocks noGrp="1"/>
          </p:cNvSpPr>
          <p:nvPr>
            <p:ph type="sldNum" sz="quarter" idx="12"/>
          </p:nvPr>
        </p:nvSpPr>
        <p:spPr/>
        <p:txBody>
          <a:bodyPr/>
          <a:lstStyle/>
          <a:p>
            <a:fld id="{FB26795E-C12B-4C10-97AC-7577CC975DF5}" type="slidenum">
              <a:rPr lang="en-US" smtClean="0"/>
              <a:t>9</a:t>
            </a:fld>
            <a:endParaRPr lang="en-US" dirty="0"/>
          </a:p>
        </p:txBody>
      </p:sp>
    </p:spTree>
    <p:extLst>
      <p:ext uri="{BB962C8B-B14F-4D97-AF65-F5344CB8AC3E}">
        <p14:creationId xmlns:p14="http://schemas.microsoft.com/office/powerpoint/2010/main" val="2034364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ales Direction 16X9">
  <a:themeElements>
    <a:clrScheme name="TA 4 Accent">
      <a:dk1>
        <a:srgbClr val="545E74"/>
      </a:dk1>
      <a:lt1>
        <a:srgbClr val="FFFFFF"/>
      </a:lt1>
      <a:dk2>
        <a:srgbClr val="545E74"/>
      </a:dk2>
      <a:lt2>
        <a:srgbClr val="FFFFFF"/>
      </a:lt2>
      <a:accent1>
        <a:srgbClr val="545E74"/>
      </a:accent1>
      <a:accent2>
        <a:srgbClr val="E38E41"/>
      </a:accent2>
      <a:accent3>
        <a:srgbClr val="4D80B0"/>
      </a:accent3>
      <a:accent4>
        <a:srgbClr val="F5D632"/>
      </a:accent4>
      <a:accent5>
        <a:srgbClr val="40B250"/>
      </a:accent5>
      <a:accent6>
        <a:srgbClr val="97ABE4"/>
      </a:accent6>
      <a:hlink>
        <a:srgbClr val="377BBB"/>
      </a:hlink>
      <a:folHlink>
        <a:srgbClr val="03468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lesDirection_16x9.potx" id="{FE35DD5A-B687-4161-B4D9-35484B75A379}" vid="{5DB76398-B2EF-4269-B3B2-C0E4C29F3554}"/>
    </a:ext>
  </a:extLst>
</a:theme>
</file>

<file path=ppt/theme/theme2.xml><?xml version="1.0" encoding="utf-8"?>
<a:theme xmlns:a="http://schemas.openxmlformats.org/drawingml/2006/main" name="1_Sales Direction 16X9">
  <a:themeElements>
    <a:clrScheme name="WINTAC Website Colors">
      <a:dk1>
        <a:srgbClr val="545E74"/>
      </a:dk1>
      <a:lt1>
        <a:srgbClr val="FFFFFF"/>
      </a:lt1>
      <a:dk2>
        <a:srgbClr val="545E74"/>
      </a:dk2>
      <a:lt2>
        <a:srgbClr val="FFFFFF"/>
      </a:lt2>
      <a:accent1>
        <a:srgbClr val="545E74"/>
      </a:accent1>
      <a:accent2>
        <a:srgbClr val="4D80B0"/>
      </a:accent2>
      <a:accent3>
        <a:srgbClr val="E38E41"/>
      </a:accent3>
      <a:accent4>
        <a:srgbClr val="F5D632"/>
      </a:accent4>
      <a:accent5>
        <a:srgbClr val="40B250"/>
      </a:accent5>
      <a:accent6>
        <a:srgbClr val="97ABE4"/>
      </a:accent6>
      <a:hlink>
        <a:srgbClr val="377BBB"/>
      </a:hlink>
      <a:folHlink>
        <a:srgbClr val="03468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lesDirection_16x9.potx" id="{FE35DD5A-B687-4161-B4D9-35484B75A379}" vid="{5DB76398-B2EF-4269-B3B2-C0E4C29F355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WINTAC PPT Template TA4 Color - Original</Template>
  <TotalTime>246</TotalTime>
  <Words>729</Words>
  <Application>Microsoft Office PowerPoint</Application>
  <PresentationFormat>Widescreen</PresentationFormat>
  <Paragraphs>81</Paragraphs>
  <Slides>13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Book Antiqua</vt:lpstr>
      <vt:lpstr>Calibri</vt:lpstr>
      <vt:lpstr>Sales Direction 16X9</vt:lpstr>
      <vt:lpstr>1_Sales Direction 16X9</vt:lpstr>
      <vt:lpstr>Implementation of Section 511 for VR Agencies Serving the Blind and Visually Impaired</vt:lpstr>
      <vt:lpstr>The Purpose of Section 511</vt:lpstr>
      <vt:lpstr>Section 511 and Blind Agencies</vt:lpstr>
      <vt:lpstr>Requirements for Agencies or Entities</vt:lpstr>
      <vt:lpstr>Requirements for Youth</vt:lpstr>
      <vt:lpstr>Requirements Regardless of Age</vt:lpstr>
      <vt:lpstr>CC&amp;I&amp;R</vt:lpstr>
      <vt:lpstr>Other Important Elements</vt:lpstr>
      <vt:lpstr>Implementation Issues in Year 1</vt:lpstr>
      <vt:lpstr>Impact and Consequence </vt:lpstr>
      <vt:lpstr>Customized Employment Project</vt:lpstr>
      <vt:lpstr>Customized Employment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511</dc:title>
  <dc:creator>Chaz Compton</dc:creator>
  <cp:lastModifiedBy>Kevin Red</cp:lastModifiedBy>
  <cp:revision>17</cp:revision>
  <dcterms:created xsi:type="dcterms:W3CDTF">2016-07-06T18:37:00Z</dcterms:created>
  <dcterms:modified xsi:type="dcterms:W3CDTF">2018-04-19T20:45:23Z</dcterms:modified>
</cp:coreProperties>
</file>