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5" r:id="rId2"/>
    <p:sldId id="261" r:id="rId3"/>
    <p:sldId id="276" r:id="rId4"/>
    <p:sldId id="278" r:id="rId5"/>
    <p:sldId id="279" r:id="rId6"/>
    <p:sldId id="277" r:id="rId7"/>
    <p:sldId id="281" r:id="rId8"/>
    <p:sldId id="280" r:id="rId9"/>
    <p:sldId id="284" r:id="rId10"/>
    <p:sldId id="282" r:id="rId11"/>
    <p:sldId id="270" r:id="rId12"/>
    <p:sldId id="272" r:id="rId13"/>
    <p:sldId id="275" r:id="rId14"/>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1258" autoAdjust="0"/>
  </p:normalViewPr>
  <p:slideViewPr>
    <p:cSldViewPr>
      <p:cViewPr varScale="1">
        <p:scale>
          <a:sx n="57" d="100"/>
          <a:sy n="57" d="100"/>
        </p:scale>
        <p:origin x="312" y="44"/>
      </p:cViewPr>
      <p:guideLst>
        <p:guide orient="horz" pos="2160"/>
        <p:guide pos="2880"/>
      </p:guideLst>
    </p:cSldViewPr>
  </p:slideViewPr>
  <p:outlineViewPr>
    <p:cViewPr>
      <p:scale>
        <a:sx n="33" d="100"/>
        <a:sy n="33" d="100"/>
      </p:scale>
      <p:origin x="0" y="15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550ED3DB-55AE-4EDC-A8AB-94E67758B1AA}" type="datetimeFigureOut">
              <a:rPr lang="en-US" smtClean="0"/>
              <a:t>10/25/2018</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4B0EB95E-7977-4A67-B11F-C9576D1E5A75}" type="slidenum">
              <a:rPr lang="en-US" smtClean="0"/>
              <a:t>‹#›</a:t>
            </a:fld>
            <a:endParaRPr lang="en-US"/>
          </a:p>
        </p:txBody>
      </p:sp>
    </p:spTree>
    <p:extLst>
      <p:ext uri="{BB962C8B-B14F-4D97-AF65-F5344CB8AC3E}">
        <p14:creationId xmlns:p14="http://schemas.microsoft.com/office/powerpoint/2010/main" val="3377384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0EB95E-7977-4A67-B11F-C9576D1E5A75}" type="slidenum">
              <a:rPr lang="en-US" smtClean="0"/>
              <a:t>5</a:t>
            </a:fld>
            <a:endParaRPr lang="en-US"/>
          </a:p>
        </p:txBody>
      </p:sp>
    </p:spTree>
    <p:extLst>
      <p:ext uri="{BB962C8B-B14F-4D97-AF65-F5344CB8AC3E}">
        <p14:creationId xmlns:p14="http://schemas.microsoft.com/office/powerpoint/2010/main" val="3158483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D7058C-E2F3-4C45-A7CF-DF64620A7B4F}"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AF25-AD97-40CD-A9BB-28FD3EB78E91}"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D7058C-E2F3-4C45-A7CF-DF64620A7B4F}"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D7058C-E2F3-4C45-A7CF-DF64620A7B4F}"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3810000" cy="4114800"/>
          </a:xfrm>
        </p:spPr>
        <p:txBody>
          <a:bodyPr/>
          <a:lstStyle/>
          <a:p>
            <a:r>
              <a:rPr lang="en-US"/>
              <a:t>Click icon to add clip art</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6FD7058C-E2F3-4C45-A7CF-DF64620A7B4F}" type="datetimeFigureOut">
              <a:rPr lang="en-US" smtClean="0"/>
              <a:t>10/25/2018</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A4BBAF25-AD97-40CD-A9BB-28FD3EB78E91}" type="slidenum">
              <a:rPr lang="en-US" smtClean="0"/>
              <a:t>‹#›</a:t>
            </a:fld>
            <a:endParaRPr lang="en-US"/>
          </a:p>
        </p:txBody>
      </p:sp>
    </p:spTree>
    <p:extLst>
      <p:ext uri="{BB962C8B-B14F-4D97-AF65-F5344CB8AC3E}">
        <p14:creationId xmlns:p14="http://schemas.microsoft.com/office/powerpoint/2010/main" val="90721642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85800" y="6248400"/>
            <a:ext cx="1905000" cy="457200"/>
          </a:xfrm>
        </p:spPr>
        <p:txBody>
          <a:bodyPr/>
          <a:lstStyle>
            <a:lvl1pPr>
              <a:defRPr/>
            </a:lvl1pPr>
          </a:lstStyle>
          <a:p>
            <a:fld id="{6FD7058C-E2F3-4C45-A7CF-DF64620A7B4F}" type="datetimeFigureOut">
              <a:rPr lang="en-US" smtClean="0"/>
              <a:t>10/25/2018</a:t>
            </a:fld>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A4BBAF25-AD97-40CD-A9BB-28FD3EB78E91}" type="slidenum">
              <a:rPr lang="en-US" smtClean="0"/>
              <a:t>‹#›</a:t>
            </a:fld>
            <a:endParaRPr lang="en-US"/>
          </a:p>
        </p:txBody>
      </p:sp>
    </p:spTree>
    <p:extLst>
      <p:ext uri="{BB962C8B-B14F-4D97-AF65-F5344CB8AC3E}">
        <p14:creationId xmlns:p14="http://schemas.microsoft.com/office/powerpoint/2010/main" val="294611185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r>
              <a:rPr lang="en-US"/>
              <a:t>Click icon to add clip art</a:t>
            </a:r>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6FD7058C-E2F3-4C45-A7CF-DF64620A7B4F}" type="datetimeFigureOut">
              <a:rPr lang="en-US" smtClean="0"/>
              <a:t>10/25/2018</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A4BBAF25-AD97-40CD-A9BB-28FD3EB78E91}" type="slidenum">
              <a:rPr lang="en-US" smtClean="0"/>
              <a:t>‹#›</a:t>
            </a:fld>
            <a:endParaRPr lang="en-US"/>
          </a:p>
        </p:txBody>
      </p:sp>
    </p:spTree>
    <p:extLst>
      <p:ext uri="{BB962C8B-B14F-4D97-AF65-F5344CB8AC3E}">
        <p14:creationId xmlns:p14="http://schemas.microsoft.com/office/powerpoint/2010/main" val="191381434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D7058C-E2F3-4C45-A7CF-DF64620A7B4F}"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D7058C-E2F3-4C45-A7CF-DF64620A7B4F}"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AF25-AD97-40CD-A9BB-28FD3EB78E91}"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D7058C-E2F3-4C45-A7CF-DF64620A7B4F}"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D7058C-E2F3-4C45-A7CF-DF64620A7B4F}"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BAF25-AD97-40CD-A9BB-28FD3EB78E91}"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D7058C-E2F3-4C45-A7CF-DF64620A7B4F}"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7058C-E2F3-4C45-A7CF-DF64620A7B4F}"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D7058C-E2F3-4C45-A7CF-DF64620A7B4F}"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BAF25-AD97-40CD-A9BB-28FD3EB78E91}"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D7058C-E2F3-4C45-A7CF-DF64620A7B4F}"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BAF25-AD97-40CD-A9BB-28FD3EB78E9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FD7058C-E2F3-4C45-A7CF-DF64620A7B4F}" type="datetimeFigureOut">
              <a:rPr lang="en-US" smtClean="0"/>
              <a:t>10/25/2018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4BBAF25-AD97-40CD-A9BB-28FD3EB78E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nathan.Richmond@ct.gov" TargetMode="External"/><Relationship Id="rId2" Type="http://schemas.openxmlformats.org/officeDocument/2006/relationships/hyperlink" Target="mailto:Mary.Burgard@ct.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xplorevr.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298" y="3216179"/>
            <a:ext cx="7848600" cy="936625"/>
          </a:xfrm>
        </p:spPr>
        <p:txBody>
          <a:bodyPr/>
          <a:lstStyle/>
          <a:p>
            <a:pPr algn="ctr"/>
            <a:r>
              <a:rPr lang="en-US" altLang="en-US" sz="2800" b="1" dirty="0">
                <a:sym typeface="Calibri" charset="0"/>
              </a:rPr>
              <a:t>Connecticut BESB's JD-VRTAC Project</a:t>
            </a:r>
            <a:br>
              <a:rPr lang="en-US" altLang="en-US" sz="2800" b="1" dirty="0">
                <a:sym typeface="Calibri" charset="0"/>
              </a:rPr>
            </a:br>
            <a:r>
              <a:rPr lang="en-US" altLang="en-US" sz="2000" b="1" dirty="0">
                <a:sym typeface="Calibri" charset="0"/>
              </a:rPr>
              <a:t>Using LMI to Improve </a:t>
            </a:r>
            <a:br>
              <a:rPr lang="en-US" altLang="en-US" sz="2000" b="1" dirty="0">
                <a:sym typeface="Calibri" charset="0"/>
              </a:rPr>
            </a:br>
            <a:r>
              <a:rPr lang="en-US" altLang="en-US" sz="2000" b="1" dirty="0">
                <a:sym typeface="Calibri" charset="0"/>
              </a:rPr>
              <a:t>Client Employment Outcomes</a:t>
            </a:r>
            <a:endParaRPr lang="en-US" sz="2000" dirty="0"/>
          </a:p>
        </p:txBody>
      </p:sp>
      <p:pic>
        <p:nvPicPr>
          <p:cNvPr id="1026" name="Picture 2" descr="Our logo is a square diagram, with a blue background and a white path down the middle.  The white path is where consumers travel as they work with the DORS programs to gain information on how to live, learn and work independently." title="DOR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978" y="1295400"/>
            <a:ext cx="3013881"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00" y="517621"/>
            <a:ext cx="6916514" cy="904863"/>
          </a:xfrm>
          <a:prstGeom prst="rect">
            <a:avLst/>
          </a:prstGeom>
          <a:noFill/>
        </p:spPr>
        <p:txBody>
          <a:bodyPr wrap="square" rtlCol="0">
            <a:spAutoFit/>
          </a:bodyPr>
          <a:lstStyle/>
          <a:p>
            <a:r>
              <a:rPr lang="en-US" b="1" dirty="0">
                <a:solidFill>
                  <a:schemeClr val="accent1">
                    <a:lumMod val="75000"/>
                  </a:schemeClr>
                </a:solidFill>
                <a:latin typeface="+mn-lt"/>
              </a:rPr>
              <a:t>State of Connecticut</a:t>
            </a:r>
          </a:p>
          <a:p>
            <a:r>
              <a:rPr lang="en-US" b="1" dirty="0">
                <a:solidFill>
                  <a:schemeClr val="accent1">
                    <a:lumMod val="75000"/>
                  </a:schemeClr>
                </a:solidFill>
                <a:latin typeface="+mn-lt"/>
              </a:rPr>
              <a:t>Department of Rehabilitation Services</a:t>
            </a:r>
          </a:p>
        </p:txBody>
      </p:sp>
      <p:sp>
        <p:nvSpPr>
          <p:cNvPr id="5" name="Subtitle 4"/>
          <p:cNvSpPr>
            <a:spLocks noGrp="1"/>
          </p:cNvSpPr>
          <p:nvPr>
            <p:ph type="subTitle" idx="1"/>
          </p:nvPr>
        </p:nvSpPr>
        <p:spPr>
          <a:xfrm>
            <a:off x="685800" y="3962400"/>
            <a:ext cx="6858000" cy="1905000"/>
          </a:xfrm>
        </p:spPr>
        <p:txBody>
          <a:bodyPr>
            <a:normAutofit fontScale="77500" lnSpcReduction="20000"/>
          </a:bodyPr>
          <a:lstStyle/>
          <a:p>
            <a:pPr algn="ctr"/>
            <a:r>
              <a:rPr lang="en-US" altLang="en-US" dirty="0"/>
              <a:t/>
            </a:r>
            <a:br>
              <a:rPr lang="en-US" altLang="en-US" dirty="0"/>
            </a:br>
            <a:endParaRPr lang="en-US" sz="3600" b="1" dirty="0">
              <a:sym typeface="Calibri" charset="0"/>
            </a:endParaRPr>
          </a:p>
          <a:p>
            <a:pPr algn="ctr"/>
            <a:r>
              <a:rPr lang="en-US" sz="2900" b="1" dirty="0">
                <a:sym typeface="Calibri" charset="0"/>
              </a:rPr>
              <a:t>Mary </a:t>
            </a:r>
            <a:r>
              <a:rPr lang="en-US" sz="2900" b="1" dirty="0" err="1">
                <a:sym typeface="Calibri" charset="0"/>
              </a:rPr>
              <a:t>Burgard</a:t>
            </a:r>
            <a:r>
              <a:rPr lang="en-US" sz="2900" b="1" dirty="0">
                <a:sym typeface="Calibri" charset="0"/>
              </a:rPr>
              <a:t>, VR Supervisor</a:t>
            </a:r>
          </a:p>
          <a:p>
            <a:pPr algn="ctr"/>
            <a:r>
              <a:rPr lang="en-US" sz="2900" b="1" dirty="0">
                <a:sym typeface="Calibri" charset="0"/>
              </a:rPr>
              <a:t>Jonathan Richmond, VR Counselor Coordinator</a:t>
            </a:r>
            <a:br>
              <a:rPr lang="en-US" sz="2900" b="1" dirty="0">
                <a:sym typeface="Calibri" charset="0"/>
              </a:rPr>
            </a:br>
            <a:r>
              <a:rPr lang="en-US" sz="2900" dirty="0"/>
              <a:t>Bureau of Education and Services</a:t>
            </a:r>
            <a:br>
              <a:rPr lang="en-US" sz="2900" dirty="0"/>
            </a:br>
            <a:r>
              <a:rPr lang="en-US" sz="2900" dirty="0"/>
              <a:t> for the Blind</a:t>
            </a:r>
            <a:endParaRPr lang="en-US" sz="2900" b="1" dirty="0"/>
          </a:p>
        </p:txBody>
      </p:sp>
    </p:spTree>
    <p:extLst>
      <p:ext uri="{BB962C8B-B14F-4D97-AF65-F5344CB8AC3E}">
        <p14:creationId xmlns:p14="http://schemas.microsoft.com/office/powerpoint/2010/main" val="225297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Case Examples</a:t>
            </a:r>
          </a:p>
        </p:txBody>
      </p:sp>
      <p:sp>
        <p:nvSpPr>
          <p:cNvPr id="3" name="Content Placeholder 2"/>
          <p:cNvSpPr>
            <a:spLocks noGrp="1"/>
          </p:cNvSpPr>
          <p:nvPr>
            <p:ph idx="1"/>
          </p:nvPr>
        </p:nvSpPr>
        <p:spPr>
          <a:xfrm>
            <a:off x="457200" y="1905000"/>
            <a:ext cx="8229600" cy="4572000"/>
          </a:xfrm>
        </p:spPr>
        <p:txBody>
          <a:bodyPr>
            <a:normAutofit/>
          </a:bodyPr>
          <a:lstStyle/>
          <a:p>
            <a:r>
              <a:rPr lang="en-US" sz="3600" b="1" dirty="0"/>
              <a:t>Case examples of using The Career Index Plus to establish career direction with an attainable education and employment goal</a:t>
            </a:r>
            <a:endParaRPr lang="en-US" sz="3600" dirty="0"/>
          </a:p>
        </p:txBody>
      </p:sp>
    </p:spTree>
    <p:extLst>
      <p:ext uri="{BB962C8B-B14F-4D97-AF65-F5344CB8AC3E}">
        <p14:creationId xmlns:p14="http://schemas.microsoft.com/office/powerpoint/2010/main" val="97993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JD-VRTAC</a:t>
            </a:r>
            <a:br>
              <a:rPr lang="en-US" dirty="0"/>
            </a:br>
            <a:r>
              <a:rPr lang="en-US" dirty="0"/>
              <a:t>Project Accomplishments</a:t>
            </a:r>
          </a:p>
        </p:txBody>
      </p:sp>
      <p:sp>
        <p:nvSpPr>
          <p:cNvPr id="3" name="Content Placeholder 2"/>
          <p:cNvSpPr>
            <a:spLocks noGrp="1"/>
          </p:cNvSpPr>
          <p:nvPr>
            <p:ph idx="1"/>
          </p:nvPr>
        </p:nvSpPr>
        <p:spPr/>
        <p:txBody>
          <a:bodyPr>
            <a:normAutofit/>
          </a:bodyPr>
          <a:lstStyle/>
          <a:p>
            <a:pPr marL="342900" indent="-342900">
              <a:spcBef>
                <a:spcPts val="700"/>
              </a:spcBef>
              <a:buClr>
                <a:srgbClr val="000000"/>
              </a:buClr>
              <a:buSzPts val="3200"/>
              <a:buFont typeface="Arial" charset="0"/>
              <a:buChar char="»"/>
            </a:pPr>
            <a:endParaRPr lang="en-US" sz="1050" b="1" dirty="0"/>
          </a:p>
          <a:p>
            <a:pPr marL="342900" indent="-342900">
              <a:spcBef>
                <a:spcPts val="700"/>
              </a:spcBef>
              <a:buClr>
                <a:srgbClr val="000000"/>
              </a:buClr>
              <a:buSzPts val="3200"/>
              <a:buFont typeface="Arial" charset="0"/>
              <a:buChar char="»"/>
            </a:pPr>
            <a:r>
              <a:rPr lang="en-US" sz="2800" b="1" dirty="0"/>
              <a:t>Having the end user/client develop the skills to independently research and learn about careers </a:t>
            </a:r>
          </a:p>
          <a:p>
            <a:pPr marL="342900" indent="-342900">
              <a:spcBef>
                <a:spcPts val="700"/>
              </a:spcBef>
              <a:buClr>
                <a:srgbClr val="000000"/>
              </a:buClr>
              <a:buSzPts val="3200"/>
              <a:buFont typeface="Arial" charset="0"/>
              <a:buChar char="»"/>
            </a:pPr>
            <a:r>
              <a:rPr lang="en-US" altLang="en-US" sz="2800" b="1" dirty="0">
                <a:sym typeface="Calibri" charset="0"/>
              </a:rPr>
              <a:t>Having a single point of contact has simplified the process and freed up some of the VR Counselors time</a:t>
            </a:r>
          </a:p>
          <a:p>
            <a:pPr marL="342900" indent="-342900">
              <a:spcBef>
                <a:spcPts val="700"/>
              </a:spcBef>
              <a:buClr>
                <a:srgbClr val="000000"/>
              </a:buClr>
              <a:buSzPts val="3200"/>
              <a:buFont typeface="Arial" charset="0"/>
              <a:buChar char="»"/>
            </a:pPr>
            <a:r>
              <a:rPr lang="en-US" altLang="en-US" sz="2800" b="1" dirty="0">
                <a:sym typeface="Calibri" charset="0"/>
              </a:rPr>
              <a:t>Clients and staff using the same LMI source</a:t>
            </a:r>
          </a:p>
          <a:p>
            <a:pPr marL="342900" indent="-342900">
              <a:spcBef>
                <a:spcPts val="700"/>
              </a:spcBef>
              <a:buClr>
                <a:srgbClr val="000000"/>
              </a:buClr>
              <a:buSzPts val="3200"/>
              <a:buFont typeface="Arial" charset="0"/>
              <a:buChar char="»"/>
            </a:pPr>
            <a:r>
              <a:rPr lang="en-US" altLang="en-US" sz="2800" b="1" dirty="0">
                <a:sym typeface="Calibri" charset="0"/>
              </a:rPr>
              <a:t>Making better career goal decisions</a:t>
            </a:r>
          </a:p>
          <a:p>
            <a:pPr marL="342900" indent="-342900">
              <a:spcBef>
                <a:spcPts val="700"/>
              </a:spcBef>
              <a:buClr>
                <a:srgbClr val="000000"/>
              </a:buClr>
              <a:buSzPts val="3200"/>
              <a:buFont typeface="Arial" charset="0"/>
              <a:buChar char="»"/>
            </a:pPr>
            <a:r>
              <a:rPr lang="en-US" altLang="en-US" sz="2800" b="1" dirty="0">
                <a:sym typeface="Calibri" charset="0"/>
              </a:rPr>
              <a:t>Decrease in the requests to go to Graduate School and specialized college tracks</a:t>
            </a:r>
          </a:p>
          <a:p>
            <a:pPr marL="0" indent="0">
              <a:spcBef>
                <a:spcPts val="700"/>
              </a:spcBef>
              <a:buClr>
                <a:srgbClr val="000000"/>
              </a:buClr>
              <a:buSzPts val="3200"/>
              <a:buNone/>
            </a:pPr>
            <a:endParaRPr lang="en-US" altLang="en-US" sz="3200" b="1" dirty="0">
              <a:sym typeface="Calibri" charset="0"/>
            </a:endParaRPr>
          </a:p>
          <a:p>
            <a:endParaRPr lang="en-US" sz="3200" b="1" dirty="0"/>
          </a:p>
        </p:txBody>
      </p:sp>
    </p:spTree>
    <p:extLst>
      <p:ext uri="{BB962C8B-B14F-4D97-AF65-F5344CB8AC3E}">
        <p14:creationId xmlns:p14="http://schemas.microsoft.com/office/powerpoint/2010/main" val="2735112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BESB Today</a:t>
            </a:r>
          </a:p>
        </p:txBody>
      </p:sp>
      <p:sp>
        <p:nvSpPr>
          <p:cNvPr id="3" name="Content Placeholder 2"/>
          <p:cNvSpPr>
            <a:spLocks noGrp="1"/>
          </p:cNvSpPr>
          <p:nvPr>
            <p:ph idx="1"/>
          </p:nvPr>
        </p:nvSpPr>
        <p:spPr/>
        <p:txBody>
          <a:bodyPr>
            <a:normAutofit/>
          </a:bodyPr>
          <a:lstStyle/>
          <a:p>
            <a:pPr marL="342900" indent="-342900">
              <a:spcBef>
                <a:spcPts val="700"/>
              </a:spcBef>
              <a:buClr>
                <a:srgbClr val="000000"/>
              </a:buClr>
              <a:buSzPts val="3200"/>
              <a:buFont typeface="Arial" charset="0"/>
              <a:buChar char="»"/>
            </a:pPr>
            <a:endParaRPr lang="en-US" altLang="en-US" sz="1000" b="1" dirty="0">
              <a:sym typeface="Calibri" charset="0"/>
            </a:endParaRPr>
          </a:p>
          <a:p>
            <a:pPr marL="342900" indent="-342900">
              <a:spcBef>
                <a:spcPts val="700"/>
              </a:spcBef>
              <a:buClr>
                <a:srgbClr val="000000"/>
              </a:buClr>
              <a:buSzPts val="3200"/>
              <a:buFont typeface="Arial" charset="0"/>
              <a:buChar char="»"/>
            </a:pPr>
            <a:r>
              <a:rPr lang="en-US" altLang="en-US" sz="3200" b="1" dirty="0">
                <a:sym typeface="Calibri" charset="0"/>
              </a:rPr>
              <a:t>Counselors continue to invite clients to use The Career Index Plus</a:t>
            </a:r>
          </a:p>
          <a:p>
            <a:pPr marL="342900" indent="-342900">
              <a:spcBef>
                <a:spcPts val="700"/>
              </a:spcBef>
              <a:buClr>
                <a:srgbClr val="000000"/>
              </a:buClr>
              <a:buSzPts val="3200"/>
              <a:buFont typeface="Arial" charset="0"/>
              <a:buChar char="»"/>
            </a:pPr>
            <a:r>
              <a:rPr lang="en-US" altLang="en-US" sz="3200" b="1" dirty="0">
                <a:sym typeface="Calibri" charset="0"/>
              </a:rPr>
              <a:t>Clients continue to access Rehabilitation Teacher for The Career Index Plus training</a:t>
            </a:r>
          </a:p>
          <a:p>
            <a:pPr marL="342900" indent="-342900">
              <a:spcBef>
                <a:spcPts val="700"/>
              </a:spcBef>
              <a:buClr>
                <a:srgbClr val="000000"/>
              </a:buClr>
              <a:buSzPts val="3200"/>
              <a:buFont typeface="Arial" charset="0"/>
              <a:buChar char="»"/>
            </a:pPr>
            <a:r>
              <a:rPr lang="en-US" altLang="en-US" sz="3200" b="1" dirty="0">
                <a:sym typeface="Calibri" charset="0"/>
              </a:rPr>
              <a:t>Counselors have incorporated The Career Index Plus and LMI in all clients’ IPEs</a:t>
            </a:r>
          </a:p>
          <a:p>
            <a:pPr marL="342900" indent="-342900">
              <a:spcBef>
                <a:spcPts val="700"/>
              </a:spcBef>
              <a:buClr>
                <a:srgbClr val="000000"/>
              </a:buClr>
              <a:buSzPts val="3200"/>
              <a:buFont typeface="Arial" charset="0"/>
              <a:buChar char="»"/>
            </a:pPr>
            <a:endParaRPr lang="en-US" altLang="en-US" dirty="0">
              <a:sym typeface="Calibri" charset="0"/>
            </a:endParaRPr>
          </a:p>
        </p:txBody>
      </p:sp>
    </p:spTree>
    <p:extLst>
      <p:ext uri="{BB962C8B-B14F-4D97-AF65-F5344CB8AC3E}">
        <p14:creationId xmlns:p14="http://schemas.microsoft.com/office/powerpoint/2010/main" val="1539533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Contact information</a:t>
            </a:r>
          </a:p>
        </p:txBody>
      </p:sp>
      <p:sp>
        <p:nvSpPr>
          <p:cNvPr id="3" name="Content Placeholder 2"/>
          <p:cNvSpPr>
            <a:spLocks noGrp="1"/>
          </p:cNvSpPr>
          <p:nvPr>
            <p:ph idx="1"/>
          </p:nvPr>
        </p:nvSpPr>
        <p:spPr/>
        <p:txBody>
          <a:bodyPr>
            <a:normAutofit/>
          </a:bodyPr>
          <a:lstStyle/>
          <a:p>
            <a:pPr marL="0" indent="0" algn="ctr">
              <a:spcBef>
                <a:spcPts val="0"/>
              </a:spcBef>
              <a:buNone/>
            </a:pPr>
            <a:r>
              <a:rPr lang="en-US" sz="3600" b="1" dirty="0"/>
              <a:t>Thank You</a:t>
            </a:r>
          </a:p>
          <a:p>
            <a:pPr marL="0" indent="0" algn="ctr">
              <a:spcBef>
                <a:spcPts val="0"/>
              </a:spcBef>
              <a:buNone/>
            </a:pPr>
            <a:endParaRPr lang="en-US" sz="3600" b="1" dirty="0"/>
          </a:p>
          <a:p>
            <a:pPr marL="0" indent="0">
              <a:spcBef>
                <a:spcPts val="0"/>
              </a:spcBef>
              <a:buNone/>
            </a:pPr>
            <a:endParaRPr lang="en-US" sz="2800" b="1" dirty="0"/>
          </a:p>
          <a:p>
            <a:pPr marL="0" indent="0">
              <a:spcBef>
                <a:spcPts val="0"/>
              </a:spcBef>
              <a:buNone/>
            </a:pPr>
            <a:r>
              <a:rPr lang="en-US" sz="2800" b="1" dirty="0"/>
              <a:t>Mary Burgard,  </a:t>
            </a:r>
            <a:r>
              <a:rPr lang="en-US" sz="2800" b="1" dirty="0">
                <a:hlinkClick r:id="rId2"/>
              </a:rPr>
              <a:t>Mary.Burgard@ct.gov</a:t>
            </a:r>
            <a:endParaRPr lang="en-US" sz="2800" b="1" dirty="0"/>
          </a:p>
          <a:p>
            <a:pPr marL="0" indent="0">
              <a:spcBef>
                <a:spcPts val="0"/>
              </a:spcBef>
              <a:buNone/>
            </a:pPr>
            <a:endParaRPr lang="en-US" sz="2800" b="1" dirty="0"/>
          </a:p>
          <a:p>
            <a:pPr marL="0" indent="0">
              <a:spcBef>
                <a:spcPts val="0"/>
              </a:spcBef>
              <a:buNone/>
            </a:pPr>
            <a:r>
              <a:rPr lang="en-US" sz="2800" b="1" dirty="0"/>
              <a:t>Jonathan Richmond,  </a:t>
            </a:r>
            <a:r>
              <a:rPr lang="en-US" sz="2800" b="1" dirty="0">
                <a:hlinkClick r:id="rId3"/>
              </a:rPr>
              <a:t>Jonathan.Richmond@ct.gov</a:t>
            </a:r>
            <a:endParaRPr lang="en-US" sz="2800" b="1" dirty="0"/>
          </a:p>
          <a:p>
            <a:pPr marL="0" indent="0">
              <a:spcBef>
                <a:spcPts val="0"/>
              </a:spcBef>
              <a:buNone/>
            </a:pPr>
            <a:endParaRPr lang="en-US" sz="2800" b="1" dirty="0"/>
          </a:p>
        </p:txBody>
      </p:sp>
    </p:spTree>
    <p:extLst>
      <p:ext uri="{BB962C8B-B14F-4D97-AF65-F5344CB8AC3E}">
        <p14:creationId xmlns:p14="http://schemas.microsoft.com/office/powerpoint/2010/main" val="334404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pPr algn="ctr"/>
            <a:r>
              <a:rPr lang="en-US" dirty="0"/>
              <a:t>BESB</a:t>
            </a:r>
          </a:p>
        </p:txBody>
      </p:sp>
      <p:sp>
        <p:nvSpPr>
          <p:cNvPr id="4" name="Content Placeholder 3"/>
          <p:cNvSpPr>
            <a:spLocks noGrp="1"/>
          </p:cNvSpPr>
          <p:nvPr>
            <p:ph idx="1"/>
          </p:nvPr>
        </p:nvSpPr>
        <p:spPr>
          <a:xfrm>
            <a:off x="533400" y="1295400"/>
            <a:ext cx="8229600" cy="5181600"/>
          </a:xfrm>
        </p:spPr>
        <p:txBody>
          <a:bodyPr>
            <a:normAutofit/>
          </a:bodyPr>
          <a:lstStyle/>
          <a:p>
            <a:pPr marL="342900" lvl="0" indent="-342900">
              <a:spcBef>
                <a:spcPts val="0"/>
              </a:spcBef>
              <a:spcAft>
                <a:spcPts val="0"/>
              </a:spcAft>
              <a:buClr>
                <a:srgbClr val="000000"/>
              </a:buClr>
              <a:buSzPts val="3200"/>
              <a:buFont typeface="Wingdings" panose="05000000000000000000" pitchFamily="2" charset="2"/>
              <a:buChar char="Ø"/>
            </a:pPr>
            <a:r>
              <a:rPr lang="en-US" sz="2800" b="1" dirty="0"/>
              <a:t>Bureau of Education &amp; Services for the Blind (BESB) is the VR Blind Division within the </a:t>
            </a:r>
            <a:r>
              <a:rPr lang="en-US" sz="2800" b="1" dirty="0">
                <a:sym typeface="Calibri"/>
              </a:rPr>
              <a:t>Department of Rehabilitation Services (DORS)</a:t>
            </a:r>
          </a:p>
          <a:p>
            <a:pPr marL="342900" lvl="0" indent="-342900">
              <a:spcBef>
                <a:spcPts val="0"/>
              </a:spcBef>
              <a:spcAft>
                <a:spcPts val="0"/>
              </a:spcAft>
              <a:buClr>
                <a:srgbClr val="000000"/>
              </a:buClr>
              <a:buSzPts val="3200"/>
              <a:buFont typeface="Wingdings" panose="05000000000000000000" pitchFamily="2" charset="2"/>
              <a:buChar char="Ø"/>
            </a:pPr>
            <a:endParaRPr lang="en-US" sz="2800" b="1" dirty="0">
              <a:sym typeface="Calibri"/>
            </a:endParaRPr>
          </a:p>
          <a:p>
            <a:pPr marL="342900" lvl="0" indent="-342900">
              <a:spcBef>
                <a:spcPts val="700"/>
              </a:spcBef>
              <a:spcAft>
                <a:spcPts val="0"/>
              </a:spcAft>
              <a:buClr>
                <a:srgbClr val="000000"/>
              </a:buClr>
              <a:buSzPts val="3200"/>
              <a:buFont typeface="Wingdings" panose="05000000000000000000" pitchFamily="2" charset="2"/>
              <a:buChar char="Ø"/>
            </a:pPr>
            <a:r>
              <a:rPr lang="en-US" sz="2800" b="1" dirty="0">
                <a:sym typeface="Calibri"/>
              </a:rPr>
              <a:t>BESB has </a:t>
            </a:r>
            <a:r>
              <a:rPr lang="en-US" sz="2800" b="1" dirty="0"/>
              <a:t>4 major Divisions: </a:t>
            </a:r>
            <a:br>
              <a:rPr lang="en-US" sz="2800" b="1" dirty="0"/>
            </a:br>
            <a:r>
              <a:rPr lang="en-US" sz="2800" b="1" dirty="0"/>
              <a:t>1) </a:t>
            </a:r>
            <a:r>
              <a:rPr lang="en-US" sz="2800" b="1" dirty="0">
                <a:sym typeface="Calibri"/>
              </a:rPr>
              <a:t>Adult </a:t>
            </a:r>
            <a:r>
              <a:rPr lang="en-US" sz="2800" b="1" dirty="0"/>
              <a:t>S</a:t>
            </a:r>
            <a:r>
              <a:rPr lang="en-US" sz="2800" b="1" dirty="0">
                <a:sym typeface="Calibri"/>
              </a:rPr>
              <a:t>ervices</a:t>
            </a:r>
            <a:br>
              <a:rPr lang="en-US" sz="2800" b="1" dirty="0">
                <a:sym typeface="Calibri"/>
              </a:rPr>
            </a:br>
            <a:r>
              <a:rPr lang="en-US" sz="2800" b="1" dirty="0">
                <a:sym typeface="Calibri"/>
              </a:rPr>
              <a:t>2) Children Services</a:t>
            </a:r>
            <a:br>
              <a:rPr lang="en-US" sz="2800" b="1" dirty="0">
                <a:sym typeface="Calibri"/>
              </a:rPr>
            </a:br>
            <a:r>
              <a:rPr lang="en-US" sz="2800" b="1" dirty="0">
                <a:sym typeface="Calibri"/>
              </a:rPr>
              <a:t>3) Business Enterprise Program </a:t>
            </a:r>
            <a:br>
              <a:rPr lang="en-US" sz="2800" b="1" dirty="0">
                <a:sym typeface="Calibri"/>
              </a:rPr>
            </a:br>
            <a:r>
              <a:rPr lang="en-US" sz="2800" b="1" dirty="0">
                <a:sym typeface="Calibri"/>
              </a:rPr>
              <a:t>4) Vocational Rehabilitation (VR)</a:t>
            </a:r>
          </a:p>
          <a:p>
            <a:pPr marL="342900" lvl="0" indent="-342900">
              <a:spcBef>
                <a:spcPts val="700"/>
              </a:spcBef>
              <a:spcAft>
                <a:spcPts val="0"/>
              </a:spcAft>
              <a:buClr>
                <a:srgbClr val="000000"/>
              </a:buClr>
              <a:buSzPts val="3200"/>
              <a:buFont typeface="Wingdings" panose="05000000000000000000" pitchFamily="2" charset="2"/>
              <a:buChar char="Ø"/>
            </a:pPr>
            <a:endParaRPr lang="en-US" sz="2800" b="1" dirty="0"/>
          </a:p>
          <a:p>
            <a:pPr marL="342900" lvl="0" indent="-342900">
              <a:spcBef>
                <a:spcPts val="700"/>
              </a:spcBef>
              <a:spcAft>
                <a:spcPts val="0"/>
              </a:spcAft>
              <a:buClr>
                <a:srgbClr val="000000"/>
              </a:buClr>
              <a:buSzPts val="3200"/>
              <a:buFont typeface="Wingdings" panose="05000000000000000000" pitchFamily="2" charset="2"/>
              <a:buChar char="Ø"/>
            </a:pPr>
            <a:r>
              <a:rPr lang="en-US" sz="2800" b="1" dirty="0">
                <a:sym typeface="Calibri"/>
              </a:rPr>
              <a:t>VR serves approximately 860 clients with 16 staff </a:t>
            </a:r>
          </a:p>
          <a:p>
            <a:pPr marL="30480" indent="0">
              <a:lnSpc>
                <a:spcPct val="110000"/>
              </a:lnSpc>
              <a:buClr>
                <a:srgbClr val="000000"/>
              </a:buClr>
              <a:buSzPts val="2400"/>
              <a:buNone/>
            </a:pPr>
            <a:endParaRPr lang="en-US" altLang="en-US" sz="2800" b="1" dirty="0">
              <a:solidFill>
                <a:srgbClr val="FF0000"/>
              </a:solidFill>
            </a:endParaRPr>
          </a:p>
        </p:txBody>
      </p:sp>
    </p:spTree>
    <p:extLst>
      <p:ext uri="{BB962C8B-B14F-4D97-AF65-F5344CB8AC3E}">
        <p14:creationId xmlns:p14="http://schemas.microsoft.com/office/powerpoint/2010/main" val="367132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pPr algn="ctr"/>
            <a:r>
              <a:rPr lang="en-US" dirty="0"/>
              <a:t>JD-VRTAC Project</a:t>
            </a:r>
          </a:p>
        </p:txBody>
      </p:sp>
      <p:sp>
        <p:nvSpPr>
          <p:cNvPr id="4" name="Content Placeholder 3"/>
          <p:cNvSpPr>
            <a:spLocks noGrp="1"/>
          </p:cNvSpPr>
          <p:nvPr>
            <p:ph idx="1"/>
          </p:nvPr>
        </p:nvSpPr>
        <p:spPr/>
        <p:txBody>
          <a:bodyPr>
            <a:normAutofit lnSpcReduction="10000"/>
          </a:bodyPr>
          <a:lstStyle/>
          <a:p>
            <a:pPr marL="30480" indent="0">
              <a:lnSpc>
                <a:spcPct val="110000"/>
              </a:lnSpc>
              <a:buClr>
                <a:srgbClr val="000000"/>
              </a:buClr>
              <a:buSzPts val="2400"/>
              <a:buNone/>
            </a:pPr>
            <a:r>
              <a:rPr lang="en-US" altLang="en-US" sz="3200" b="1" dirty="0"/>
              <a:t>In the fall of 2015, BESB was awarded technical assistance through the Job Driven VR-TA Center (JD-VRTAC) at the UMASS Boston</a:t>
            </a:r>
            <a:endParaRPr lang="en-US" altLang="en-US" sz="3200" b="1" dirty="0">
              <a:solidFill>
                <a:srgbClr val="FF0000"/>
              </a:solidFill>
            </a:endParaRPr>
          </a:p>
          <a:p>
            <a:pPr marL="30480" indent="0">
              <a:lnSpc>
                <a:spcPct val="110000"/>
              </a:lnSpc>
              <a:buClr>
                <a:srgbClr val="000000"/>
              </a:buClr>
              <a:buSzPts val="2400"/>
              <a:buNone/>
            </a:pPr>
            <a:r>
              <a:rPr lang="en-US" altLang="en-US" sz="3200" b="1" dirty="0"/>
              <a:t>The JDR-VRTAC  is designed to improve VR staffs’ skills in one of the 4 VR areas</a:t>
            </a:r>
            <a:endParaRPr lang="en-US" altLang="en-US" b="1" u="sng" dirty="0"/>
          </a:p>
          <a:p>
            <a:pPr marL="876300" lvl="2">
              <a:lnSpc>
                <a:spcPct val="110000"/>
              </a:lnSpc>
              <a:spcBef>
                <a:spcPts val="200"/>
              </a:spcBef>
              <a:buClr>
                <a:srgbClr val="000000"/>
              </a:buClr>
              <a:buSzPts val="2400"/>
              <a:buFontTx/>
              <a:buAutoNum type="arabicPeriod"/>
            </a:pPr>
            <a:r>
              <a:rPr lang="en-US" altLang="en-US" sz="2400" b="1" dirty="0">
                <a:ea typeface="Avenir Book" charset="0"/>
                <a:cs typeface="Avenir Book" charset="0"/>
              </a:rPr>
              <a:t> Business Engagement </a:t>
            </a:r>
          </a:p>
          <a:p>
            <a:pPr marL="876300" lvl="2">
              <a:lnSpc>
                <a:spcPct val="110000"/>
              </a:lnSpc>
              <a:spcBef>
                <a:spcPts val="200"/>
              </a:spcBef>
              <a:buClr>
                <a:srgbClr val="000000"/>
              </a:buClr>
              <a:buSzPts val="2400"/>
              <a:buFontTx/>
              <a:buAutoNum type="arabicPeriod"/>
            </a:pPr>
            <a:r>
              <a:rPr lang="en-US" altLang="en-US" sz="2400" b="1" dirty="0">
                <a:ea typeface="Avenir Book" charset="0"/>
                <a:cs typeface="Avenir Book" charset="0"/>
              </a:rPr>
              <a:t> Employer Supports</a:t>
            </a:r>
          </a:p>
          <a:p>
            <a:pPr marL="876300" lvl="2">
              <a:lnSpc>
                <a:spcPct val="110000"/>
              </a:lnSpc>
              <a:spcBef>
                <a:spcPts val="200"/>
              </a:spcBef>
              <a:buClr>
                <a:srgbClr val="000000"/>
              </a:buClr>
              <a:buSzPts val="2400"/>
              <a:buFontTx/>
              <a:buAutoNum type="arabicPeriod"/>
            </a:pPr>
            <a:r>
              <a:rPr lang="en-US" altLang="en-US" sz="2400" b="1" dirty="0">
                <a:ea typeface="Avenir Book" charset="0"/>
                <a:cs typeface="Avenir Book" charset="0"/>
              </a:rPr>
              <a:t> Labor Market Information (LMI)</a:t>
            </a:r>
          </a:p>
          <a:p>
            <a:pPr marL="876300" lvl="2">
              <a:lnSpc>
                <a:spcPct val="110000"/>
              </a:lnSpc>
              <a:spcBef>
                <a:spcPts val="200"/>
              </a:spcBef>
              <a:buClr>
                <a:srgbClr val="000000"/>
              </a:buClr>
              <a:buSzPts val="2400"/>
              <a:buFontTx/>
              <a:buAutoNum type="arabicPeriod"/>
            </a:pPr>
            <a:r>
              <a:rPr lang="en-US" altLang="en-US" sz="2400" b="1" dirty="0">
                <a:ea typeface="Avenir Book" charset="0"/>
                <a:cs typeface="Avenir Book" charset="0"/>
              </a:rPr>
              <a:t> Customized Training Providers</a:t>
            </a:r>
          </a:p>
          <a:p>
            <a:pPr indent="-152400" algn="ctr">
              <a:lnSpc>
                <a:spcPct val="110000"/>
              </a:lnSpc>
              <a:spcBef>
                <a:spcPts val="200"/>
              </a:spcBef>
              <a:buClr>
                <a:srgbClr val="0000FF"/>
              </a:buClr>
              <a:buSzPts val="2400"/>
            </a:pPr>
            <a:r>
              <a:rPr lang="en-US" altLang="en-US" b="1" u="sng" dirty="0">
                <a:solidFill>
                  <a:schemeClr val="hlink"/>
                </a:solidFill>
                <a:hlinkClick r:id="rId2" tooltip="Exploring VR "/>
              </a:rPr>
              <a:t>www.explorevr.org </a:t>
            </a:r>
            <a:endParaRPr lang="en-US" altLang="en-US" b="1" u="sng" dirty="0">
              <a:solidFill>
                <a:srgbClr val="FF0000"/>
              </a:solidFill>
              <a:hlinkClick r:id="rId2"/>
            </a:endParaRPr>
          </a:p>
          <a:p>
            <a:endParaRPr lang="en-US" dirty="0"/>
          </a:p>
        </p:txBody>
      </p:sp>
    </p:spTree>
    <p:extLst>
      <p:ext uri="{BB962C8B-B14F-4D97-AF65-F5344CB8AC3E}">
        <p14:creationId xmlns:p14="http://schemas.microsoft.com/office/powerpoint/2010/main" val="256553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JD-VRTAC </a:t>
            </a:r>
            <a:r>
              <a:rPr lang="en-US" dirty="0" smtClean="0"/>
              <a:t>Project </a:t>
            </a:r>
            <a:r>
              <a:rPr lang="en-US" dirty="0" smtClean="0">
                <a:solidFill>
                  <a:schemeClr val="tx1"/>
                </a:solidFill>
              </a:rPr>
              <a:t>Con</a:t>
            </a:r>
            <a:r>
              <a:rPr lang="en-US" dirty="0" smtClean="0">
                <a:solidFill>
                  <a:schemeClr val="tx1"/>
                </a:solidFill>
              </a:rPr>
              <a:t>tinued</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pPr marL="457200" lvl="0" indent="-457200">
              <a:spcBef>
                <a:spcPts val="0"/>
              </a:spcBef>
              <a:spcAft>
                <a:spcPts val="0"/>
              </a:spcAft>
              <a:buClr>
                <a:srgbClr val="000000"/>
              </a:buClr>
              <a:buSzPts val="3200"/>
              <a:buFont typeface="Wingdings" panose="05000000000000000000" pitchFamily="2" charset="2"/>
              <a:buChar char="Ø"/>
            </a:pPr>
            <a:r>
              <a:rPr lang="en-US" sz="3200" b="1" dirty="0">
                <a:sym typeface="Calibri"/>
              </a:rPr>
              <a:t>New WIOA requirements and measurements (paperwork, partners with employers)</a:t>
            </a:r>
          </a:p>
          <a:p>
            <a:pPr marL="457200" indent="-457200">
              <a:spcBef>
                <a:spcPts val="700"/>
              </a:spcBef>
              <a:buClr>
                <a:srgbClr val="000000"/>
              </a:buClr>
              <a:buSzPts val="3200"/>
              <a:buFont typeface="Wingdings" panose="05000000000000000000" pitchFamily="2" charset="2"/>
              <a:buChar char="Ø"/>
            </a:pPr>
            <a:r>
              <a:rPr lang="en-US" sz="3200" b="1" dirty="0">
                <a:sym typeface="Calibri"/>
              </a:rPr>
              <a:t>Not having qualified and prepared clients for employers’ job openings</a:t>
            </a:r>
          </a:p>
          <a:p>
            <a:pPr marL="457200" lvl="0" indent="-457200">
              <a:spcBef>
                <a:spcPts val="700"/>
              </a:spcBef>
              <a:spcAft>
                <a:spcPts val="0"/>
              </a:spcAft>
              <a:buClr>
                <a:srgbClr val="000000"/>
              </a:buClr>
              <a:buSzPts val="3200"/>
              <a:buFont typeface="Wingdings" panose="05000000000000000000" pitchFamily="2" charset="2"/>
              <a:buChar char="Ø"/>
            </a:pPr>
            <a:r>
              <a:rPr lang="en-US" sz="3200" b="1" dirty="0">
                <a:sym typeface="Calibri"/>
              </a:rPr>
              <a:t>VR Counselors and clients were not accessing LMI to make viable career goals </a:t>
            </a:r>
          </a:p>
          <a:p>
            <a:pPr marL="457200" lvl="0" indent="-457200">
              <a:spcBef>
                <a:spcPts val="700"/>
              </a:spcBef>
              <a:spcAft>
                <a:spcPts val="0"/>
              </a:spcAft>
              <a:buClr>
                <a:srgbClr val="000000"/>
              </a:buClr>
              <a:buSzPts val="3200"/>
              <a:buFont typeface="Wingdings" panose="05000000000000000000" pitchFamily="2" charset="2"/>
              <a:buChar char="Ø"/>
            </a:pPr>
            <a:r>
              <a:rPr lang="en-US" sz="3200" b="1" dirty="0">
                <a:sym typeface="Calibri"/>
              </a:rPr>
              <a:t>Clients were requesting to enroll in college and often, on to Graduate school without career direction </a:t>
            </a:r>
          </a:p>
          <a:p>
            <a:pPr marL="457200" lvl="0" indent="-457200">
              <a:spcBef>
                <a:spcPts val="700"/>
              </a:spcBef>
              <a:spcAft>
                <a:spcPts val="0"/>
              </a:spcAft>
              <a:buClr>
                <a:srgbClr val="000000"/>
              </a:buClr>
              <a:buSzPts val="3200"/>
              <a:buFont typeface="Wingdings" panose="05000000000000000000" pitchFamily="2" charset="2"/>
              <a:buChar char="Ø"/>
            </a:pPr>
            <a:endParaRPr lang="en-US" sz="3200" b="1" dirty="0">
              <a:sym typeface="Calibri"/>
            </a:endParaRPr>
          </a:p>
          <a:p>
            <a:pPr marL="457200" lvl="0" indent="-457200">
              <a:spcBef>
                <a:spcPts val="700"/>
              </a:spcBef>
              <a:spcAft>
                <a:spcPts val="0"/>
              </a:spcAft>
              <a:buClr>
                <a:srgbClr val="000000"/>
              </a:buClr>
              <a:buSzPts val="3200"/>
              <a:buFont typeface="Wingdings" panose="05000000000000000000" pitchFamily="2" charset="2"/>
              <a:buChar char="Ø"/>
            </a:pPr>
            <a:endParaRPr lang="en-US" sz="3600" b="1" dirty="0">
              <a:sym typeface="Calibri"/>
            </a:endParaRPr>
          </a:p>
          <a:p>
            <a:endParaRPr lang="en-US" dirty="0"/>
          </a:p>
        </p:txBody>
      </p:sp>
    </p:spTree>
    <p:extLst>
      <p:ext uri="{BB962C8B-B14F-4D97-AF65-F5344CB8AC3E}">
        <p14:creationId xmlns:p14="http://schemas.microsoft.com/office/powerpoint/2010/main" val="342207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JD-VRTAC Project goals</a:t>
            </a:r>
          </a:p>
        </p:txBody>
      </p:sp>
      <p:sp>
        <p:nvSpPr>
          <p:cNvPr id="3" name="Content Placeholder 2"/>
          <p:cNvSpPr>
            <a:spLocks noGrp="1"/>
          </p:cNvSpPr>
          <p:nvPr>
            <p:ph idx="1"/>
          </p:nvPr>
        </p:nvSpPr>
        <p:spPr>
          <a:xfrm>
            <a:off x="304800" y="1524000"/>
            <a:ext cx="8229600" cy="4876800"/>
          </a:xfrm>
        </p:spPr>
        <p:txBody>
          <a:bodyPr/>
          <a:lstStyle/>
          <a:p>
            <a:pPr marL="457200" indent="-457200">
              <a:spcBef>
                <a:spcPts val="0"/>
              </a:spcBef>
              <a:buClr>
                <a:srgbClr val="000000"/>
              </a:buClr>
              <a:buSzPts val="3200"/>
              <a:buFont typeface="Wingdings" panose="05000000000000000000" pitchFamily="2" charset="2"/>
              <a:buChar char="Ø"/>
            </a:pPr>
            <a:r>
              <a:rPr lang="en-US" altLang="en-US" sz="3300" b="1" dirty="0"/>
              <a:t>Labor Market Information (LMI)  became the focus area for BESB’s project</a:t>
            </a:r>
            <a:endParaRPr lang="en-US" sz="3300" b="1" dirty="0">
              <a:sym typeface="Calibri"/>
            </a:endParaRPr>
          </a:p>
          <a:p>
            <a:pPr marL="457200" indent="-457200">
              <a:spcBef>
                <a:spcPts val="0"/>
              </a:spcBef>
              <a:spcAft>
                <a:spcPts val="0"/>
              </a:spcAft>
              <a:buClr>
                <a:srgbClr val="000000"/>
              </a:buClr>
              <a:buSzPts val="3200"/>
              <a:buFont typeface="Wingdings" panose="05000000000000000000" pitchFamily="2" charset="2"/>
              <a:buChar char="Ø"/>
            </a:pPr>
            <a:r>
              <a:rPr lang="en-US" sz="3300" b="1" dirty="0"/>
              <a:t>Decrease in the number  of IPE goals with careers that do not have good job prospects</a:t>
            </a:r>
          </a:p>
          <a:p>
            <a:pPr marL="457200" lvl="0" indent="-457200">
              <a:spcBef>
                <a:spcPts val="0"/>
              </a:spcBef>
              <a:spcAft>
                <a:spcPts val="0"/>
              </a:spcAft>
              <a:buClr>
                <a:srgbClr val="000000"/>
              </a:buClr>
              <a:buSzPts val="3200"/>
              <a:buFont typeface="Wingdings" panose="05000000000000000000" pitchFamily="2" charset="2"/>
              <a:buChar char="Ø"/>
            </a:pPr>
            <a:r>
              <a:rPr lang="en-US" sz="3300" b="1" dirty="0">
                <a:sym typeface="Calibri"/>
              </a:rPr>
              <a:t>Help clients independently choose educational and employments goals that meet both their needs and business needs</a:t>
            </a:r>
          </a:p>
          <a:p>
            <a:endParaRPr lang="en-US" b="1" dirty="0"/>
          </a:p>
        </p:txBody>
      </p:sp>
    </p:spTree>
    <p:extLst>
      <p:ext uri="{BB962C8B-B14F-4D97-AF65-F5344CB8AC3E}">
        <p14:creationId xmlns:p14="http://schemas.microsoft.com/office/powerpoint/2010/main" val="225722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ltLang="en-US" dirty="0"/>
              <a:t>JD-VRTAC</a:t>
            </a:r>
            <a:br>
              <a:rPr lang="en-US" altLang="en-US" dirty="0"/>
            </a:br>
            <a:r>
              <a:rPr lang="en-US" altLang="en-US" dirty="0"/>
              <a:t>Project Implementation</a:t>
            </a:r>
            <a:endParaRPr lang="en-US" dirty="0"/>
          </a:p>
        </p:txBody>
      </p:sp>
      <p:sp>
        <p:nvSpPr>
          <p:cNvPr id="3" name="Content Placeholder 2"/>
          <p:cNvSpPr>
            <a:spLocks noGrp="1"/>
          </p:cNvSpPr>
          <p:nvPr>
            <p:ph idx="1"/>
          </p:nvPr>
        </p:nvSpPr>
        <p:spPr/>
        <p:txBody>
          <a:bodyPr/>
          <a:lstStyle/>
          <a:p>
            <a:pPr marL="342900" lvl="0" indent="-342900">
              <a:spcBef>
                <a:spcPts val="0"/>
              </a:spcBef>
              <a:spcAft>
                <a:spcPts val="0"/>
              </a:spcAft>
              <a:buClr>
                <a:srgbClr val="000000"/>
              </a:buClr>
              <a:buSzPts val="3200"/>
              <a:buFont typeface="Arial"/>
              <a:buChar char="»"/>
            </a:pPr>
            <a:endParaRPr lang="en-US" dirty="0"/>
          </a:p>
          <a:p>
            <a:pPr marL="342900" lvl="0" indent="-342900">
              <a:spcBef>
                <a:spcPts val="0"/>
              </a:spcBef>
              <a:spcAft>
                <a:spcPts val="0"/>
              </a:spcAft>
              <a:buClr>
                <a:srgbClr val="000000"/>
              </a:buClr>
              <a:buSzPts val="3200"/>
              <a:buFont typeface="Arial"/>
              <a:buChar char="»"/>
            </a:pPr>
            <a:r>
              <a:rPr lang="en-US" sz="3200" b="1" dirty="0"/>
              <a:t>Conducted a pre-survey to assess VR Counselors current knowledge and use of LMI in career development</a:t>
            </a:r>
            <a:endParaRPr lang="en-US" sz="3200" b="1" dirty="0">
              <a:sym typeface="Calibri"/>
            </a:endParaRPr>
          </a:p>
          <a:p>
            <a:pPr marL="342900" lvl="0" indent="-342900">
              <a:spcBef>
                <a:spcPts val="700"/>
              </a:spcBef>
              <a:spcAft>
                <a:spcPts val="0"/>
              </a:spcAft>
              <a:buClr>
                <a:srgbClr val="000000"/>
              </a:buClr>
              <a:buSzPts val="3200"/>
              <a:buFont typeface="Arial"/>
              <a:buChar char="»"/>
            </a:pPr>
            <a:r>
              <a:rPr lang="en-US" sz="3200" b="1" dirty="0">
                <a:sym typeface="Calibri"/>
              </a:rPr>
              <a:t>Researched and trained the VR Counselors on different LMI data sources</a:t>
            </a:r>
          </a:p>
          <a:p>
            <a:pPr marL="342900" lvl="0" indent="-342900">
              <a:spcBef>
                <a:spcPts val="700"/>
              </a:spcBef>
              <a:spcAft>
                <a:spcPts val="0"/>
              </a:spcAft>
              <a:buClr>
                <a:srgbClr val="000000"/>
              </a:buClr>
              <a:buSzPts val="3200"/>
              <a:buFont typeface="Arial"/>
              <a:buChar char="»"/>
            </a:pPr>
            <a:r>
              <a:rPr lang="en-US" sz="3200" b="1" dirty="0">
                <a:sym typeface="Calibri"/>
              </a:rPr>
              <a:t>Chose The Career Index Plus as the primary  tool for accessing local LMI </a:t>
            </a:r>
          </a:p>
        </p:txBody>
      </p:sp>
    </p:spTree>
    <p:extLst>
      <p:ext uri="{BB962C8B-B14F-4D97-AF65-F5344CB8AC3E}">
        <p14:creationId xmlns:p14="http://schemas.microsoft.com/office/powerpoint/2010/main" val="196697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ltLang="en-US" dirty="0"/>
              <a:t>JD-VRTAC</a:t>
            </a:r>
            <a:br>
              <a:rPr lang="en-US" altLang="en-US" dirty="0"/>
            </a:br>
            <a:r>
              <a:rPr lang="en-US" altLang="en-US" dirty="0"/>
              <a:t>Project </a:t>
            </a:r>
            <a:r>
              <a:rPr lang="en-US" altLang="en-US" dirty="0" smtClean="0"/>
              <a:t>Implementation Continued</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Ø"/>
            </a:pPr>
            <a:endParaRPr lang="en-US" sz="3100" b="1" dirty="0"/>
          </a:p>
          <a:p>
            <a:pPr>
              <a:buFont typeface="Wingdings" panose="05000000000000000000" pitchFamily="2" charset="2"/>
              <a:buChar char="Ø"/>
            </a:pPr>
            <a:r>
              <a:rPr lang="en-US" sz="4300" b="1" dirty="0"/>
              <a:t>Assign a Rehabilitation Teacher as a single point of contact </a:t>
            </a:r>
          </a:p>
          <a:p>
            <a:pPr marL="0" indent="0">
              <a:buNone/>
            </a:pPr>
            <a:endParaRPr lang="en-US" sz="1500" b="1" dirty="0"/>
          </a:p>
          <a:p>
            <a:pPr>
              <a:buFont typeface="Wingdings" panose="05000000000000000000" pitchFamily="2" charset="2"/>
              <a:buChar char="Ø"/>
            </a:pPr>
            <a:r>
              <a:rPr lang="en-US" sz="4300" b="1" dirty="0"/>
              <a:t>Rehabilitation Teacher’s role is to train the client to use The Career Index Plus, using assistive technology (JAWS or Zoom text)</a:t>
            </a:r>
          </a:p>
          <a:p>
            <a:pPr>
              <a:buFont typeface="Wingdings" panose="05000000000000000000" pitchFamily="2" charset="2"/>
              <a:buChar char="Ø"/>
            </a:pPr>
            <a:endParaRPr lang="en-US" sz="1500" b="1" dirty="0"/>
          </a:p>
          <a:p>
            <a:pPr>
              <a:buFont typeface="Wingdings" panose="05000000000000000000" pitchFamily="2" charset="2"/>
              <a:buChar char="Ø"/>
            </a:pPr>
            <a:r>
              <a:rPr lang="en-US" altLang="en-US" sz="4300" b="1" dirty="0">
                <a:sym typeface="Calibri" charset="0"/>
              </a:rPr>
              <a:t>Mailed all clients to notify them about The Career Index Plus and the availability of training</a:t>
            </a:r>
          </a:p>
          <a:p>
            <a:pPr>
              <a:buFont typeface="Wingdings" panose="05000000000000000000" pitchFamily="2" charset="2"/>
              <a:buChar char="Ø"/>
            </a:pPr>
            <a:endParaRPr lang="en-US" sz="3500" b="1" dirty="0"/>
          </a:p>
          <a:p>
            <a:pPr>
              <a:buFont typeface="Wingdings" panose="05000000000000000000" pitchFamily="2" charset="2"/>
              <a:buChar char="Ø"/>
            </a:pPr>
            <a:endParaRPr lang="en-US" b="1" dirty="0"/>
          </a:p>
          <a:p>
            <a:pPr>
              <a:buFont typeface="Wingdings" panose="05000000000000000000" pitchFamily="2" charset="2"/>
              <a:buChar char="Ø"/>
            </a:pPr>
            <a:endParaRPr lang="en-US" b="1" dirty="0"/>
          </a:p>
          <a:p>
            <a:pPr>
              <a:buFont typeface="Wingdings" panose="05000000000000000000" pitchFamily="2" charset="2"/>
              <a:buChar char="Ø"/>
            </a:pPr>
            <a:endParaRPr lang="en-US" b="1" dirty="0"/>
          </a:p>
          <a:p>
            <a:pPr>
              <a:buFont typeface="Wingdings" panose="05000000000000000000" pitchFamily="2" charset="2"/>
              <a:buChar char="Ø"/>
            </a:pPr>
            <a:endParaRPr lang="en-US" b="1" dirty="0"/>
          </a:p>
        </p:txBody>
      </p:sp>
    </p:spTree>
    <p:extLst>
      <p:ext uri="{BB962C8B-B14F-4D97-AF65-F5344CB8AC3E}">
        <p14:creationId xmlns:p14="http://schemas.microsoft.com/office/powerpoint/2010/main" val="672439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rmAutofit fontScale="90000"/>
          </a:bodyPr>
          <a:lstStyle/>
          <a:p>
            <a:pPr algn="ctr"/>
            <a:r>
              <a:rPr lang="en-US" dirty="0"/>
              <a:t> </a:t>
            </a:r>
            <a:r>
              <a:rPr lang="en-US" altLang="en-US" dirty="0"/>
              <a:t>JD-VRTAC</a:t>
            </a:r>
            <a:br>
              <a:rPr lang="en-US" altLang="en-US" dirty="0"/>
            </a:br>
            <a:r>
              <a:rPr lang="en-US" altLang="en-US" sz="3100" dirty="0"/>
              <a:t>Evolution of Transitioning Rehabilitation Teacher into Single Point of Contact</a:t>
            </a:r>
            <a:r>
              <a:rPr lang="en-US" altLang="en-US" dirty="0"/>
              <a:t> </a:t>
            </a:r>
            <a:r>
              <a:rPr lang="en-US" altLang="en-US" sz="3100" dirty="0"/>
              <a:t>Role</a:t>
            </a:r>
            <a:endParaRPr lang="en-US" sz="3100" dirty="0"/>
          </a:p>
        </p:txBody>
      </p:sp>
      <p:sp>
        <p:nvSpPr>
          <p:cNvPr id="3" name="Content Placeholder 2"/>
          <p:cNvSpPr>
            <a:spLocks noGrp="1"/>
          </p:cNvSpPr>
          <p:nvPr>
            <p:ph idx="1"/>
          </p:nvPr>
        </p:nvSpPr>
        <p:spPr>
          <a:xfrm>
            <a:off x="457200" y="2209800"/>
            <a:ext cx="8229600" cy="4267200"/>
          </a:xfrm>
        </p:spPr>
        <p:txBody>
          <a:bodyPr>
            <a:normAutofit/>
          </a:bodyPr>
          <a:lstStyle/>
          <a:p>
            <a:pPr>
              <a:buFont typeface="Wingdings" panose="05000000000000000000" pitchFamily="2" charset="2"/>
              <a:buChar char="Ø"/>
            </a:pPr>
            <a:endParaRPr lang="en-US" sz="2800" b="1" dirty="0"/>
          </a:p>
          <a:p>
            <a:pPr>
              <a:buFont typeface="Wingdings" panose="05000000000000000000" pitchFamily="2" charset="2"/>
              <a:buChar char="Ø"/>
            </a:pPr>
            <a:r>
              <a:rPr lang="en-US" sz="2800" b="1" dirty="0"/>
              <a:t>Rehab Teacher used to work with homemakers and a JAWS Trainer</a:t>
            </a:r>
          </a:p>
          <a:p>
            <a:pPr>
              <a:buFont typeface="Wingdings" panose="05000000000000000000" pitchFamily="2" charset="2"/>
              <a:buChar char="Ø"/>
            </a:pPr>
            <a:r>
              <a:rPr lang="en-US" sz="2800" b="1" dirty="0"/>
              <a:t>Participated in all The Career Index Plus trainings</a:t>
            </a:r>
          </a:p>
          <a:p>
            <a:pPr>
              <a:buFont typeface="Wingdings" panose="05000000000000000000" pitchFamily="2" charset="2"/>
              <a:buChar char="Ø"/>
            </a:pPr>
            <a:r>
              <a:rPr lang="en-US" sz="2800" b="1" dirty="0"/>
              <a:t>Understood perspective from trainer and job seeker</a:t>
            </a:r>
          </a:p>
          <a:p>
            <a:pPr>
              <a:buFont typeface="Wingdings" panose="05000000000000000000" pitchFamily="2" charset="2"/>
              <a:buChar char="Ø"/>
            </a:pPr>
            <a:r>
              <a:rPr lang="en-US" sz="2800" b="1" dirty="0"/>
              <a:t>Identified areas that were not accessible</a:t>
            </a:r>
          </a:p>
          <a:p>
            <a:pPr>
              <a:buFont typeface="Wingdings" panose="05000000000000000000" pitchFamily="2" charset="2"/>
              <a:buChar char="Ø"/>
            </a:pPr>
            <a:r>
              <a:rPr lang="en-US" sz="2800" b="1" dirty="0"/>
              <a:t>Part of User Group to improve accessibility</a:t>
            </a:r>
            <a:endParaRPr lang="en-US" sz="3600" b="1" dirty="0"/>
          </a:p>
        </p:txBody>
      </p:sp>
    </p:spTree>
    <p:extLst>
      <p:ext uri="{BB962C8B-B14F-4D97-AF65-F5344CB8AC3E}">
        <p14:creationId xmlns:p14="http://schemas.microsoft.com/office/powerpoint/2010/main" val="84851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JD-VRTAC</a:t>
            </a:r>
            <a:br>
              <a:rPr lang="en-US" dirty="0"/>
            </a:br>
            <a:r>
              <a:rPr lang="en-US" dirty="0"/>
              <a:t>Single Point of Contact Training Methods</a:t>
            </a:r>
          </a:p>
        </p:txBody>
      </p:sp>
      <p:sp>
        <p:nvSpPr>
          <p:cNvPr id="3" name="Content Placeholder 2"/>
          <p:cNvSpPr>
            <a:spLocks noGrp="1"/>
          </p:cNvSpPr>
          <p:nvPr>
            <p:ph idx="1"/>
          </p:nvPr>
        </p:nvSpPr>
        <p:spPr>
          <a:xfrm>
            <a:off x="457200" y="2133600"/>
            <a:ext cx="8229600" cy="4343400"/>
          </a:xfrm>
        </p:spPr>
        <p:txBody>
          <a:bodyPr/>
          <a:lstStyle/>
          <a:p>
            <a:pPr>
              <a:buFont typeface="Wingdings" panose="05000000000000000000" pitchFamily="2" charset="2"/>
              <a:buChar char="Ø"/>
            </a:pPr>
            <a:r>
              <a:rPr lang="en-US" sz="2800" b="1" dirty="0"/>
              <a:t>Pure teaching</a:t>
            </a:r>
          </a:p>
          <a:p>
            <a:pPr>
              <a:buFont typeface="Wingdings" panose="05000000000000000000" pitchFamily="2" charset="2"/>
              <a:buChar char="Ø"/>
            </a:pPr>
            <a:r>
              <a:rPr lang="en-US" sz="2800" b="1" dirty="0"/>
              <a:t>Assess computer skills</a:t>
            </a:r>
          </a:p>
          <a:p>
            <a:pPr>
              <a:buFont typeface="Wingdings" panose="05000000000000000000" pitchFamily="2" charset="2"/>
              <a:buChar char="Ø"/>
            </a:pPr>
            <a:r>
              <a:rPr lang="en-US" sz="2800" b="1" dirty="0"/>
              <a:t>Meeting locations</a:t>
            </a:r>
          </a:p>
          <a:p>
            <a:pPr>
              <a:buFont typeface="Wingdings" panose="05000000000000000000" pitchFamily="2" charset="2"/>
              <a:buChar char="Ø"/>
            </a:pPr>
            <a:r>
              <a:rPr lang="en-US" sz="2800" b="1" dirty="0"/>
              <a:t>Usually one lesson for TCI+ and then follow-up call</a:t>
            </a:r>
          </a:p>
          <a:p>
            <a:pPr>
              <a:buFont typeface="Wingdings" panose="05000000000000000000" pitchFamily="2" charset="2"/>
              <a:buChar char="Ø"/>
            </a:pPr>
            <a:r>
              <a:rPr lang="en-US" sz="2800" b="1" dirty="0"/>
              <a:t>Overall goal is self-direction of client</a:t>
            </a:r>
            <a:endParaRPr lang="en-US" dirty="0"/>
          </a:p>
          <a:p>
            <a:endParaRPr lang="en-US" dirty="0"/>
          </a:p>
        </p:txBody>
      </p:sp>
    </p:spTree>
    <p:extLst>
      <p:ext uri="{BB962C8B-B14F-4D97-AF65-F5344CB8AC3E}">
        <p14:creationId xmlns:p14="http://schemas.microsoft.com/office/powerpoint/2010/main" val="4196932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ors">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dors</Template>
  <TotalTime>551</TotalTime>
  <Words>498</Words>
  <Application>Microsoft Office PowerPoint</Application>
  <PresentationFormat>On-screen Show (4:3)</PresentationFormat>
  <Paragraphs>80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Avenir Book</vt:lpstr>
      <vt:lpstr>Calibri</vt:lpstr>
      <vt:lpstr>Franklin Gothic Book</vt:lpstr>
      <vt:lpstr>Franklin Gothic Medium</vt:lpstr>
      <vt:lpstr>Wingdings</vt:lpstr>
      <vt:lpstr>dors</vt:lpstr>
      <vt:lpstr>Connecticut BESB's JD-VRTAC Project Using LMI to Improve  Client Employment Outcomes</vt:lpstr>
      <vt:lpstr>BESB</vt:lpstr>
      <vt:lpstr>JD-VRTAC Project</vt:lpstr>
      <vt:lpstr>JD-VRTAC Project Continued</vt:lpstr>
      <vt:lpstr>JD-VRTAC Project goals</vt:lpstr>
      <vt:lpstr>JD-VRTAC Project Implementation</vt:lpstr>
      <vt:lpstr>JD-VRTAC Project Implementation Continued</vt:lpstr>
      <vt:lpstr> JD-VRTAC Evolution of Transitioning Rehabilitation Teacher into Single Point of Contact Role</vt:lpstr>
      <vt:lpstr>JD-VRTAC Single Point of Contact Training Methods</vt:lpstr>
      <vt:lpstr>Case Examples</vt:lpstr>
      <vt:lpstr>JD-VRTAC Project Accomplishments</vt:lpstr>
      <vt:lpstr>BESB Today</vt:lpstr>
      <vt:lpstr>Contact information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Bureau of Education and Services for the Blind</dc:title>
  <dc:creator>Burgard, Mary</dc:creator>
  <cp:lastModifiedBy>Susan Kusz</cp:lastModifiedBy>
  <cp:revision>52</cp:revision>
  <cp:lastPrinted>2018-06-08T19:42:22Z</cp:lastPrinted>
  <dcterms:created xsi:type="dcterms:W3CDTF">2015-10-09T20:22:58Z</dcterms:created>
  <dcterms:modified xsi:type="dcterms:W3CDTF">2018-10-25T13:51:53Z</dcterms:modified>
</cp:coreProperties>
</file>