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688" r:id="rId2"/>
    <p:sldMasterId id="2147483716" r:id="rId3"/>
  </p:sldMasterIdLst>
  <p:notesMasterIdLst>
    <p:notesMasterId r:id="rId50"/>
  </p:notesMasterIdLst>
  <p:handoutMasterIdLst>
    <p:handoutMasterId r:id="rId51"/>
  </p:handoutMasterIdLst>
  <p:sldIdLst>
    <p:sldId id="267" r:id="rId4"/>
    <p:sldId id="454" r:id="rId5"/>
    <p:sldId id="465" r:id="rId6"/>
    <p:sldId id="455" r:id="rId7"/>
    <p:sldId id="333" r:id="rId8"/>
    <p:sldId id="413" r:id="rId9"/>
    <p:sldId id="286" r:id="rId10"/>
    <p:sldId id="269" r:id="rId11"/>
    <p:sldId id="270" r:id="rId12"/>
    <p:sldId id="415" r:id="rId13"/>
    <p:sldId id="424" r:id="rId14"/>
    <p:sldId id="437" r:id="rId15"/>
    <p:sldId id="438" r:id="rId16"/>
    <p:sldId id="440" r:id="rId17"/>
    <p:sldId id="416" r:id="rId18"/>
    <p:sldId id="458" r:id="rId19"/>
    <p:sldId id="431" r:id="rId20"/>
    <p:sldId id="466" r:id="rId21"/>
    <p:sldId id="457" r:id="rId22"/>
    <p:sldId id="414" r:id="rId23"/>
    <p:sldId id="467" r:id="rId24"/>
    <p:sldId id="460" r:id="rId25"/>
    <p:sldId id="417" r:id="rId26"/>
    <p:sldId id="468" r:id="rId27"/>
    <p:sldId id="462" r:id="rId28"/>
    <p:sldId id="418" r:id="rId29"/>
    <p:sldId id="469" r:id="rId30"/>
    <p:sldId id="464" r:id="rId31"/>
    <p:sldId id="448" r:id="rId32"/>
    <p:sldId id="374" r:id="rId33"/>
    <p:sldId id="470" r:id="rId34"/>
    <p:sldId id="471" r:id="rId35"/>
    <p:sldId id="453" r:id="rId36"/>
    <p:sldId id="324" r:id="rId37"/>
    <p:sldId id="452" r:id="rId38"/>
    <p:sldId id="425" r:id="rId39"/>
    <p:sldId id="273" r:id="rId40"/>
    <p:sldId id="403" r:id="rId41"/>
    <p:sldId id="423" r:id="rId42"/>
    <p:sldId id="449" r:id="rId43"/>
    <p:sldId id="450" r:id="rId44"/>
    <p:sldId id="451" r:id="rId45"/>
    <p:sldId id="318" r:id="rId46"/>
    <p:sldId id="473" r:id="rId47"/>
    <p:sldId id="266" r:id="rId48"/>
    <p:sldId id="47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6404" autoAdjust="0"/>
  </p:normalViewPr>
  <p:slideViewPr>
    <p:cSldViewPr snapToGrid="0">
      <p:cViewPr varScale="1">
        <p:scale>
          <a:sx n="111" d="100"/>
          <a:sy n="111" d="100"/>
        </p:scale>
        <p:origin x="30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48B0BE-B7D1-418A-92ED-27AB6EF67924}" type="datetimeFigureOut">
              <a:rPr lang="en-US" smtClean="0"/>
              <a:t>10/9/2018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901342-66AE-4CA5-AAD5-17EB76567C50}" type="slidenum">
              <a:rPr lang="en-US" smtClean="0"/>
              <a:t>‹#›</a:t>
            </a:fld>
            <a:endParaRPr lang="en-US" dirty="0"/>
          </a:p>
        </p:txBody>
      </p:sp>
    </p:spTree>
    <p:extLst>
      <p:ext uri="{BB962C8B-B14F-4D97-AF65-F5344CB8AC3E}">
        <p14:creationId xmlns:p14="http://schemas.microsoft.com/office/powerpoint/2010/main" val="125511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E5341-A156-43F6-8841-042FCDDA1AFF}" type="datetimeFigureOut">
              <a:rPr lang="en-US" smtClean="0"/>
              <a:t>10/9/2018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53008-E8E5-4109-AEB5-FAD270526371}" type="slidenum">
              <a:rPr lang="en-US" smtClean="0"/>
              <a:t>‹#›</a:t>
            </a:fld>
            <a:endParaRPr lang="en-US" dirty="0"/>
          </a:p>
        </p:txBody>
      </p:sp>
    </p:spTree>
    <p:extLst>
      <p:ext uri="{BB962C8B-B14F-4D97-AF65-F5344CB8AC3E}">
        <p14:creationId xmlns:p14="http://schemas.microsoft.com/office/powerpoint/2010/main" val="1776593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1</a:t>
            </a:fld>
            <a:endParaRPr lang="en-US" dirty="0"/>
          </a:p>
        </p:txBody>
      </p:sp>
    </p:spTree>
    <p:extLst>
      <p:ext uri="{BB962C8B-B14F-4D97-AF65-F5344CB8AC3E}">
        <p14:creationId xmlns:p14="http://schemas.microsoft.com/office/powerpoint/2010/main" val="1675266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LMI Note – Sector strategies identify critical industries (high pay, benefits, etc…the good jobs).  </a:t>
            </a:r>
          </a:p>
        </p:txBody>
      </p:sp>
      <p:sp>
        <p:nvSpPr>
          <p:cNvPr id="4" name="Slide Number Placeholder 3"/>
          <p:cNvSpPr>
            <a:spLocks noGrp="1"/>
          </p:cNvSpPr>
          <p:nvPr>
            <p:ph type="sldNum" sz="quarter" idx="5"/>
          </p:nvPr>
        </p:nvSpPr>
        <p:spPr/>
        <p:txBody>
          <a:bodyPr/>
          <a:lstStyle/>
          <a:p>
            <a:fld id="{62B53008-E8E5-4109-AEB5-FAD270526371}" type="slidenum">
              <a:rPr lang="en-US" smtClean="0"/>
              <a:t>15</a:t>
            </a:fld>
            <a:endParaRPr lang="en-US" dirty="0"/>
          </a:p>
        </p:txBody>
      </p:sp>
    </p:spTree>
    <p:extLst>
      <p:ext uri="{BB962C8B-B14F-4D97-AF65-F5344CB8AC3E}">
        <p14:creationId xmlns:p14="http://schemas.microsoft.com/office/powerpoint/2010/main" val="257872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16</a:t>
            </a:fld>
            <a:endParaRPr lang="en-US" dirty="0"/>
          </a:p>
        </p:txBody>
      </p:sp>
    </p:spTree>
    <p:extLst>
      <p:ext uri="{BB962C8B-B14F-4D97-AF65-F5344CB8AC3E}">
        <p14:creationId xmlns:p14="http://schemas.microsoft.com/office/powerpoint/2010/main" val="3304870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Programmatic Focus – When states are looking at hot jobs, business engagement activities, progressive employment pilot ideas, etc.  Really need to partner with state workforce for up to date local data.  Community colleges often focus entire educational programs on this data and are good sources for progressive employment, job shadowing, discovery opportunities, etc.  With the amount of connections they have made.</a:t>
            </a:r>
          </a:p>
          <a:p>
            <a:endParaRPr lang="en-US" dirty="0"/>
          </a:p>
          <a:p>
            <a:r>
              <a:rPr lang="en-US" dirty="0"/>
              <a:t>Client Focus – when looking at client and possible job match, TCI+ etc.  </a:t>
            </a:r>
          </a:p>
        </p:txBody>
      </p:sp>
      <p:sp>
        <p:nvSpPr>
          <p:cNvPr id="4" name="Slide Number Placeholder 3"/>
          <p:cNvSpPr>
            <a:spLocks noGrp="1"/>
          </p:cNvSpPr>
          <p:nvPr>
            <p:ph type="sldNum" sz="quarter" idx="5"/>
          </p:nvPr>
        </p:nvSpPr>
        <p:spPr/>
        <p:txBody>
          <a:bodyPr/>
          <a:lstStyle/>
          <a:p>
            <a:fld id="{62B53008-E8E5-4109-AEB5-FAD270526371}" type="slidenum">
              <a:rPr lang="en-US" smtClean="0"/>
              <a:t>17</a:t>
            </a:fld>
            <a:endParaRPr lang="en-US" dirty="0"/>
          </a:p>
        </p:txBody>
      </p:sp>
    </p:spTree>
    <p:extLst>
      <p:ext uri="{BB962C8B-B14F-4D97-AF65-F5344CB8AC3E}">
        <p14:creationId xmlns:p14="http://schemas.microsoft.com/office/powerpoint/2010/main" val="115463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LMI Note – This is a key point to understanding the new paradigm that is WIOA.  Starting with pre-ETS, moving forward to VR services, and long term vocational stability.  Leveraging resources along the way.  This is a career pathway with LMI directing the way forward. </a:t>
            </a:r>
          </a:p>
        </p:txBody>
      </p:sp>
      <p:sp>
        <p:nvSpPr>
          <p:cNvPr id="4" name="Slide Number Placeholder 3"/>
          <p:cNvSpPr>
            <a:spLocks noGrp="1"/>
          </p:cNvSpPr>
          <p:nvPr>
            <p:ph type="sldNum" sz="quarter" idx="5"/>
          </p:nvPr>
        </p:nvSpPr>
        <p:spPr/>
        <p:txBody>
          <a:bodyPr/>
          <a:lstStyle/>
          <a:p>
            <a:fld id="{62B53008-E8E5-4109-AEB5-FAD270526371}" type="slidenum">
              <a:rPr lang="en-US" smtClean="0"/>
              <a:t>23</a:t>
            </a:fld>
            <a:endParaRPr lang="en-US" dirty="0"/>
          </a:p>
        </p:txBody>
      </p:sp>
    </p:spTree>
    <p:extLst>
      <p:ext uri="{BB962C8B-B14F-4D97-AF65-F5344CB8AC3E}">
        <p14:creationId xmlns:p14="http://schemas.microsoft.com/office/powerpoint/2010/main" val="3174450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LMI Note: Determining what to document, how to document, and where to source the materials is an important procedural element for successful implementation of LMI.  The Career Index Plus, and the training we’ve been building around it, will help with this. </a:t>
            </a:r>
          </a:p>
        </p:txBody>
      </p:sp>
      <p:sp>
        <p:nvSpPr>
          <p:cNvPr id="4" name="Slide Number Placeholder 3"/>
          <p:cNvSpPr>
            <a:spLocks noGrp="1"/>
          </p:cNvSpPr>
          <p:nvPr>
            <p:ph type="sldNum" sz="quarter" idx="5"/>
          </p:nvPr>
        </p:nvSpPr>
        <p:spPr/>
        <p:txBody>
          <a:bodyPr/>
          <a:lstStyle/>
          <a:p>
            <a:fld id="{62B53008-E8E5-4109-AEB5-FAD270526371}" type="slidenum">
              <a:rPr lang="en-US" smtClean="0"/>
              <a:t>26</a:t>
            </a:fld>
            <a:endParaRPr lang="en-US" dirty="0"/>
          </a:p>
        </p:txBody>
      </p:sp>
    </p:spTree>
    <p:extLst>
      <p:ext uri="{BB962C8B-B14F-4D97-AF65-F5344CB8AC3E}">
        <p14:creationId xmlns:p14="http://schemas.microsoft.com/office/powerpoint/2010/main" val="3330260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t>% in unsubsidized employment during the second quarter after exit from the program;</a:t>
            </a:r>
          </a:p>
          <a:p>
            <a:pPr marL="457200" indent="-457200">
              <a:buFont typeface="+mj-lt"/>
              <a:buAutoNum type="arabicPeriod"/>
            </a:pPr>
            <a:r>
              <a:rPr lang="en-US" dirty="0"/>
              <a:t>% in unsubsidized employment during the fourth quarter after exit from the program;</a:t>
            </a:r>
          </a:p>
          <a:p>
            <a:pPr marL="457200" indent="-457200">
              <a:buFont typeface="+mj-lt"/>
              <a:buAutoNum type="arabicPeriod"/>
            </a:pPr>
            <a:r>
              <a:rPr lang="en-US" dirty="0"/>
              <a:t>Median earnings of those in unsubsidized employment during the second quarter after exit from the program;</a:t>
            </a:r>
          </a:p>
          <a:p>
            <a:pPr marL="457200" indent="-457200">
              <a:buFont typeface="+mj-lt"/>
              <a:buAutoNum type="arabicPeriod"/>
            </a:pPr>
            <a:r>
              <a:rPr lang="en-US" dirty="0"/>
              <a:t>% of participants who obtained a recognized postsecondary credential or secondary school diploma or equivalent during participation in, or within one year of, exit from the program;</a:t>
            </a:r>
          </a:p>
          <a:p>
            <a:pPr marL="457200" indent="-457200">
              <a:buFont typeface="+mj-lt"/>
              <a:buAutoNum type="arabicPeriod"/>
            </a:pPr>
            <a:r>
              <a:rPr lang="en-US" dirty="0"/>
              <a:t>% of participants, who during a program year, are in an education or training program that leads to a recognized postsecondary credential or employment and who are achieving measurable skill gains toward such a credential or employment; and</a:t>
            </a:r>
          </a:p>
          <a:p>
            <a:pPr marL="457200" indent="-457200">
              <a:buFont typeface="+mj-lt"/>
              <a:buAutoNum type="arabicPeriod"/>
            </a:pPr>
            <a:r>
              <a:rPr lang="en-US" dirty="0"/>
              <a:t>Indicators of effectiveness in serving employers.</a:t>
            </a:r>
          </a:p>
          <a:p>
            <a:endParaRPr lang="en-US" dirty="0"/>
          </a:p>
        </p:txBody>
      </p:sp>
      <p:sp>
        <p:nvSpPr>
          <p:cNvPr id="4" name="Slide Number Placeholder 3"/>
          <p:cNvSpPr>
            <a:spLocks noGrp="1"/>
          </p:cNvSpPr>
          <p:nvPr>
            <p:ph type="sldNum" sz="quarter" idx="10"/>
          </p:nvPr>
        </p:nvSpPr>
        <p:spPr/>
        <p:txBody>
          <a:bodyPr/>
          <a:lstStyle/>
          <a:p>
            <a:fld id="{94411A61-F608-43C1-A0F9-72BE48135CD6}" type="slidenum">
              <a:rPr lang="en-US" smtClean="0"/>
              <a:pPr/>
              <a:t>30</a:t>
            </a:fld>
            <a:endParaRPr lang="en-US" dirty="0"/>
          </a:p>
        </p:txBody>
      </p:sp>
    </p:spTree>
    <p:extLst>
      <p:ext uri="{BB962C8B-B14F-4D97-AF65-F5344CB8AC3E}">
        <p14:creationId xmlns:p14="http://schemas.microsoft.com/office/powerpoint/2010/main" val="2558570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33</a:t>
            </a:fld>
            <a:endParaRPr lang="en-US" dirty="0"/>
          </a:p>
        </p:txBody>
      </p:sp>
    </p:spTree>
    <p:extLst>
      <p:ext uri="{BB962C8B-B14F-4D97-AF65-F5344CB8AC3E}">
        <p14:creationId xmlns:p14="http://schemas.microsoft.com/office/powerpoint/2010/main" val="10225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34</a:t>
            </a:fld>
            <a:endParaRPr lang="en-US" dirty="0"/>
          </a:p>
        </p:txBody>
      </p:sp>
    </p:spTree>
    <p:extLst>
      <p:ext uri="{BB962C8B-B14F-4D97-AF65-F5344CB8AC3E}">
        <p14:creationId xmlns:p14="http://schemas.microsoft.com/office/powerpoint/2010/main" val="2124880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35</a:t>
            </a:fld>
            <a:endParaRPr lang="en-US" dirty="0"/>
          </a:p>
        </p:txBody>
      </p:sp>
    </p:spTree>
    <p:extLst>
      <p:ext uri="{BB962C8B-B14F-4D97-AF65-F5344CB8AC3E}">
        <p14:creationId xmlns:p14="http://schemas.microsoft.com/office/powerpoint/2010/main" val="411749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411A61-F608-43C1-A0F9-72BE48135CD6}" type="slidenum">
              <a:rPr lang="en-US" smtClean="0"/>
              <a:pPr/>
              <a:t>36</a:t>
            </a:fld>
            <a:endParaRPr lang="en-US" dirty="0"/>
          </a:p>
        </p:txBody>
      </p:sp>
    </p:spTree>
    <p:extLst>
      <p:ext uri="{BB962C8B-B14F-4D97-AF65-F5344CB8AC3E}">
        <p14:creationId xmlns:p14="http://schemas.microsoft.com/office/powerpoint/2010/main" val="253388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 to give the ‘SCARF’ talk.  Transition to Career Pathways</a:t>
            </a:r>
          </a:p>
        </p:txBody>
      </p:sp>
      <p:sp>
        <p:nvSpPr>
          <p:cNvPr id="4" name="Slide Number Placeholder 3"/>
          <p:cNvSpPr>
            <a:spLocks noGrp="1"/>
          </p:cNvSpPr>
          <p:nvPr>
            <p:ph type="sldNum" sz="quarter" idx="5"/>
          </p:nvPr>
        </p:nvSpPr>
        <p:spPr/>
        <p:txBody>
          <a:bodyPr/>
          <a:lstStyle/>
          <a:p>
            <a:fld id="{62B53008-E8E5-4109-AEB5-FAD270526371}" type="slidenum">
              <a:rPr lang="en-US" smtClean="0"/>
              <a:t>5</a:t>
            </a:fld>
            <a:endParaRPr lang="en-US" dirty="0"/>
          </a:p>
        </p:txBody>
      </p:sp>
    </p:spTree>
    <p:extLst>
      <p:ext uri="{BB962C8B-B14F-4D97-AF65-F5344CB8AC3E}">
        <p14:creationId xmlns:p14="http://schemas.microsoft.com/office/powerpoint/2010/main" val="3254431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37</a:t>
            </a:fld>
            <a:endParaRPr lang="en-US" dirty="0"/>
          </a:p>
        </p:txBody>
      </p:sp>
    </p:spTree>
    <p:extLst>
      <p:ext uri="{BB962C8B-B14F-4D97-AF65-F5344CB8AC3E}">
        <p14:creationId xmlns:p14="http://schemas.microsoft.com/office/powerpoint/2010/main" val="1023055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38</a:t>
            </a:fld>
            <a:endParaRPr lang="en-US" dirty="0"/>
          </a:p>
        </p:txBody>
      </p:sp>
    </p:spTree>
    <p:extLst>
      <p:ext uri="{BB962C8B-B14F-4D97-AF65-F5344CB8AC3E}">
        <p14:creationId xmlns:p14="http://schemas.microsoft.com/office/powerpoint/2010/main" val="2053164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40</a:t>
            </a:fld>
            <a:endParaRPr lang="en-US" dirty="0"/>
          </a:p>
        </p:txBody>
      </p:sp>
    </p:spTree>
    <p:extLst>
      <p:ext uri="{BB962C8B-B14F-4D97-AF65-F5344CB8AC3E}">
        <p14:creationId xmlns:p14="http://schemas.microsoft.com/office/powerpoint/2010/main" val="1037910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43</a:t>
            </a:fld>
            <a:endParaRPr lang="en-US" dirty="0"/>
          </a:p>
        </p:txBody>
      </p:sp>
    </p:spTree>
    <p:extLst>
      <p:ext uri="{BB962C8B-B14F-4D97-AF65-F5344CB8AC3E}">
        <p14:creationId xmlns:p14="http://schemas.microsoft.com/office/powerpoint/2010/main" val="388452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054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775526-46CD-4F39-B0DE-F4CA07B4F71E}" type="slidenum">
              <a:rPr lang="en-US"/>
              <a:pPr fontAlgn="base">
                <a:spcBef>
                  <a:spcPct val="0"/>
                </a:spcBef>
                <a:spcAft>
                  <a:spcPct val="0"/>
                </a:spcAft>
              </a:pPr>
              <a:t>44</a:t>
            </a:fld>
            <a:endParaRPr lang="en-US" dirty="0"/>
          </a:p>
        </p:txBody>
      </p:sp>
    </p:spTree>
    <p:extLst>
      <p:ext uri="{BB962C8B-B14F-4D97-AF65-F5344CB8AC3E}">
        <p14:creationId xmlns:p14="http://schemas.microsoft.com/office/powerpoint/2010/main" val="118628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45</a:t>
            </a:fld>
            <a:endParaRPr lang="en-US" dirty="0"/>
          </a:p>
        </p:txBody>
      </p:sp>
    </p:spTree>
    <p:extLst>
      <p:ext uri="{BB962C8B-B14F-4D97-AF65-F5344CB8AC3E}">
        <p14:creationId xmlns:p14="http://schemas.microsoft.com/office/powerpoint/2010/main" val="2188856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46</a:t>
            </a:fld>
            <a:endParaRPr lang="en-US" dirty="0"/>
          </a:p>
        </p:txBody>
      </p:sp>
    </p:spTree>
    <p:extLst>
      <p:ext uri="{BB962C8B-B14F-4D97-AF65-F5344CB8AC3E}">
        <p14:creationId xmlns:p14="http://schemas.microsoft.com/office/powerpoint/2010/main" val="355175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LMI Note: LMI is used to systematically identify the educational focuses and the workforce endeavors that our clients pursue.  Without LMI, we would have no direction.  </a:t>
            </a:r>
          </a:p>
        </p:txBody>
      </p:sp>
      <p:sp>
        <p:nvSpPr>
          <p:cNvPr id="4" name="Slide Number Placeholder 3"/>
          <p:cNvSpPr>
            <a:spLocks noGrp="1"/>
          </p:cNvSpPr>
          <p:nvPr>
            <p:ph type="sldNum" sz="quarter" idx="5"/>
          </p:nvPr>
        </p:nvSpPr>
        <p:spPr/>
        <p:txBody>
          <a:bodyPr/>
          <a:lstStyle/>
          <a:p>
            <a:fld id="{62B53008-E8E5-4109-AEB5-FAD270526371}" type="slidenum">
              <a:rPr lang="en-US" smtClean="0"/>
              <a:t>6</a:t>
            </a:fld>
            <a:endParaRPr lang="en-US" dirty="0"/>
          </a:p>
        </p:txBody>
      </p:sp>
    </p:spTree>
    <p:extLst>
      <p:ext uri="{BB962C8B-B14F-4D97-AF65-F5344CB8AC3E}">
        <p14:creationId xmlns:p14="http://schemas.microsoft.com/office/powerpoint/2010/main" val="505612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5650" indent="-290513">
              <a:defRPr>
                <a:solidFill>
                  <a:schemeClr val="tx1"/>
                </a:solidFill>
                <a:latin typeface="Calibri" panose="020F0502020204030204" pitchFamily="34" charset="0"/>
                <a:cs typeface="Arial" panose="020B0604020202020204" pitchFamily="34" charset="0"/>
              </a:defRPr>
            </a:lvl2pPr>
            <a:lvl3pPr marL="1163638" indent="-231775">
              <a:defRPr>
                <a:solidFill>
                  <a:schemeClr val="tx1"/>
                </a:solidFill>
                <a:latin typeface="Calibri" panose="020F0502020204030204" pitchFamily="34" charset="0"/>
                <a:cs typeface="Arial" panose="020B0604020202020204" pitchFamily="34" charset="0"/>
              </a:defRPr>
            </a:lvl3pPr>
            <a:lvl4pPr marL="1630363" indent="-231775">
              <a:defRPr>
                <a:solidFill>
                  <a:schemeClr val="tx1"/>
                </a:solidFill>
                <a:latin typeface="Calibri" panose="020F0502020204030204" pitchFamily="34" charset="0"/>
                <a:cs typeface="Arial" panose="020B0604020202020204" pitchFamily="34" charset="0"/>
              </a:defRPr>
            </a:lvl4pPr>
            <a:lvl5pPr marL="2095500" indent="-231775">
              <a:defRPr>
                <a:solidFill>
                  <a:schemeClr val="tx1"/>
                </a:solidFill>
                <a:latin typeface="Calibri" panose="020F0502020204030204" pitchFamily="34" charset="0"/>
                <a:cs typeface="Arial" panose="020B060402020202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4DB9A03-5F87-4ACB-8E8C-FD5DD36E0773}" type="slidenum">
              <a:rPr lang="en-US" altLang="en-US" smtClean="0"/>
              <a:pPr/>
              <a:t>7</a:t>
            </a:fld>
            <a:endParaRPr lang="en-US" altLang="en-US" dirty="0"/>
          </a:p>
        </p:txBody>
      </p:sp>
    </p:spTree>
    <p:extLst>
      <p:ext uri="{BB962C8B-B14F-4D97-AF65-F5344CB8AC3E}">
        <p14:creationId xmlns:p14="http://schemas.microsoft.com/office/powerpoint/2010/main" val="421270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LMI Note: Skill needs of industry is a subset of LMI data.  </a:t>
            </a:r>
          </a:p>
        </p:txBody>
      </p:sp>
      <p:sp>
        <p:nvSpPr>
          <p:cNvPr id="4" name="Slide Number Placeholder 3"/>
          <p:cNvSpPr>
            <a:spLocks noGrp="1"/>
          </p:cNvSpPr>
          <p:nvPr>
            <p:ph type="sldNum" sz="quarter" idx="10"/>
          </p:nvPr>
        </p:nvSpPr>
        <p:spPr/>
        <p:txBody>
          <a:bodyPr/>
          <a:lstStyle/>
          <a:p>
            <a:fld id="{62B53008-E8E5-4109-AEB5-FAD270526371}" type="slidenum">
              <a:rPr lang="en-US" smtClean="0"/>
              <a:t>8</a:t>
            </a:fld>
            <a:endParaRPr lang="en-US" dirty="0"/>
          </a:p>
        </p:txBody>
      </p:sp>
    </p:spTree>
    <p:extLst>
      <p:ext uri="{BB962C8B-B14F-4D97-AF65-F5344CB8AC3E}">
        <p14:creationId xmlns:p14="http://schemas.microsoft.com/office/powerpoint/2010/main" val="4119491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LMI Note: the organization of education, training, and other services, are directed by the winds of LMI.  </a:t>
            </a:r>
          </a:p>
        </p:txBody>
      </p:sp>
      <p:sp>
        <p:nvSpPr>
          <p:cNvPr id="4" name="Slide Number Placeholder 3"/>
          <p:cNvSpPr>
            <a:spLocks noGrp="1"/>
          </p:cNvSpPr>
          <p:nvPr>
            <p:ph type="sldNum" sz="quarter" idx="10"/>
          </p:nvPr>
        </p:nvSpPr>
        <p:spPr/>
        <p:txBody>
          <a:bodyPr/>
          <a:lstStyle/>
          <a:p>
            <a:fld id="{62B53008-E8E5-4109-AEB5-FAD270526371}" type="slidenum">
              <a:rPr lang="en-US" smtClean="0"/>
              <a:t>9</a:t>
            </a:fld>
            <a:endParaRPr lang="en-US" dirty="0"/>
          </a:p>
        </p:txBody>
      </p:sp>
    </p:spTree>
    <p:extLst>
      <p:ext uri="{BB962C8B-B14F-4D97-AF65-F5344CB8AC3E}">
        <p14:creationId xmlns:p14="http://schemas.microsoft.com/office/powerpoint/2010/main" val="2608754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53008-E8E5-4109-AEB5-FAD270526371}" type="slidenum">
              <a:rPr lang="en-US" smtClean="0"/>
              <a:t>10</a:t>
            </a:fld>
            <a:endParaRPr lang="en-US" dirty="0"/>
          </a:p>
        </p:txBody>
      </p:sp>
    </p:spTree>
    <p:extLst>
      <p:ext uri="{BB962C8B-B14F-4D97-AF65-F5344CB8AC3E}">
        <p14:creationId xmlns:p14="http://schemas.microsoft.com/office/powerpoint/2010/main" val="4216057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2B53008-E8E5-4109-AEB5-FAD270526371}" type="slidenum">
              <a:rPr lang="en-US" smtClean="0"/>
              <a:t>11</a:t>
            </a:fld>
            <a:endParaRPr lang="en-US" dirty="0"/>
          </a:p>
        </p:txBody>
      </p:sp>
    </p:spTree>
    <p:extLst>
      <p:ext uri="{BB962C8B-B14F-4D97-AF65-F5344CB8AC3E}">
        <p14:creationId xmlns:p14="http://schemas.microsoft.com/office/powerpoint/2010/main" val="2801075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LMI Note: The focusing of partnerships around common elements, LMI in particular, is a foundational way to move siloed entities into true partnership roles.  </a:t>
            </a:r>
          </a:p>
        </p:txBody>
      </p:sp>
      <p:sp>
        <p:nvSpPr>
          <p:cNvPr id="4" name="Slide Number Placeholder 3"/>
          <p:cNvSpPr>
            <a:spLocks noGrp="1"/>
          </p:cNvSpPr>
          <p:nvPr>
            <p:ph type="sldNum" sz="quarter" idx="10"/>
          </p:nvPr>
        </p:nvSpPr>
        <p:spPr/>
        <p:txBody>
          <a:bodyPr/>
          <a:lstStyle/>
          <a:p>
            <a:fld id="{62B53008-E8E5-4109-AEB5-FAD270526371}" type="slidenum">
              <a:rPr lang="en-US" smtClean="0"/>
              <a:t>12</a:t>
            </a:fld>
            <a:endParaRPr lang="en-US" dirty="0"/>
          </a:p>
        </p:txBody>
      </p:sp>
    </p:spTree>
    <p:extLst>
      <p:ext uri="{BB962C8B-B14F-4D97-AF65-F5344CB8AC3E}">
        <p14:creationId xmlns:p14="http://schemas.microsoft.com/office/powerpoint/2010/main" val="1420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47206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E767AE-4EE3-47A6-ADA1-74D0B244A77E}"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0579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05716D-B05E-42AC-9515-D42E24FBC8D6}"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7466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092AF2-685E-47EF-90FA-2AB365D95078}"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19207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159681-49BD-4084-9C67-381DBC5BD93F}"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3409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225631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9294DE-8BB2-499D-B520-58E211D6C9B4}"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61606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1"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389808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373295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BB137-9A65-4D05-A0B1-E4130B2AA951}"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408987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F26D0-4F1C-4DA8-9B63-291D80093565}"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426493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0042C7-1C6E-4568-B0AE-85E9CEDDF7F2}"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97478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CE523A-1527-4787-BE43-88C33966D9C5}"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893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2AE9F-B81B-4D0E-8509-258F91780470}"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54486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1E775-0A1C-4860-A58E-26DA7C2C5AFB}"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55319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AFCC5-DF6B-4CE5-90CC-3D44A844EA7A}"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19986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C3BF0F-83D6-4C89-B593-C63A8B63B9D3}"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2431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ED5704-6A97-41EA-BD9D-948FC8E7DCC2}"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43765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64473A-3B93-4E29-8293-D437E6B71B26}"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35254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41230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AE6F4E-5BC0-4DD6-A52E-79B81244A626}"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88808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16"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1"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326174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rgbClr val="034680"/>
                </a:solidFill>
              </a:defRPr>
            </a:lvl1pPr>
          </a:lstStyle>
          <a:p>
            <a:r>
              <a:rPr lang="en-US" dirty="0"/>
              <a:t>Click to edit Master title style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solidFill>
                  <a:srgbClr val="377BB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93697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327377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A6DA6-1932-4442-B770-D0D388109369}"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50125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D14B68-298E-4C3C-AB8A-17918A9DEB22}"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10870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D109B-2737-4DC5-AC38-964AF06B886B}"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3557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609139-6E41-41F3-9DDF-F966FBA8D27C}"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186864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FCE0F-C42D-4922-9C38-07ABB8172DE7}"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76513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1DA708-E31A-48D6-87AF-ADEE068DE82B}"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4700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0145B5-EA28-41D0-A7A5-F32FA90D3FB5}"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Rectangle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13" name="Text Placeholder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40046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E7101-FC4E-4DDA-BB92-19A6B5035D43}"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75489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ECDE90-FC6E-44C8-A9B1-4C91ABFA929B}"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282320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rgbClr val="034680"/>
                </a:solidFill>
              </a:defRPr>
            </a:lvl1pPr>
          </a:lstStyle>
          <a:p>
            <a:r>
              <a:rPr lang="en-US" dirty="0"/>
              <a:t>Click to edit Master title style</a:t>
            </a:r>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rgbClr val="377BB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25517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DDB53B-FE8F-4778-AE3A-E10ACCD14E97}"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437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F0A23-B788-4A76-87F2-D020F3447963}"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67972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FE6298-07C2-4185-A500-860D9EBA6931}"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9484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47E3BD-CDD1-436D-9B41-E38E1F5A1B7D}"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88388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6450D9-684C-487F-8A39-F03D90C0A7BC}"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37324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DBF80-54CB-41F6-96D3-2DA477CE7CBF}"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34485160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7E95DE-B488-438E-B8A9-2707BB5DF1E3}"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91816643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ook Antiqua"/>
              <a:ea typeface="+mn-ea"/>
              <a:cs typeface="+mn-cs"/>
            </a:endParaRPr>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3D8FC6-087B-4F21-9D38-6CC0A77D9EB2}" type="datetime1">
              <a:rPr kumimoji="0" lang="en-US" sz="1000" b="0" i="0" u="none" strike="noStrike" kern="1200" cap="none" spc="0" normalizeH="0" baseline="0" noProof="0" smtClean="0">
                <a:ln>
                  <a:noFill/>
                </a:ln>
                <a:solidFill>
                  <a:srgbClr val="545E74"/>
                </a:solidFill>
                <a:effectLst/>
                <a:uLnTx/>
                <a:uFillTx/>
                <a:latin typeface="Book Antiqua"/>
                <a:ea typeface="+mn-ea"/>
                <a:cs typeface="+mn-cs"/>
              </a:rPr>
              <a:t>10/9/2018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04294" y="167627"/>
            <a:ext cx="2069810" cy="562135"/>
          </a:xfrm>
          <a:prstGeom prst="rect">
            <a:avLst/>
          </a:prstGeom>
        </p:spPr>
      </p:pic>
    </p:spTree>
    <p:extLst>
      <p:ext uri="{BB962C8B-B14F-4D97-AF65-F5344CB8AC3E}">
        <p14:creationId xmlns:p14="http://schemas.microsoft.com/office/powerpoint/2010/main" val="10370627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Clr>
          <a:srgbClr val="080808"/>
        </a:buClr>
        <a:buFont typeface="Arial" panose="020B0604020202020204" pitchFamily="34" charset="0"/>
        <a:buChar char="•"/>
        <a:defRPr sz="2400" kern="1200">
          <a:solidFill>
            <a:srgbClr val="034680"/>
          </a:solidFill>
          <a:latin typeface="Arial" panose="020B0604020202020204" pitchFamily="34" charset="0"/>
          <a:ea typeface="+mn-ea"/>
          <a:cs typeface="Arial" panose="020B0604020202020204" pitchFamily="34" charset="0"/>
        </a:defRPr>
      </a:lvl1pPr>
      <a:lvl2pPr marL="548640" indent="-228600" algn="l" defTabSz="914400" rtl="0" eaLnBrk="1" latinLnBrk="0" hangingPunct="1">
        <a:lnSpc>
          <a:spcPct val="90000"/>
        </a:lnSpc>
        <a:spcBef>
          <a:spcPts val="1000"/>
        </a:spcBef>
        <a:buClr>
          <a:srgbClr val="080808"/>
        </a:buClr>
        <a:buFont typeface="Arial" panose="020B0604020202020204" pitchFamily="34" charset="0"/>
        <a:buChar char="•"/>
        <a:defRPr sz="2000" kern="1200">
          <a:solidFill>
            <a:srgbClr val="377BBB"/>
          </a:solidFill>
          <a:latin typeface="Arial" panose="020B0604020202020204" pitchFamily="34" charset="0"/>
          <a:ea typeface="+mn-ea"/>
          <a:cs typeface="Arial" panose="020B0604020202020204" pitchFamily="34" charset="0"/>
        </a:defRPr>
      </a:lvl2pPr>
      <a:lvl3pPr marL="822960" indent="-228600" algn="l" defTabSz="914400" rtl="0" eaLnBrk="1" latinLnBrk="0" hangingPunct="1">
        <a:lnSpc>
          <a:spcPct val="90000"/>
        </a:lnSpc>
        <a:spcBef>
          <a:spcPts val="800"/>
        </a:spcBef>
        <a:buClr>
          <a:srgbClr val="080808"/>
        </a:buClr>
        <a:buFont typeface="Arial" panose="020B0604020202020204" pitchFamily="34" charset="0"/>
        <a:buChar char="•"/>
        <a:defRPr sz="1800" kern="1200">
          <a:solidFill>
            <a:srgbClr val="377BBB"/>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lnSpc>
          <a:spcPct val="90000"/>
        </a:lnSpc>
        <a:spcBef>
          <a:spcPts val="800"/>
        </a:spcBef>
        <a:buClr>
          <a:srgbClr val="080808"/>
        </a:buClr>
        <a:buFont typeface="Arial" panose="020B0604020202020204" pitchFamily="34" charset="0"/>
        <a:buChar char="•"/>
        <a:defRPr sz="1600" kern="1200">
          <a:solidFill>
            <a:srgbClr val="377BBB"/>
          </a:solidFill>
          <a:latin typeface="Arial" panose="020B0604020202020204" pitchFamily="34" charset="0"/>
          <a:ea typeface="+mn-ea"/>
          <a:cs typeface="Arial" panose="020B0604020202020204" pitchFamily="34" charset="0"/>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8" Type="http://schemas.openxmlformats.org/officeDocument/2006/relationships/hyperlink" Target="https://mn.gov/deed/about/what-we-do/agency-results/perform-measures/fast-trac.jsp" TargetMode="External"/><Relationship Id="rId3" Type="http://schemas.openxmlformats.org/officeDocument/2006/relationships/hyperlink" Target="http://kcc.ky.gov/Office-for-the-Blind/projectcase/Pages/default.aspx" TargetMode="External"/><Relationship Id="rId7" Type="http://schemas.openxmlformats.org/officeDocument/2006/relationships/hyperlink" Target="http://www.elevatevirginia.org/about-the-virginia-board-of-workforce-development/career-pathway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vadars.org/gsp/cpid/cpid_home.htm" TargetMode="External"/><Relationship Id="rId5" Type="http://schemas.openxmlformats.org/officeDocument/2006/relationships/hyperlink" Target="http://www.cows.org/_data/documents/1117.pdf" TargetMode="External"/><Relationship Id="rId10" Type="http://schemas.openxmlformats.org/officeDocument/2006/relationships/hyperlink" Target="http://www.labor.state.ak.us/dvr/transition-summer-work.htm" TargetMode="External"/><Relationship Id="rId4" Type="http://schemas.openxmlformats.org/officeDocument/2006/relationships/hyperlink" Target="http://vr.nebraska.gov/pathways/" TargetMode="External"/><Relationship Id="rId9" Type="http://schemas.openxmlformats.org/officeDocument/2006/relationships/hyperlink" Target="https://scvrd.net/work-based-trainin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lincs.ed.gov/resource-collection?keys=career%20pathways" TargetMode="External"/><Relationship Id="rId3" Type="http://schemas.openxmlformats.org/officeDocument/2006/relationships/notesSlide" Target="../notesSlides/notesSlide26.xml"/><Relationship Id="rId7" Type="http://schemas.openxmlformats.org/officeDocument/2006/relationships/hyperlink" Target="http://www.ncpn.info/2016-downloads/CP-JointLetterFinal-4-22-2016.pdf"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ww.doleta.gov/usworkforce/pdf/career_pathways_toolkit.pdf" TargetMode="External"/><Relationship Id="rId5" Type="http://schemas.openxmlformats.org/officeDocument/2006/relationships/hyperlink" Target="http://leadcenter.org/resources/tool-manual/inclusive-career-pathways-desktop-guide-information-and-resources-support-inclusive-programs-and-services" TargetMode="External"/><Relationship Id="rId4" Type="http://schemas.openxmlformats.org/officeDocument/2006/relationships/hyperlink" Target="http://www.wintac.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01951"/>
            <a:ext cx="7172959" cy="3178097"/>
          </a:xfrm>
        </p:spPr>
        <p:txBody>
          <a:bodyPr>
            <a:normAutofit/>
          </a:bodyPr>
          <a:lstStyle/>
          <a:p>
            <a:r>
              <a:rPr lang="en-US" dirty="0"/>
              <a:t>Pathways To </a:t>
            </a:r>
            <a:br>
              <a:rPr lang="en-US" dirty="0"/>
            </a:br>
            <a:r>
              <a:rPr lang="en-US" dirty="0"/>
              <a:t>Better Outcomes</a:t>
            </a:r>
            <a:r>
              <a:rPr lang="en-US" b="1" dirty="0"/>
              <a:t/>
            </a:r>
            <a:br>
              <a:rPr lang="en-US" b="1" dirty="0"/>
            </a:br>
            <a:r>
              <a:rPr lang="en-US" dirty="0"/>
              <a:t/>
            </a:r>
            <a:br>
              <a:rPr lang="en-US" dirty="0"/>
            </a:br>
            <a:r>
              <a:rPr lang="en-US" sz="3200" dirty="0"/>
              <a:t>NCSAB </a:t>
            </a:r>
            <a:br>
              <a:rPr lang="en-US" sz="3200" dirty="0"/>
            </a:br>
            <a:r>
              <a:rPr lang="en-US" sz="3200" dirty="0"/>
              <a:t>Long Beach, 2018</a:t>
            </a:r>
            <a:endParaRPr lang="en-US" sz="3200" dirty="0">
              <a:latin typeface="Arial" panose="020B0604020202020204" pitchFamily="34" charset="0"/>
              <a:cs typeface="Arial" panose="020B0604020202020204" pitchFamily="34" charset="0"/>
            </a:endParaRPr>
          </a:p>
        </p:txBody>
      </p:sp>
      <p:pic>
        <p:nvPicPr>
          <p:cNvPr id="6" name="Picture Placeholder 5" descr="This art is found on the home page of WINTAC.org. It is a man in a wheelchair with a person walking alongside. The backgroud is blurry, with the foreground clear." title="WINTAC art"/>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213994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5729" y="3642360"/>
            <a:ext cx="4807974" cy="711139"/>
          </a:xfrm>
        </p:spPr>
        <p:txBody>
          <a:bodyPr>
            <a:normAutofit/>
          </a:bodyPr>
          <a:lstStyle/>
          <a:p>
            <a:r>
              <a:rPr lang="en-US" sz="3600" dirty="0"/>
              <a:t>The Six Key Elements</a:t>
            </a:r>
          </a:p>
        </p:txBody>
      </p:sp>
      <p:pic>
        <p:nvPicPr>
          <p:cNvPr id="6" name="Picture Placeholder 5" descr="This art is found on the home page of WINTAC.org. It is a man in a wheelchair with a person walking alongside. The backgroud is blurry, with the foreground clea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60390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7" y="335083"/>
            <a:ext cx="10263553" cy="1036850"/>
          </a:xfrm>
        </p:spPr>
        <p:txBody>
          <a:bodyPr/>
          <a:lstStyle/>
          <a:p>
            <a:r>
              <a:rPr lang="en-US" dirty="0"/>
              <a:t>Elements of Career Pathways</a:t>
            </a:r>
          </a:p>
        </p:txBody>
      </p:sp>
      <p:pic>
        <p:nvPicPr>
          <p:cNvPr id="1028" name="Picture 4" descr="Six key elements of career pathways: Build cross-agency partnerships; identify industry sector and engage employers; design education and training programs; identify funding needs and sources; align policies and programs; measure system change and performance; build cross-agency partnerships." title="Elements of Career Path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937" y="1710914"/>
            <a:ext cx="8022303" cy="493840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22932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183" y="324707"/>
            <a:ext cx="9783417" cy="1036850"/>
          </a:xfrm>
        </p:spPr>
        <p:txBody>
          <a:bodyPr>
            <a:normAutofit/>
          </a:bodyPr>
          <a:lstStyle/>
          <a:p>
            <a:r>
              <a:rPr lang="en-US" dirty="0"/>
              <a:t>Build </a:t>
            </a:r>
            <a:r>
              <a:rPr lang="en-US" dirty="0" smtClean="0"/>
              <a:t>Cross-Agency </a:t>
            </a:r>
            <a:r>
              <a:rPr lang="en-US" dirty="0"/>
              <a:t>Partnerships</a:t>
            </a:r>
          </a:p>
        </p:txBody>
      </p:sp>
      <p:sp>
        <p:nvSpPr>
          <p:cNvPr id="5" name="Content Placeholder 4"/>
          <p:cNvSpPr>
            <a:spLocks noGrp="1"/>
          </p:cNvSpPr>
          <p:nvPr>
            <p:ph idx="1"/>
          </p:nvPr>
        </p:nvSpPr>
        <p:spPr>
          <a:xfrm>
            <a:off x="1113183" y="1765738"/>
            <a:ext cx="9978887" cy="4406462"/>
          </a:xfrm>
        </p:spPr>
        <p:txBody>
          <a:bodyPr>
            <a:noAutofit/>
          </a:bodyPr>
          <a:lstStyle/>
          <a:p>
            <a:pPr marL="0" indent="0" fontAlgn="base">
              <a:lnSpc>
                <a:spcPct val="100000"/>
              </a:lnSpc>
              <a:buNone/>
            </a:pPr>
            <a:r>
              <a:rPr lang="en-US" dirty="0"/>
              <a:t>Collaboration between agencies serving a common customer makes sense from a leadership, strategic and resource standpoint. </a:t>
            </a:r>
          </a:p>
          <a:p>
            <a:pPr marL="0" indent="0" fontAlgn="base">
              <a:lnSpc>
                <a:spcPct val="100000"/>
              </a:lnSpc>
              <a:buNone/>
            </a:pPr>
            <a:r>
              <a:rPr lang="en-US" dirty="0"/>
              <a:t>Synergy across WIOA partners and beyond can result in </a:t>
            </a:r>
            <a:r>
              <a:rPr lang="en-US" dirty="0" smtClean="0"/>
              <a:t>…</a:t>
            </a:r>
            <a:endParaRPr lang="en-US" dirty="0"/>
          </a:p>
          <a:p>
            <a:pPr fontAlgn="base">
              <a:lnSpc>
                <a:spcPct val="100000"/>
              </a:lnSpc>
            </a:pPr>
            <a:r>
              <a:rPr lang="en-US" dirty="0"/>
              <a:t>Everyone </a:t>
            </a:r>
            <a:r>
              <a:rPr lang="en-US" b="1" dirty="0"/>
              <a:t>achieving</a:t>
            </a:r>
            <a:r>
              <a:rPr lang="en-US" dirty="0"/>
              <a:t> their respective missions and serving the public </a:t>
            </a:r>
            <a:r>
              <a:rPr lang="en-US" dirty="0" smtClean="0"/>
              <a:t>effectively;</a:t>
            </a:r>
            <a:endParaRPr lang="en-US" dirty="0"/>
          </a:p>
          <a:p>
            <a:pPr fontAlgn="base">
              <a:lnSpc>
                <a:spcPct val="100000"/>
              </a:lnSpc>
            </a:pPr>
            <a:r>
              <a:rPr lang="en-US" b="1" dirty="0"/>
              <a:t>Leveraging</a:t>
            </a:r>
            <a:r>
              <a:rPr lang="en-US" dirty="0"/>
              <a:t> resources and using them more </a:t>
            </a:r>
            <a:r>
              <a:rPr lang="en-US" dirty="0" smtClean="0"/>
              <a:t>efficiently;</a:t>
            </a:r>
            <a:endParaRPr lang="en-US" dirty="0"/>
          </a:p>
          <a:p>
            <a:pPr fontAlgn="base">
              <a:lnSpc>
                <a:spcPct val="100000"/>
              </a:lnSpc>
            </a:pPr>
            <a:r>
              <a:rPr lang="en-US" b="1" dirty="0"/>
              <a:t>Fostering</a:t>
            </a:r>
            <a:r>
              <a:rPr lang="en-US" dirty="0"/>
              <a:t> creativity and </a:t>
            </a:r>
            <a:r>
              <a:rPr lang="en-US" dirty="0" smtClean="0"/>
              <a:t>teamwork; and</a:t>
            </a:r>
            <a:endParaRPr lang="en-US" dirty="0"/>
          </a:p>
          <a:p>
            <a:pPr fontAlgn="base">
              <a:lnSpc>
                <a:spcPct val="100000"/>
              </a:lnSpc>
            </a:pPr>
            <a:r>
              <a:rPr lang="en-US" b="1" dirty="0"/>
              <a:t>Increasing</a:t>
            </a:r>
            <a:r>
              <a:rPr lang="en-US" dirty="0"/>
              <a:t> the potential for meeting Common </a:t>
            </a:r>
            <a:r>
              <a:rPr lang="en-US" dirty="0" smtClean="0"/>
              <a:t>Performance.</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8114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4707"/>
            <a:ext cx="7083287" cy="1036850"/>
          </a:xfrm>
        </p:spPr>
        <p:txBody>
          <a:bodyPr/>
          <a:lstStyle/>
          <a:p>
            <a:r>
              <a:rPr lang="en-US" dirty="0"/>
              <a:t>Field </a:t>
            </a:r>
            <a:r>
              <a:rPr lang="en-US" dirty="0" smtClean="0"/>
              <a:t>Examples 1</a:t>
            </a:r>
            <a:endParaRPr lang="en-US" dirty="0"/>
          </a:p>
        </p:txBody>
      </p:sp>
      <p:sp>
        <p:nvSpPr>
          <p:cNvPr id="3" name="Content Placeholder 2"/>
          <p:cNvSpPr>
            <a:spLocks noGrp="1"/>
          </p:cNvSpPr>
          <p:nvPr>
            <p:ph idx="1"/>
          </p:nvPr>
        </p:nvSpPr>
        <p:spPr>
          <a:xfrm>
            <a:off x="1295400" y="2305919"/>
            <a:ext cx="4469296" cy="1719429"/>
          </a:xfrm>
        </p:spPr>
        <p:txBody>
          <a:bodyPr/>
          <a:lstStyle/>
          <a:p>
            <a:pPr marL="0" indent="0">
              <a:lnSpc>
                <a:spcPct val="100000"/>
              </a:lnSpc>
              <a:buNone/>
            </a:pPr>
            <a:r>
              <a:rPr lang="en-US" dirty="0"/>
              <a:t>Examples from state panelists on </a:t>
            </a:r>
            <a:r>
              <a:rPr lang="en-US" dirty="0" smtClean="0"/>
              <a:t>working </a:t>
            </a:r>
            <a:r>
              <a:rPr lang="en-US" dirty="0"/>
              <a:t>with </a:t>
            </a:r>
            <a:r>
              <a:rPr lang="en-US" dirty="0" smtClean="0"/>
              <a:t>partners, including roadblocks </a:t>
            </a:r>
            <a:r>
              <a:rPr lang="en-US" dirty="0"/>
              <a:t>and </a:t>
            </a:r>
            <a:r>
              <a:rPr lang="en-US" dirty="0" smtClean="0"/>
              <a:t>successes …</a:t>
            </a:r>
            <a:endParaRPr lang="en-US" dirty="0"/>
          </a:p>
        </p:txBody>
      </p:sp>
      <p:pic>
        <p:nvPicPr>
          <p:cNvPr id="5" name="Picture 4" descr="Two puzzle pieces connected. One piece says &quot;partner&quot; and the other says &quot;ships.&quot;"/>
          <p:cNvPicPr>
            <a:picLocks noChangeAspect="1"/>
          </p:cNvPicPr>
          <p:nvPr/>
        </p:nvPicPr>
        <p:blipFill rotWithShape="1">
          <a:blip r:embed="rId2">
            <a:extLst>
              <a:ext uri="{28A0092B-C50C-407E-A947-70E740481C1C}">
                <a14:useLocalDpi xmlns:a14="http://schemas.microsoft.com/office/drawing/2010/main" val="0"/>
              </a:ext>
            </a:extLst>
          </a:blip>
          <a:srcRect t="-1076" b="-1"/>
          <a:stretch/>
        </p:blipFill>
        <p:spPr>
          <a:xfrm>
            <a:off x="5402943" y="1480931"/>
            <a:ext cx="6789057" cy="3599994"/>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7218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44585"/>
            <a:ext cx="9601200" cy="1036850"/>
          </a:xfrm>
        </p:spPr>
        <p:txBody>
          <a:bodyPr/>
          <a:lstStyle/>
          <a:p>
            <a:r>
              <a:rPr lang="en-US" dirty="0"/>
              <a:t>Audience </a:t>
            </a:r>
            <a:r>
              <a:rPr lang="en-US" dirty="0" smtClean="0"/>
              <a:t>Examples 1</a:t>
            </a:r>
            <a:endParaRPr lang="en-US" dirty="0"/>
          </a:p>
        </p:txBody>
      </p:sp>
      <p:sp>
        <p:nvSpPr>
          <p:cNvPr id="3" name="Content Placeholder 2"/>
          <p:cNvSpPr>
            <a:spLocks noGrp="1"/>
          </p:cNvSpPr>
          <p:nvPr>
            <p:ph idx="1"/>
          </p:nvPr>
        </p:nvSpPr>
        <p:spPr/>
        <p:txBody>
          <a:bodyPr>
            <a:normAutofit/>
          </a:bodyPr>
          <a:lstStyle/>
          <a:p>
            <a:pPr marL="0" indent="0">
              <a:buNone/>
            </a:pPr>
            <a:r>
              <a:rPr lang="en-US" b="1" dirty="0"/>
              <a:t>Questions to the </a:t>
            </a:r>
            <a:r>
              <a:rPr lang="en-US" b="1" dirty="0" smtClean="0"/>
              <a:t>audience:</a:t>
            </a:r>
            <a:endParaRPr lang="en-US" sz="2400" dirty="0">
              <a:solidFill>
                <a:srgbClr val="034680"/>
              </a:solidFill>
            </a:endParaRPr>
          </a:p>
          <a:p>
            <a:pPr lvl="1">
              <a:lnSpc>
                <a:spcPct val="100000"/>
              </a:lnSpc>
            </a:pPr>
            <a:r>
              <a:rPr lang="en-US" sz="2400" dirty="0" smtClean="0">
                <a:solidFill>
                  <a:srgbClr val="034680"/>
                </a:solidFill>
              </a:rPr>
              <a:t>With which </a:t>
            </a:r>
            <a:r>
              <a:rPr lang="en-US" sz="2400" dirty="0">
                <a:solidFill>
                  <a:srgbClr val="034680"/>
                </a:solidFill>
              </a:rPr>
              <a:t>agencies are you actively </a:t>
            </a:r>
            <a:r>
              <a:rPr lang="en-US" sz="2400" dirty="0" smtClean="0">
                <a:solidFill>
                  <a:srgbClr val="034680"/>
                </a:solidFill>
              </a:rPr>
              <a:t>partnering?</a:t>
            </a:r>
            <a:endParaRPr lang="en-US" sz="2400" dirty="0">
              <a:solidFill>
                <a:srgbClr val="034680"/>
              </a:solidFill>
            </a:endParaRPr>
          </a:p>
          <a:p>
            <a:pPr lvl="1">
              <a:lnSpc>
                <a:spcPct val="100000"/>
              </a:lnSpc>
            </a:pPr>
            <a:r>
              <a:rPr lang="en-US" sz="2400" dirty="0">
                <a:solidFill>
                  <a:srgbClr val="034680"/>
                </a:solidFill>
              </a:rPr>
              <a:t>Are you </a:t>
            </a:r>
            <a:r>
              <a:rPr lang="en-US" sz="2400" dirty="0" smtClean="0">
                <a:solidFill>
                  <a:srgbClr val="034680"/>
                </a:solidFill>
              </a:rPr>
              <a:t>co-enrolling </a:t>
            </a:r>
            <a:r>
              <a:rPr lang="en-US" sz="2400" dirty="0">
                <a:solidFill>
                  <a:srgbClr val="034680"/>
                </a:solidFill>
              </a:rPr>
              <a:t>clients with other programs?</a:t>
            </a:r>
          </a:p>
          <a:p>
            <a:pPr lvl="1">
              <a:lnSpc>
                <a:spcPct val="100000"/>
              </a:lnSpc>
            </a:pPr>
            <a:r>
              <a:rPr lang="en-US" sz="2400" dirty="0">
                <a:solidFill>
                  <a:srgbClr val="034680"/>
                </a:solidFill>
              </a:rPr>
              <a:t>Are you using an Integrated Resource Team model?</a:t>
            </a:r>
          </a:p>
          <a:p>
            <a:pPr lvl="1">
              <a:lnSpc>
                <a:spcPct val="100000"/>
              </a:lnSpc>
            </a:pPr>
            <a:r>
              <a:rPr lang="en-US" sz="2400" dirty="0">
                <a:solidFill>
                  <a:srgbClr val="034680"/>
                </a:solidFill>
              </a:rPr>
              <a:t>How have you leveraged other agencies services/resources/financial contribution to increase career pathways?</a:t>
            </a:r>
          </a:p>
          <a:p>
            <a:pPr lvl="1">
              <a:lnSpc>
                <a:spcPct val="100000"/>
              </a:lnSpc>
            </a:pPr>
            <a:r>
              <a:rPr lang="en-US" sz="2400" dirty="0">
                <a:solidFill>
                  <a:srgbClr val="034680"/>
                </a:solidFill>
              </a:rPr>
              <a:t>Are you aware of and connected to all </a:t>
            </a:r>
            <a:r>
              <a:rPr lang="en-US" sz="2400" dirty="0" smtClean="0">
                <a:solidFill>
                  <a:srgbClr val="034680"/>
                </a:solidFill>
              </a:rPr>
              <a:t>post-secondary </a:t>
            </a:r>
            <a:r>
              <a:rPr lang="en-US" sz="2400" dirty="0">
                <a:solidFill>
                  <a:srgbClr val="034680"/>
                </a:solidFill>
              </a:rPr>
              <a:t>and training opportunities?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6346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768"/>
            <a:ext cx="9601200" cy="1036850"/>
          </a:xfrm>
        </p:spPr>
        <p:txBody>
          <a:bodyPr>
            <a:normAutofit/>
          </a:bodyPr>
          <a:lstStyle/>
          <a:p>
            <a:r>
              <a:rPr lang="en-US" dirty="0"/>
              <a:t>Identify Industry Sectors and Engage Employers</a:t>
            </a:r>
          </a:p>
        </p:txBody>
      </p:sp>
      <p:sp>
        <p:nvSpPr>
          <p:cNvPr id="5" name="Content Placeholder 4"/>
          <p:cNvSpPr>
            <a:spLocks noGrp="1"/>
          </p:cNvSpPr>
          <p:nvPr>
            <p:ph idx="1"/>
          </p:nvPr>
        </p:nvSpPr>
        <p:spPr>
          <a:xfrm>
            <a:off x="1371600" y="1699591"/>
            <a:ext cx="9387840" cy="3866322"/>
          </a:xfrm>
        </p:spPr>
        <p:txBody>
          <a:bodyPr>
            <a:noAutofit/>
          </a:bodyPr>
          <a:lstStyle/>
          <a:p>
            <a:pPr>
              <a:lnSpc>
                <a:spcPct val="100000"/>
              </a:lnSpc>
              <a:spcBef>
                <a:spcPts val="0"/>
              </a:spcBef>
              <a:buClrTx/>
            </a:pPr>
            <a:r>
              <a:rPr lang="en-US" dirty="0">
                <a:ea typeface="Calibri" panose="020F0502020204030204" pitchFamily="34" charset="0"/>
              </a:rPr>
              <a:t>WIOA promotes the use of </a:t>
            </a:r>
            <a:r>
              <a:rPr lang="en-US" b="1" dirty="0">
                <a:solidFill>
                  <a:schemeClr val="accent2"/>
                </a:solidFill>
                <a:ea typeface="Calibri" panose="020F0502020204030204" pitchFamily="34" charset="0"/>
              </a:rPr>
              <a:t>Sector </a:t>
            </a:r>
            <a:r>
              <a:rPr lang="en-US" b="1" dirty="0" smtClean="0">
                <a:solidFill>
                  <a:schemeClr val="accent2"/>
                </a:solidFill>
                <a:ea typeface="Calibri" panose="020F0502020204030204" pitchFamily="34" charset="0"/>
              </a:rPr>
              <a:t>Strategies</a:t>
            </a:r>
            <a:r>
              <a:rPr lang="en-US" dirty="0" smtClean="0">
                <a:ea typeface="Calibri" panose="020F0502020204030204" pitchFamily="34" charset="0"/>
              </a:rPr>
              <a:t>. </a:t>
            </a:r>
            <a:r>
              <a:rPr lang="en-US" dirty="0" smtClean="0"/>
              <a:t>A </a:t>
            </a:r>
            <a:r>
              <a:rPr lang="en-US" dirty="0"/>
              <a:t>sector strategy is a partnership of employers within a critical industry that brings together education, economic development, workforce </a:t>
            </a:r>
            <a:r>
              <a:rPr lang="en-US" dirty="0" smtClean="0"/>
              <a:t>systems </a:t>
            </a:r>
            <a:r>
              <a:rPr lang="en-US" dirty="0"/>
              <a:t>and community organizations to identify and collaboratively meet the workforce needs of that industry within a regional labor market. </a:t>
            </a:r>
            <a:endParaRPr lang="en-US" dirty="0">
              <a:ea typeface="Calibri" panose="020F0502020204030204" pitchFamily="34" charset="0"/>
            </a:endParaRPr>
          </a:p>
          <a:p>
            <a:pPr>
              <a:lnSpc>
                <a:spcPct val="100000"/>
              </a:lnSpc>
              <a:spcBef>
                <a:spcPts val="0"/>
              </a:spcBef>
              <a:buClrTx/>
            </a:pPr>
            <a:endParaRPr lang="en-US" dirty="0"/>
          </a:p>
          <a:p>
            <a:pPr>
              <a:lnSpc>
                <a:spcPct val="100000"/>
              </a:lnSpc>
              <a:spcBef>
                <a:spcPts val="0"/>
              </a:spcBef>
              <a:buClrTx/>
            </a:pPr>
            <a:r>
              <a:rPr lang="en-US" dirty="0"/>
              <a:t>WIOA contributes to economic growth and business expansion by ensuring the workforce system is job-driven, which supports developing skilled workers and matching them to employers</a:t>
            </a:r>
            <a:r>
              <a:rPr lang="en-US" dirty="0" smtClean="0"/>
              <a:t>.</a:t>
            </a:r>
            <a:endParaRPr lang="en-US"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74516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324707"/>
            <a:ext cx="8546327" cy="1036850"/>
          </a:xfrm>
        </p:spPr>
        <p:txBody>
          <a:bodyPr>
            <a:normAutofit/>
          </a:bodyPr>
          <a:lstStyle/>
          <a:p>
            <a:r>
              <a:rPr lang="en-US" dirty="0"/>
              <a:t>Identify Industry </a:t>
            </a:r>
            <a:r>
              <a:rPr lang="en-US" dirty="0" smtClean="0"/>
              <a:t>Sectors</a:t>
            </a:r>
            <a:br>
              <a:rPr lang="en-US" dirty="0" smtClean="0"/>
            </a:br>
            <a:r>
              <a:rPr lang="en-US" dirty="0" smtClean="0"/>
              <a:t>and Engage </a:t>
            </a:r>
            <a:r>
              <a:rPr lang="en-US" dirty="0"/>
              <a:t>Employers </a:t>
            </a:r>
            <a:r>
              <a:rPr lang="en-US" sz="2000" dirty="0" smtClean="0"/>
              <a:t>(continued)</a:t>
            </a:r>
            <a:endParaRPr lang="en-US" dirty="0"/>
          </a:p>
        </p:txBody>
      </p:sp>
      <p:sp>
        <p:nvSpPr>
          <p:cNvPr id="5" name="Content Placeholder 4"/>
          <p:cNvSpPr>
            <a:spLocks noGrp="1"/>
          </p:cNvSpPr>
          <p:nvPr>
            <p:ph idx="1"/>
          </p:nvPr>
        </p:nvSpPr>
        <p:spPr>
          <a:xfrm>
            <a:off x="1203960" y="2031599"/>
            <a:ext cx="9540240" cy="4343400"/>
          </a:xfrm>
        </p:spPr>
        <p:txBody>
          <a:bodyPr>
            <a:noAutofit/>
          </a:bodyPr>
          <a:lstStyle/>
          <a:p>
            <a:pPr>
              <a:lnSpc>
                <a:spcPct val="100000"/>
              </a:lnSpc>
              <a:spcBef>
                <a:spcPts val="0"/>
              </a:spcBef>
              <a:spcAft>
                <a:spcPts val="600"/>
              </a:spcAft>
              <a:buClrTx/>
            </a:pPr>
            <a:r>
              <a:rPr lang="en-US" dirty="0"/>
              <a:t>WIOA aligns the performance indicators for core </a:t>
            </a:r>
            <a:r>
              <a:rPr lang="en-US" dirty="0" smtClean="0"/>
              <a:t>programs </a:t>
            </a:r>
            <a:r>
              <a:rPr lang="en-US" dirty="0"/>
              <a:t>and adds services to employers and </a:t>
            </a:r>
            <a:r>
              <a:rPr lang="en-US" dirty="0" smtClean="0"/>
              <a:t>post-secondary </a:t>
            </a:r>
            <a:r>
              <a:rPr lang="en-US" dirty="0"/>
              <a:t>credential attainment. </a:t>
            </a:r>
          </a:p>
          <a:p>
            <a:pPr>
              <a:lnSpc>
                <a:spcPct val="100000"/>
              </a:lnSpc>
              <a:spcBef>
                <a:spcPts val="0"/>
              </a:spcBef>
              <a:spcAft>
                <a:spcPts val="600"/>
              </a:spcAft>
              <a:buClrTx/>
            </a:pPr>
            <a:r>
              <a:rPr lang="en-US" dirty="0"/>
              <a:t>WIOA </a:t>
            </a:r>
            <a:r>
              <a:rPr lang="en-US" dirty="0" smtClean="0"/>
              <a:t>promotes work-based training. </a:t>
            </a:r>
            <a:endParaRPr lang="en-US" dirty="0"/>
          </a:p>
          <a:p>
            <a:pPr>
              <a:lnSpc>
                <a:spcPct val="100000"/>
              </a:lnSpc>
              <a:spcBef>
                <a:spcPts val="0"/>
              </a:spcBef>
              <a:spcAft>
                <a:spcPts val="600"/>
              </a:spcAft>
              <a:buClrTx/>
            </a:pPr>
            <a:r>
              <a:rPr lang="en-US" dirty="0"/>
              <a:t>WIOA promotes greater use of Registered Apprenticeships and recognizes completion of a Registered Apprenticeship certificate as a post-secondary credential.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5625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768"/>
            <a:ext cx="9601200" cy="1036850"/>
          </a:xfrm>
        </p:spPr>
        <p:txBody>
          <a:bodyPr>
            <a:normAutofit/>
          </a:bodyPr>
          <a:lstStyle/>
          <a:p>
            <a:r>
              <a:rPr lang="en-US" dirty="0"/>
              <a:t>Accessing Labor Market Information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
        <p:nvSpPr>
          <p:cNvPr id="6" name="Content Placeholder 4">
            <a:extLst>
              <a:ext uri="{FF2B5EF4-FFF2-40B4-BE49-F238E27FC236}">
                <a16:creationId xmlns:a16="http://schemas.microsoft.com/office/drawing/2014/main" id="{3099A915-8C8F-7C40-9493-D00D58CAB0F3}"/>
              </a:ext>
            </a:extLst>
          </p:cNvPr>
          <p:cNvSpPr>
            <a:spLocks noGrp="1"/>
          </p:cNvSpPr>
          <p:nvPr>
            <p:ph idx="1"/>
          </p:nvPr>
        </p:nvSpPr>
        <p:spPr>
          <a:xfrm>
            <a:off x="1203960" y="1689653"/>
            <a:ext cx="9540240" cy="3001618"/>
          </a:xfrm>
        </p:spPr>
        <p:txBody>
          <a:bodyPr>
            <a:noAutofit/>
          </a:bodyPr>
          <a:lstStyle/>
          <a:p>
            <a:pPr>
              <a:lnSpc>
                <a:spcPct val="100000"/>
              </a:lnSpc>
              <a:spcBef>
                <a:spcPts val="0"/>
              </a:spcBef>
              <a:buClrTx/>
            </a:pPr>
            <a:r>
              <a:rPr lang="en-US" sz="2800" dirty="0"/>
              <a:t>Programmatic </a:t>
            </a:r>
            <a:r>
              <a:rPr lang="en-US" sz="2800" dirty="0" smtClean="0"/>
              <a:t>Focus</a:t>
            </a:r>
          </a:p>
          <a:p>
            <a:pPr marL="320040" lvl="1" indent="0">
              <a:lnSpc>
                <a:spcPct val="100000"/>
              </a:lnSpc>
              <a:spcBef>
                <a:spcPts val="0"/>
              </a:spcBef>
              <a:spcAft>
                <a:spcPts val="600"/>
              </a:spcAft>
              <a:buClrTx/>
              <a:buNone/>
            </a:pPr>
            <a:r>
              <a:rPr lang="en-US" sz="2400" dirty="0" smtClean="0"/>
              <a:t>State Workforce and Community Colleges</a:t>
            </a:r>
            <a:endParaRPr lang="en-US" sz="2800" dirty="0"/>
          </a:p>
          <a:p>
            <a:pPr>
              <a:lnSpc>
                <a:spcPct val="100000"/>
              </a:lnSpc>
              <a:spcBef>
                <a:spcPts val="0"/>
              </a:spcBef>
              <a:buClrTx/>
            </a:pPr>
            <a:r>
              <a:rPr lang="en-US" sz="2800" dirty="0"/>
              <a:t>Client Focus</a:t>
            </a:r>
          </a:p>
          <a:p>
            <a:pPr marL="320040" lvl="1" indent="0">
              <a:lnSpc>
                <a:spcPct val="100000"/>
              </a:lnSpc>
              <a:spcBef>
                <a:spcPts val="0"/>
              </a:spcBef>
              <a:buClrTx/>
              <a:buNone/>
            </a:pPr>
            <a:r>
              <a:rPr lang="en-US" sz="2400" dirty="0"/>
              <a:t>The Career Index Plus</a:t>
            </a:r>
          </a:p>
          <a:p>
            <a:pPr marL="320040" lvl="1" indent="0">
              <a:lnSpc>
                <a:spcPct val="100000"/>
              </a:lnSpc>
              <a:spcBef>
                <a:spcPts val="0"/>
              </a:spcBef>
              <a:buClrTx/>
              <a:buNone/>
            </a:pPr>
            <a:r>
              <a:rPr lang="en-US" sz="2400" dirty="0"/>
              <a:t>O*Net</a:t>
            </a:r>
          </a:p>
          <a:p>
            <a:pPr marL="320040" lvl="1" indent="0">
              <a:lnSpc>
                <a:spcPct val="100000"/>
              </a:lnSpc>
              <a:spcBef>
                <a:spcPts val="0"/>
              </a:spcBef>
              <a:buClrTx/>
              <a:buNone/>
            </a:pPr>
            <a:r>
              <a:rPr lang="en-US" sz="2400" dirty="0"/>
              <a:t>Occupational Outlook </a:t>
            </a:r>
            <a:r>
              <a:rPr lang="en-US" sz="2400" dirty="0" smtClean="0"/>
              <a:t>Handbook</a:t>
            </a:r>
            <a:endParaRPr lang="en-US" sz="2400" dirty="0"/>
          </a:p>
        </p:txBody>
      </p:sp>
    </p:spTree>
    <p:extLst>
      <p:ext uri="{BB962C8B-B14F-4D97-AF65-F5344CB8AC3E}">
        <p14:creationId xmlns:p14="http://schemas.microsoft.com/office/powerpoint/2010/main" val="26768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29"/>
            <a:ext cx="9601200" cy="1036850"/>
          </a:xfrm>
        </p:spPr>
        <p:txBody>
          <a:bodyPr/>
          <a:lstStyle/>
          <a:p>
            <a:r>
              <a:rPr lang="en-US" dirty="0"/>
              <a:t>Field </a:t>
            </a:r>
            <a:r>
              <a:rPr lang="en-US" dirty="0" smtClean="0"/>
              <a:t>Examples 2</a:t>
            </a:r>
            <a:endParaRPr lang="en-US" dirty="0"/>
          </a:p>
        </p:txBody>
      </p:sp>
      <p:sp>
        <p:nvSpPr>
          <p:cNvPr id="3" name="Content Placeholder 2"/>
          <p:cNvSpPr>
            <a:spLocks noGrp="1"/>
          </p:cNvSpPr>
          <p:nvPr>
            <p:ph idx="1"/>
          </p:nvPr>
        </p:nvSpPr>
        <p:spPr>
          <a:xfrm>
            <a:off x="1192697" y="1957219"/>
            <a:ext cx="4174435" cy="1690441"/>
          </a:xfrm>
        </p:spPr>
        <p:txBody>
          <a:bodyPr>
            <a:normAutofit/>
          </a:bodyPr>
          <a:lstStyle/>
          <a:p>
            <a:pPr marL="0" indent="0">
              <a:lnSpc>
                <a:spcPct val="100000"/>
              </a:lnSpc>
              <a:buNone/>
            </a:pPr>
            <a:r>
              <a:rPr lang="en-US" dirty="0"/>
              <a:t>Examples from state panelists on </a:t>
            </a:r>
            <a:r>
              <a:rPr lang="en-US" dirty="0" smtClean="0"/>
              <a:t>working </a:t>
            </a:r>
            <a:r>
              <a:rPr lang="en-US" dirty="0"/>
              <a:t>with </a:t>
            </a:r>
            <a:r>
              <a:rPr lang="en-US" dirty="0" smtClean="0"/>
              <a:t>employers, </a:t>
            </a:r>
            <a:r>
              <a:rPr lang="en-US" dirty="0"/>
              <a:t>including </a:t>
            </a:r>
            <a:r>
              <a:rPr lang="en-US" dirty="0" smtClean="0"/>
              <a:t>successes </a:t>
            </a:r>
            <a:r>
              <a:rPr lang="en-US" dirty="0"/>
              <a:t>and </a:t>
            </a:r>
            <a:r>
              <a:rPr lang="en-US" dirty="0" smtClean="0"/>
              <a:t>challenges …</a:t>
            </a:r>
            <a:endParaRPr lang="en-US" dirty="0"/>
          </a:p>
        </p:txBody>
      </p:sp>
      <p:pic>
        <p:nvPicPr>
          <p:cNvPr id="6" name="Picture 5" descr="Picture of a newspaper with an circled in red: &quot;Now Hiring: New Opportunities Now Available.&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561" y="1517648"/>
            <a:ext cx="5547682" cy="3120571"/>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19293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a:t>
            </a:r>
            <a:r>
              <a:rPr lang="en-US" dirty="0" smtClean="0"/>
              <a:t>Examples 2</a:t>
            </a:r>
            <a:endParaRPr lang="en-US" dirty="0"/>
          </a:p>
        </p:txBody>
      </p:sp>
      <p:sp>
        <p:nvSpPr>
          <p:cNvPr id="3" name="Content Placeholder 2"/>
          <p:cNvSpPr>
            <a:spLocks noGrp="1"/>
          </p:cNvSpPr>
          <p:nvPr>
            <p:ph idx="1"/>
          </p:nvPr>
        </p:nvSpPr>
        <p:spPr/>
        <p:txBody>
          <a:bodyPr>
            <a:noAutofit/>
          </a:bodyPr>
          <a:lstStyle/>
          <a:p>
            <a:pPr marL="0" indent="0">
              <a:lnSpc>
                <a:spcPct val="100000"/>
              </a:lnSpc>
              <a:buNone/>
            </a:pPr>
            <a:r>
              <a:rPr lang="en-US" b="1" dirty="0"/>
              <a:t>Questions to the </a:t>
            </a:r>
            <a:r>
              <a:rPr lang="en-US" b="1" dirty="0" smtClean="0"/>
              <a:t>audience:</a:t>
            </a:r>
            <a:endParaRPr lang="en-US" b="1" dirty="0"/>
          </a:p>
          <a:p>
            <a:pPr lvl="1">
              <a:lnSpc>
                <a:spcPct val="100000"/>
              </a:lnSpc>
            </a:pPr>
            <a:r>
              <a:rPr lang="en-US" dirty="0">
                <a:solidFill>
                  <a:srgbClr val="034680"/>
                </a:solidFill>
              </a:rPr>
              <a:t>What is </a:t>
            </a:r>
            <a:r>
              <a:rPr lang="en-US" dirty="0" smtClean="0">
                <a:solidFill>
                  <a:srgbClr val="034680"/>
                </a:solidFill>
              </a:rPr>
              <a:t>the structure of your </a:t>
            </a:r>
            <a:r>
              <a:rPr lang="en-US" dirty="0">
                <a:solidFill>
                  <a:srgbClr val="034680"/>
                </a:solidFill>
              </a:rPr>
              <a:t>employer engagement </a:t>
            </a:r>
            <a:r>
              <a:rPr lang="en-US" dirty="0" smtClean="0">
                <a:solidFill>
                  <a:srgbClr val="034680"/>
                </a:solidFill>
              </a:rPr>
              <a:t>staff?</a:t>
            </a:r>
            <a:endParaRPr lang="en-US" dirty="0">
              <a:solidFill>
                <a:srgbClr val="034680"/>
              </a:solidFill>
            </a:endParaRPr>
          </a:p>
          <a:p>
            <a:pPr lvl="1">
              <a:lnSpc>
                <a:spcPct val="100000"/>
              </a:lnSpc>
            </a:pPr>
            <a:r>
              <a:rPr lang="en-US" dirty="0">
                <a:solidFill>
                  <a:srgbClr val="034680"/>
                </a:solidFill>
              </a:rPr>
              <a:t>How </a:t>
            </a:r>
            <a:r>
              <a:rPr lang="en-US" dirty="0" smtClean="0">
                <a:solidFill>
                  <a:srgbClr val="034680"/>
                </a:solidFill>
              </a:rPr>
              <a:t>is </a:t>
            </a:r>
            <a:r>
              <a:rPr lang="en-US" dirty="0">
                <a:solidFill>
                  <a:srgbClr val="034680"/>
                </a:solidFill>
              </a:rPr>
              <a:t>your staff accessing </a:t>
            </a:r>
            <a:r>
              <a:rPr lang="en-US" dirty="0" smtClean="0">
                <a:solidFill>
                  <a:srgbClr val="034680"/>
                </a:solidFill>
              </a:rPr>
              <a:t>LMI, </a:t>
            </a:r>
            <a:r>
              <a:rPr lang="en-US" dirty="0">
                <a:solidFill>
                  <a:srgbClr val="034680"/>
                </a:solidFill>
              </a:rPr>
              <a:t>and what is the </a:t>
            </a:r>
            <a:r>
              <a:rPr lang="en-US" dirty="0" smtClean="0">
                <a:solidFill>
                  <a:srgbClr val="034680"/>
                </a:solidFill>
              </a:rPr>
              <a:t>agency’s </a:t>
            </a:r>
            <a:r>
              <a:rPr lang="en-US" dirty="0">
                <a:solidFill>
                  <a:srgbClr val="034680"/>
                </a:solidFill>
              </a:rPr>
              <a:t>expectation around LMI and plan development?</a:t>
            </a:r>
          </a:p>
          <a:p>
            <a:pPr lvl="1">
              <a:lnSpc>
                <a:spcPct val="100000"/>
              </a:lnSpc>
            </a:pPr>
            <a:r>
              <a:rPr lang="en-US" dirty="0">
                <a:solidFill>
                  <a:srgbClr val="034680"/>
                </a:solidFill>
              </a:rPr>
              <a:t>Are you leveraging business outreach staff from workforce and other partners?</a:t>
            </a:r>
          </a:p>
          <a:p>
            <a:pPr lvl="1">
              <a:lnSpc>
                <a:spcPct val="100000"/>
              </a:lnSpc>
            </a:pPr>
            <a:r>
              <a:rPr lang="en-US" dirty="0">
                <a:solidFill>
                  <a:srgbClr val="034680"/>
                </a:solidFill>
              </a:rPr>
              <a:t>Are you connecting with apprenticeship programs, </a:t>
            </a:r>
            <a:r>
              <a:rPr lang="en-US" dirty="0" smtClean="0">
                <a:solidFill>
                  <a:srgbClr val="034680"/>
                </a:solidFill>
              </a:rPr>
              <a:t>State Office </a:t>
            </a:r>
            <a:r>
              <a:rPr lang="en-US" dirty="0">
                <a:solidFill>
                  <a:srgbClr val="034680"/>
                </a:solidFill>
              </a:rPr>
              <a:t>of </a:t>
            </a:r>
            <a:r>
              <a:rPr lang="en-US" dirty="0" smtClean="0">
                <a:solidFill>
                  <a:srgbClr val="034680"/>
                </a:solidFill>
              </a:rPr>
              <a:t>Apprenticeship</a:t>
            </a:r>
            <a:r>
              <a:rPr lang="en-US" dirty="0">
                <a:solidFill>
                  <a:srgbClr val="034680"/>
                </a:solidFill>
              </a:rPr>
              <a:t>?</a:t>
            </a:r>
          </a:p>
          <a:p>
            <a:pPr lvl="1">
              <a:lnSpc>
                <a:spcPct val="100000"/>
              </a:lnSpc>
            </a:pPr>
            <a:r>
              <a:rPr lang="en-US" dirty="0">
                <a:solidFill>
                  <a:srgbClr val="034680"/>
                </a:solidFill>
              </a:rPr>
              <a:t>Are you participating in sector boards or groups?</a:t>
            </a:r>
          </a:p>
          <a:p>
            <a:pPr lvl="1">
              <a:lnSpc>
                <a:spcPct val="100000"/>
              </a:lnSpc>
            </a:pPr>
            <a:r>
              <a:rPr lang="en-US" dirty="0">
                <a:solidFill>
                  <a:srgbClr val="034680"/>
                </a:solidFill>
              </a:rPr>
              <a:t>In what ways are you educating employers about disability, access and accommodations?</a:t>
            </a:r>
          </a:p>
          <a:p>
            <a:pPr lvl="1">
              <a:lnSpc>
                <a:spcPct val="100000"/>
              </a:lnSpc>
            </a:pPr>
            <a:r>
              <a:rPr lang="en-US" dirty="0">
                <a:solidFill>
                  <a:srgbClr val="034680"/>
                </a:solidFill>
              </a:rPr>
              <a:t>Are you involved in any specialized job/career fairs</a:t>
            </a:r>
            <a:r>
              <a:rPr lang="en-US" dirty="0" smtClean="0">
                <a:solidFill>
                  <a:srgbClr val="034680"/>
                </a:solidFill>
              </a:rPr>
              <a:t>?</a:t>
            </a:r>
            <a:endParaRPr lang="en-US" dirty="0">
              <a:solidFill>
                <a:srgbClr val="03468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8270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314768"/>
            <a:ext cx="11134725" cy="1036850"/>
          </a:xfrm>
        </p:spPr>
        <p:txBody>
          <a:bodyPr/>
          <a:lstStyle/>
          <a:p>
            <a:r>
              <a:rPr lang="en-US" dirty="0" smtClean="0"/>
              <a:t>Introductions: Moderator and Technical Assistance Reps</a:t>
            </a:r>
            <a:endParaRPr lang="en-US" dirty="0"/>
          </a:p>
        </p:txBody>
      </p:sp>
      <p:pic>
        <p:nvPicPr>
          <p:cNvPr id="13" name="Picture 12" descr="Carol Pankow, Director Minnesota Department of Employment and Economic Development State Services for the Blind&#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404" y="1909164"/>
            <a:ext cx="1582212" cy="2388700"/>
          </a:xfrm>
          <a:prstGeom prst="rect">
            <a:avLst/>
          </a:prstGeom>
          <a:ln>
            <a:solidFill>
              <a:schemeClr val="accent1"/>
            </a:solidFill>
          </a:ln>
        </p:spPr>
      </p:pic>
      <p:sp>
        <p:nvSpPr>
          <p:cNvPr id="17" name="Rectangle 16"/>
          <p:cNvSpPr/>
          <p:nvPr/>
        </p:nvSpPr>
        <p:spPr>
          <a:xfrm>
            <a:off x="949851" y="4540069"/>
            <a:ext cx="3075497" cy="1477328"/>
          </a:xfrm>
          <a:prstGeom prst="rect">
            <a:avLst/>
          </a:prstGeom>
        </p:spPr>
        <p:txBody>
          <a:bodyPr wrap="square">
            <a:spAutoFit/>
          </a:bodyPr>
          <a:lstStyle/>
          <a:p>
            <a:r>
              <a:rPr lang="en-US" b="1" dirty="0">
                <a:solidFill>
                  <a:srgbClr val="034680"/>
                </a:solidFill>
                <a:latin typeface="Arial" panose="020B0604020202020204" pitchFamily="34" charset="0"/>
                <a:cs typeface="Arial" panose="020B0604020202020204" pitchFamily="34" charset="0"/>
              </a:rPr>
              <a:t>Carol Pankow, Director</a:t>
            </a:r>
            <a:r>
              <a:rPr lang="en-US" dirty="0">
                <a:solidFill>
                  <a:srgbClr val="034680"/>
                </a:solidFill>
                <a:latin typeface="Arial" panose="020B0604020202020204" pitchFamily="34" charset="0"/>
                <a:cs typeface="Arial" panose="020B0604020202020204" pitchFamily="34" charset="0"/>
              </a:rPr>
              <a:t/>
            </a:r>
            <a:br>
              <a:rPr lang="en-US" dirty="0">
                <a:solidFill>
                  <a:srgbClr val="034680"/>
                </a:solidFill>
                <a:latin typeface="Arial" panose="020B0604020202020204" pitchFamily="34" charset="0"/>
                <a:cs typeface="Arial" panose="020B0604020202020204" pitchFamily="34" charset="0"/>
              </a:rPr>
            </a:br>
            <a:r>
              <a:rPr lang="en-US" dirty="0">
                <a:solidFill>
                  <a:srgbClr val="034680"/>
                </a:solidFill>
                <a:latin typeface="Arial" panose="020B0604020202020204" pitchFamily="34" charset="0"/>
                <a:cs typeface="Arial" panose="020B0604020202020204" pitchFamily="34" charset="0"/>
              </a:rPr>
              <a:t>Minnesota Department of Employment </a:t>
            </a:r>
            <a:r>
              <a:rPr lang="en-US" dirty="0" smtClean="0">
                <a:solidFill>
                  <a:srgbClr val="034680"/>
                </a:solidFill>
                <a:latin typeface="Arial" panose="020B0604020202020204" pitchFamily="34" charset="0"/>
                <a:cs typeface="Arial" panose="020B0604020202020204" pitchFamily="34" charset="0"/>
              </a:rPr>
              <a:t>and </a:t>
            </a:r>
            <a:r>
              <a:rPr lang="en-US" dirty="0">
                <a:solidFill>
                  <a:srgbClr val="034680"/>
                </a:solidFill>
                <a:latin typeface="Arial" panose="020B0604020202020204" pitchFamily="34" charset="0"/>
                <a:cs typeface="Arial" panose="020B0604020202020204" pitchFamily="34" charset="0"/>
              </a:rPr>
              <a:t>Economic </a:t>
            </a:r>
            <a:r>
              <a:rPr lang="en-US" dirty="0" smtClean="0">
                <a:solidFill>
                  <a:srgbClr val="034680"/>
                </a:solidFill>
                <a:latin typeface="Arial" panose="020B0604020202020204" pitchFamily="34" charset="0"/>
                <a:cs typeface="Arial" panose="020B0604020202020204" pitchFamily="34" charset="0"/>
              </a:rPr>
              <a:t>Development</a:t>
            </a:r>
            <a:endParaRPr lang="en-US" dirty="0">
              <a:solidFill>
                <a:srgbClr val="034680"/>
              </a:solidFill>
              <a:latin typeface="Arial" panose="020B0604020202020204" pitchFamily="34" charset="0"/>
              <a:cs typeface="Arial" panose="020B0604020202020204" pitchFamily="34" charset="0"/>
            </a:endParaRPr>
          </a:p>
          <a:p>
            <a:r>
              <a:rPr lang="en-US" dirty="0">
                <a:solidFill>
                  <a:srgbClr val="034680"/>
                </a:solidFill>
                <a:latin typeface="Arial" panose="020B0604020202020204" pitchFamily="34" charset="0"/>
                <a:cs typeface="Arial" panose="020B0604020202020204" pitchFamily="34" charset="0"/>
              </a:rPr>
              <a:t>State Services for the Blind</a:t>
            </a:r>
          </a:p>
        </p:txBody>
      </p:sp>
      <p:pic>
        <p:nvPicPr>
          <p:cNvPr id="5" name="Picture 4" descr="Nikki Powis, NDI, WINTAC" title="Nikki Powis"/>
          <p:cNvPicPr>
            <a:picLocks/>
          </p:cNvPicPr>
          <p:nvPr/>
        </p:nvPicPr>
        <p:blipFill rotWithShape="1">
          <a:blip r:embed="rId3"/>
          <a:srcRect t="4052" b="1864"/>
          <a:stretch/>
        </p:blipFill>
        <p:spPr>
          <a:xfrm>
            <a:off x="5163710" y="2892287"/>
            <a:ext cx="1417320" cy="1505314"/>
          </a:xfrm>
          <a:prstGeom prst="rect">
            <a:avLst/>
          </a:prstGeom>
          <a:ln>
            <a:solidFill>
              <a:schemeClr val="accent1"/>
            </a:solidFill>
          </a:ln>
        </p:spPr>
      </p:pic>
      <p:sp>
        <p:nvSpPr>
          <p:cNvPr id="16" name="Rectangle 15"/>
          <p:cNvSpPr/>
          <p:nvPr/>
        </p:nvSpPr>
        <p:spPr>
          <a:xfrm>
            <a:off x="5063100" y="4436724"/>
            <a:ext cx="1517930" cy="646331"/>
          </a:xfrm>
          <a:prstGeom prst="rect">
            <a:avLst/>
          </a:prstGeom>
        </p:spPr>
        <p:txBody>
          <a:bodyPr wrap="square">
            <a:spAutoFit/>
          </a:bodyPr>
          <a:lstStyle/>
          <a:p>
            <a:pPr lvl="0"/>
            <a:r>
              <a:rPr lang="en-US" b="1" dirty="0">
                <a:solidFill>
                  <a:srgbClr val="E38E41"/>
                </a:solidFill>
                <a:latin typeface="Arial" panose="020B0604020202020204" pitchFamily="34" charset="0"/>
                <a:cs typeface="Arial" panose="020B0604020202020204" pitchFamily="34" charset="0"/>
              </a:rPr>
              <a:t>Nikki </a:t>
            </a:r>
            <a:r>
              <a:rPr lang="en-US" b="1" dirty="0" smtClean="0">
                <a:solidFill>
                  <a:srgbClr val="E38E41"/>
                </a:solidFill>
                <a:latin typeface="Arial" panose="020B0604020202020204" pitchFamily="34" charset="0"/>
                <a:cs typeface="Arial" panose="020B0604020202020204" pitchFamily="34" charset="0"/>
              </a:rPr>
              <a:t>Powis</a:t>
            </a:r>
            <a:br>
              <a:rPr lang="en-US" b="1" dirty="0" smtClean="0">
                <a:solidFill>
                  <a:srgbClr val="E38E41"/>
                </a:solidFill>
                <a:latin typeface="Arial" panose="020B0604020202020204" pitchFamily="34" charset="0"/>
                <a:cs typeface="Arial" panose="020B0604020202020204" pitchFamily="34" charset="0"/>
              </a:rPr>
            </a:br>
            <a:r>
              <a:rPr lang="en-US" b="1" dirty="0" smtClean="0">
                <a:solidFill>
                  <a:srgbClr val="E38E41"/>
                </a:solidFill>
                <a:latin typeface="Arial" panose="020B0604020202020204" pitchFamily="34" charset="0"/>
                <a:cs typeface="Arial" panose="020B0604020202020204" pitchFamily="34" charset="0"/>
              </a:rPr>
              <a:t>WINTAC</a:t>
            </a:r>
            <a:endParaRPr lang="en-US" dirty="0">
              <a:latin typeface="Arial" panose="020B0604020202020204" pitchFamily="34" charset="0"/>
              <a:cs typeface="Arial" panose="020B0604020202020204" pitchFamily="34" charset="0"/>
            </a:endParaRPr>
          </a:p>
        </p:txBody>
      </p:sp>
      <p:pic>
        <p:nvPicPr>
          <p:cNvPr id="6" name="Picture 5" descr="Brian Ingram, NDI, WINTAC" title="Brian Ingram"/>
          <p:cNvPicPr>
            <a:picLocks noChangeAspect="1"/>
          </p:cNvPicPr>
          <p:nvPr/>
        </p:nvPicPr>
        <p:blipFill rotWithShape="1">
          <a:blip r:embed="rId4"/>
          <a:srcRect l="10419" t="1737" r="7122" b="10865"/>
          <a:stretch/>
        </p:blipFill>
        <p:spPr>
          <a:xfrm>
            <a:off x="7449876" y="2892287"/>
            <a:ext cx="1415995" cy="1500809"/>
          </a:xfrm>
          <a:prstGeom prst="rect">
            <a:avLst/>
          </a:prstGeom>
          <a:ln>
            <a:solidFill>
              <a:schemeClr val="accent1"/>
            </a:solidFill>
          </a:ln>
        </p:spPr>
      </p:pic>
      <p:sp>
        <p:nvSpPr>
          <p:cNvPr id="18" name="Rectangle 17"/>
          <p:cNvSpPr/>
          <p:nvPr/>
        </p:nvSpPr>
        <p:spPr>
          <a:xfrm>
            <a:off x="7449876" y="4452227"/>
            <a:ext cx="1722410" cy="646331"/>
          </a:xfrm>
          <a:prstGeom prst="rect">
            <a:avLst/>
          </a:prstGeom>
        </p:spPr>
        <p:txBody>
          <a:bodyPr wrap="square">
            <a:spAutoFit/>
          </a:bodyPr>
          <a:lstStyle/>
          <a:p>
            <a:pPr lvl="0"/>
            <a:r>
              <a:rPr lang="en-US" b="1" dirty="0">
                <a:solidFill>
                  <a:srgbClr val="E38E41"/>
                </a:solidFill>
                <a:latin typeface="Arial" panose="020B0604020202020204" pitchFamily="34" charset="0"/>
                <a:cs typeface="Arial" panose="020B0604020202020204" pitchFamily="34" charset="0"/>
              </a:rPr>
              <a:t>Brian </a:t>
            </a:r>
            <a:r>
              <a:rPr lang="en-US" b="1" dirty="0" smtClean="0">
                <a:solidFill>
                  <a:srgbClr val="E38E41"/>
                </a:solidFill>
                <a:latin typeface="Arial" panose="020B0604020202020204" pitchFamily="34" charset="0"/>
                <a:cs typeface="Arial" panose="020B0604020202020204" pitchFamily="34" charset="0"/>
              </a:rPr>
              <a:t>Ingram</a:t>
            </a:r>
            <a:br>
              <a:rPr lang="en-US" b="1" dirty="0" smtClean="0">
                <a:solidFill>
                  <a:srgbClr val="E38E41"/>
                </a:solidFill>
                <a:latin typeface="Arial" panose="020B0604020202020204" pitchFamily="34" charset="0"/>
                <a:cs typeface="Arial" panose="020B0604020202020204" pitchFamily="34" charset="0"/>
              </a:rPr>
            </a:br>
            <a:r>
              <a:rPr lang="en-US" b="1" dirty="0" smtClean="0">
                <a:solidFill>
                  <a:srgbClr val="E38E41"/>
                </a:solidFill>
                <a:latin typeface="Arial" panose="020B0604020202020204" pitchFamily="34" charset="0"/>
                <a:cs typeface="Arial" panose="020B0604020202020204" pitchFamily="34" charset="0"/>
              </a:rPr>
              <a:t>WINTAC</a:t>
            </a:r>
            <a:endParaRPr lang="en-US" b="1" dirty="0">
              <a:solidFill>
                <a:srgbClr val="E38E41"/>
              </a:solidFill>
              <a:latin typeface="Arial" panose="020B0604020202020204" pitchFamily="34" charset="0"/>
              <a:cs typeface="Arial" panose="020B0604020202020204" pitchFamily="34" charset="0"/>
            </a:endParaRPr>
          </a:p>
        </p:txBody>
      </p:sp>
      <p:pic>
        <p:nvPicPr>
          <p:cNvPr id="7" name="Picture 6" descr="Jeff Hughes, WINTAC">
            <a:extLst>
              <a:ext uri="{FF2B5EF4-FFF2-40B4-BE49-F238E27FC236}">
                <a16:creationId xmlns:a16="http://schemas.microsoft.com/office/drawing/2014/main" id="{1EB35972-BA51-6846-8013-EEAEE75E12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121" t="16165" r="19484" b="24805"/>
          <a:stretch/>
        </p:blipFill>
        <p:spPr>
          <a:xfrm>
            <a:off x="9734716" y="2910607"/>
            <a:ext cx="1429495" cy="1488053"/>
          </a:xfrm>
          <a:prstGeom prst="rect">
            <a:avLst/>
          </a:prstGeom>
          <a:ln>
            <a:solidFill>
              <a:schemeClr val="accent1"/>
            </a:solidFill>
          </a:ln>
        </p:spPr>
      </p:pic>
      <p:sp>
        <p:nvSpPr>
          <p:cNvPr id="15" name="Rectangle 14"/>
          <p:cNvSpPr/>
          <p:nvPr/>
        </p:nvSpPr>
        <p:spPr>
          <a:xfrm>
            <a:off x="9734717" y="4452227"/>
            <a:ext cx="1896634" cy="646331"/>
          </a:xfrm>
          <a:prstGeom prst="rect">
            <a:avLst/>
          </a:prstGeom>
        </p:spPr>
        <p:txBody>
          <a:bodyPr wrap="square">
            <a:spAutoFit/>
          </a:bodyPr>
          <a:lstStyle/>
          <a:p>
            <a:pPr lvl="0"/>
            <a:r>
              <a:rPr lang="en-US" b="1" dirty="0">
                <a:solidFill>
                  <a:srgbClr val="E38E41"/>
                </a:solidFill>
                <a:latin typeface="Arial" panose="020B0604020202020204" pitchFamily="34" charset="0"/>
                <a:cs typeface="Arial" panose="020B0604020202020204" pitchFamily="34" charset="0"/>
              </a:rPr>
              <a:t>Jeffrey </a:t>
            </a:r>
            <a:r>
              <a:rPr lang="en-US" b="1" dirty="0" smtClean="0">
                <a:solidFill>
                  <a:srgbClr val="E38E41"/>
                </a:solidFill>
                <a:latin typeface="Arial" panose="020B0604020202020204" pitchFamily="34" charset="0"/>
                <a:cs typeface="Arial" panose="020B0604020202020204" pitchFamily="34" charset="0"/>
              </a:rPr>
              <a:t>Hughes</a:t>
            </a:r>
            <a:br>
              <a:rPr lang="en-US" b="1" dirty="0" smtClean="0">
                <a:solidFill>
                  <a:srgbClr val="E38E41"/>
                </a:solidFill>
                <a:latin typeface="Arial" panose="020B0604020202020204" pitchFamily="34" charset="0"/>
                <a:cs typeface="Arial" panose="020B0604020202020204" pitchFamily="34" charset="0"/>
              </a:rPr>
            </a:br>
            <a:r>
              <a:rPr lang="en-US" b="1" dirty="0" smtClean="0">
                <a:solidFill>
                  <a:srgbClr val="E38E41"/>
                </a:solidFill>
                <a:latin typeface="Arial" panose="020B0604020202020204" pitchFamily="34" charset="0"/>
                <a:cs typeface="Arial" panose="020B0604020202020204" pitchFamily="34" charset="0"/>
              </a:rPr>
              <a:t>WINTAC</a:t>
            </a:r>
            <a:endParaRPr lang="en-US"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lvl="0"/>
            <a:fld id="{A7F8E3F6-DE14-48B2-B2BC-6FABA9630FB8}" type="slidenum">
              <a:rPr lang="en-US" noProof="0" smtClean="0"/>
              <a:pPr lvl="0"/>
              <a:t>2</a:t>
            </a:fld>
            <a:endParaRPr lang="en-US" noProof="0" dirty="0"/>
          </a:p>
        </p:txBody>
      </p:sp>
    </p:spTree>
    <p:extLst>
      <p:ext uri="{BB962C8B-B14F-4D97-AF65-F5344CB8AC3E}">
        <p14:creationId xmlns:p14="http://schemas.microsoft.com/office/powerpoint/2010/main" val="387806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04" y="325370"/>
            <a:ext cx="8110331" cy="1036850"/>
          </a:xfrm>
        </p:spPr>
        <p:txBody>
          <a:bodyPr>
            <a:normAutofit/>
          </a:bodyPr>
          <a:lstStyle/>
          <a:p>
            <a:r>
              <a:rPr lang="en-US" dirty="0"/>
              <a:t>Design Education and Training Programs</a:t>
            </a:r>
          </a:p>
        </p:txBody>
      </p:sp>
      <p:sp>
        <p:nvSpPr>
          <p:cNvPr id="5" name="Content Placeholder 4"/>
          <p:cNvSpPr>
            <a:spLocks noGrp="1"/>
          </p:cNvSpPr>
          <p:nvPr>
            <p:ph sz="half" idx="1"/>
          </p:nvPr>
        </p:nvSpPr>
        <p:spPr>
          <a:xfrm>
            <a:off x="1093304" y="1725769"/>
            <a:ext cx="9621079" cy="4649230"/>
          </a:xfrm>
        </p:spPr>
        <p:txBody>
          <a:bodyPr>
            <a:noAutofit/>
          </a:bodyPr>
          <a:lstStyle/>
          <a:p>
            <a:pPr marL="0" lvl="0" indent="0">
              <a:lnSpc>
                <a:spcPct val="100000"/>
              </a:lnSpc>
              <a:spcBef>
                <a:spcPts val="0"/>
              </a:spcBef>
              <a:spcAft>
                <a:spcPts val="1200"/>
              </a:spcAft>
              <a:buClrTx/>
              <a:buNone/>
            </a:pPr>
            <a:r>
              <a:rPr lang="en-US" sz="2000" dirty="0"/>
              <a:t>This strategy looks at ways to expand opportunities for consumers to access education and training programs through the following</a:t>
            </a:r>
            <a:r>
              <a:rPr lang="en-US" sz="2000" dirty="0" smtClean="0"/>
              <a:t>:</a:t>
            </a:r>
            <a:endParaRPr lang="en-US" sz="2000" dirty="0"/>
          </a:p>
          <a:p>
            <a:pPr>
              <a:lnSpc>
                <a:spcPts val="2700"/>
              </a:lnSpc>
              <a:spcBef>
                <a:spcPts val="0"/>
              </a:spcBef>
              <a:buClrTx/>
            </a:pPr>
            <a:r>
              <a:rPr lang="en-US" sz="1900" dirty="0"/>
              <a:t>Promote the use of Bridge </a:t>
            </a:r>
            <a:r>
              <a:rPr lang="en-US" sz="1900" dirty="0" smtClean="0"/>
              <a:t>Programs.</a:t>
            </a:r>
            <a:endParaRPr lang="en-US" sz="1900" dirty="0"/>
          </a:p>
          <a:p>
            <a:pPr>
              <a:lnSpc>
                <a:spcPts val="2700"/>
              </a:lnSpc>
              <a:spcBef>
                <a:spcPts val="0"/>
              </a:spcBef>
              <a:buClrTx/>
            </a:pPr>
            <a:r>
              <a:rPr lang="en-US" sz="1900" dirty="0"/>
              <a:t>Identify and engage education and training </a:t>
            </a:r>
            <a:r>
              <a:rPr lang="en-US" sz="1900" dirty="0" smtClean="0"/>
              <a:t>partners.</a:t>
            </a:r>
            <a:endParaRPr lang="en-US" sz="1900" dirty="0"/>
          </a:p>
          <a:p>
            <a:pPr>
              <a:lnSpc>
                <a:spcPts val="2700"/>
              </a:lnSpc>
              <a:spcBef>
                <a:spcPts val="0"/>
              </a:spcBef>
              <a:buClrTx/>
            </a:pPr>
            <a:r>
              <a:rPr lang="en-US" sz="1900" dirty="0"/>
              <a:t>Partner with Disability Services offices within </a:t>
            </a:r>
            <a:r>
              <a:rPr lang="en-US" sz="1900" dirty="0" smtClean="0"/>
              <a:t>post-secondary institutions. </a:t>
            </a:r>
            <a:endParaRPr lang="en-US" sz="1900" dirty="0"/>
          </a:p>
          <a:p>
            <a:pPr>
              <a:lnSpc>
                <a:spcPts val="2700"/>
              </a:lnSpc>
              <a:spcBef>
                <a:spcPts val="0"/>
              </a:spcBef>
              <a:buClrTx/>
            </a:pPr>
            <a:r>
              <a:rPr lang="en-US" sz="1900" dirty="0"/>
              <a:t>Promote access through leadership and expanding knowledge on </a:t>
            </a:r>
            <a:r>
              <a:rPr lang="en-US" sz="1900" dirty="0" smtClean="0"/>
              <a:t>accessibility. </a:t>
            </a:r>
            <a:endParaRPr lang="en-US" sz="1900" dirty="0"/>
          </a:p>
          <a:p>
            <a:pPr>
              <a:lnSpc>
                <a:spcPts val="2700"/>
              </a:lnSpc>
              <a:spcBef>
                <a:spcPts val="0"/>
              </a:spcBef>
              <a:buClrTx/>
            </a:pPr>
            <a:r>
              <a:rPr lang="en-US" sz="1900" dirty="0"/>
              <a:t>Research and promote work-based learning opportunities within business and industry. </a:t>
            </a:r>
          </a:p>
          <a:p>
            <a:pPr>
              <a:lnSpc>
                <a:spcPts val="2700"/>
              </a:lnSpc>
              <a:spcBef>
                <a:spcPts val="0"/>
              </a:spcBef>
              <a:buClrTx/>
            </a:pPr>
            <a:r>
              <a:rPr lang="en-US" sz="1900" dirty="0"/>
              <a:t>Provide career services, case </a:t>
            </a:r>
            <a:r>
              <a:rPr lang="en-US" sz="1900" dirty="0" smtClean="0"/>
              <a:t>management </a:t>
            </a:r>
            <a:r>
              <a:rPr lang="en-US" sz="1900" dirty="0"/>
              <a:t>and comprehensive supportive services. </a:t>
            </a:r>
          </a:p>
          <a:p>
            <a:pPr>
              <a:lnSpc>
                <a:spcPts val="2700"/>
              </a:lnSpc>
              <a:spcBef>
                <a:spcPts val="0"/>
              </a:spcBef>
              <a:buClrTx/>
            </a:pPr>
            <a:r>
              <a:rPr lang="en-US" sz="1900" dirty="0"/>
              <a:t>Provide employment assistance and retention services directly or through partner </a:t>
            </a:r>
            <a:r>
              <a:rPr lang="en-US" sz="1900" dirty="0" smtClean="0"/>
              <a:t>collaboration.</a:t>
            </a:r>
            <a:endParaRPr lang="en-US" sz="1900" dirty="0"/>
          </a:p>
          <a:p>
            <a:pPr>
              <a:lnSpc>
                <a:spcPts val="2700"/>
              </a:lnSpc>
              <a:spcBef>
                <a:spcPts val="0"/>
              </a:spcBef>
              <a:buClrTx/>
            </a:pPr>
            <a:r>
              <a:rPr lang="en-US" sz="1900" dirty="0"/>
              <a:t>Promote and use the Integrated Resource Team model to maximize consumer success.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18450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357" y="314768"/>
            <a:ext cx="9485243" cy="1036850"/>
          </a:xfrm>
        </p:spPr>
        <p:txBody>
          <a:bodyPr/>
          <a:lstStyle/>
          <a:p>
            <a:r>
              <a:rPr lang="en-US" dirty="0"/>
              <a:t>Field </a:t>
            </a:r>
            <a:r>
              <a:rPr lang="en-US" dirty="0" smtClean="0"/>
              <a:t>Examples 3</a:t>
            </a:r>
            <a:endParaRPr lang="en-US" dirty="0"/>
          </a:p>
        </p:txBody>
      </p:sp>
      <p:sp>
        <p:nvSpPr>
          <p:cNvPr id="3" name="Content Placeholder 2"/>
          <p:cNvSpPr>
            <a:spLocks noGrp="1"/>
          </p:cNvSpPr>
          <p:nvPr>
            <p:ph idx="1"/>
          </p:nvPr>
        </p:nvSpPr>
        <p:spPr>
          <a:xfrm>
            <a:off x="1411357" y="1910246"/>
            <a:ext cx="3488636" cy="3409122"/>
          </a:xfrm>
        </p:spPr>
        <p:txBody>
          <a:bodyPr>
            <a:noAutofit/>
          </a:bodyPr>
          <a:lstStyle/>
          <a:p>
            <a:pPr marL="0" indent="0">
              <a:lnSpc>
                <a:spcPct val="100000"/>
              </a:lnSpc>
              <a:buNone/>
            </a:pPr>
            <a:r>
              <a:rPr lang="en-US" sz="2600" dirty="0"/>
              <a:t>Examples from state panelists on how they have been working with increasing awareness and access to training and </a:t>
            </a:r>
            <a:r>
              <a:rPr lang="en-US" sz="2600" dirty="0" smtClean="0"/>
              <a:t>post-secondary opportunities …</a:t>
            </a:r>
            <a:endParaRPr lang="en-US" sz="26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pic>
        <p:nvPicPr>
          <p:cNvPr id="6" name="Picture 5" descr="Chalk board with three terms written on the board: Education, Training, Career. All three have check boxes with check mark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434" y="1910246"/>
            <a:ext cx="4542972" cy="3407229"/>
          </a:xfrm>
          <a:prstGeom prst="rect">
            <a:avLst/>
          </a:prstGeom>
        </p:spPr>
      </p:pic>
    </p:spTree>
    <p:extLst>
      <p:ext uri="{BB962C8B-B14F-4D97-AF65-F5344CB8AC3E}">
        <p14:creationId xmlns:p14="http://schemas.microsoft.com/office/powerpoint/2010/main" val="28000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4707"/>
            <a:ext cx="9601200" cy="1036850"/>
          </a:xfrm>
        </p:spPr>
        <p:txBody>
          <a:bodyPr/>
          <a:lstStyle/>
          <a:p>
            <a:r>
              <a:rPr lang="en-US" dirty="0"/>
              <a:t>Audience </a:t>
            </a:r>
            <a:r>
              <a:rPr lang="en-US" dirty="0" smtClean="0"/>
              <a:t>Examples 3</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a:t>Questions to the </a:t>
            </a:r>
            <a:r>
              <a:rPr lang="en-US" b="1" dirty="0" smtClean="0"/>
              <a:t>audience:</a:t>
            </a:r>
            <a:endParaRPr lang="en-US" b="1" dirty="0"/>
          </a:p>
          <a:p>
            <a:pPr lvl="1"/>
            <a:r>
              <a:rPr lang="en-US" sz="2200" dirty="0" smtClean="0">
                <a:solidFill>
                  <a:srgbClr val="034680"/>
                </a:solidFill>
              </a:rPr>
              <a:t>Does </a:t>
            </a:r>
            <a:r>
              <a:rPr lang="en-US" sz="2200" dirty="0">
                <a:solidFill>
                  <a:srgbClr val="034680"/>
                </a:solidFill>
              </a:rPr>
              <a:t>your staff have a good working knowledge of the training, apprenticeship and </a:t>
            </a:r>
            <a:r>
              <a:rPr lang="en-US" sz="2200" dirty="0" smtClean="0">
                <a:solidFill>
                  <a:srgbClr val="034680"/>
                </a:solidFill>
              </a:rPr>
              <a:t>post-secondary </a:t>
            </a:r>
            <a:r>
              <a:rPr lang="en-US" sz="2200" dirty="0">
                <a:solidFill>
                  <a:srgbClr val="034680"/>
                </a:solidFill>
              </a:rPr>
              <a:t>options in their areas?</a:t>
            </a:r>
          </a:p>
          <a:p>
            <a:pPr lvl="1"/>
            <a:r>
              <a:rPr lang="en-US" sz="2200" dirty="0">
                <a:solidFill>
                  <a:srgbClr val="034680"/>
                </a:solidFill>
              </a:rPr>
              <a:t>Are you partnering at the leadership level with training and other support organizations?</a:t>
            </a:r>
          </a:p>
          <a:p>
            <a:pPr lvl="1"/>
            <a:r>
              <a:rPr lang="en-US" sz="2200" dirty="0">
                <a:solidFill>
                  <a:srgbClr val="034680"/>
                </a:solidFill>
              </a:rPr>
              <a:t>Are you participating on Sector boards that address training for the industry standards</a:t>
            </a:r>
            <a:r>
              <a:rPr lang="en-US" sz="2200" dirty="0" smtClean="0">
                <a:solidFill>
                  <a:srgbClr val="034680"/>
                </a:solidFill>
              </a:rPr>
              <a:t>?</a:t>
            </a:r>
            <a:endParaRPr lang="en-US" sz="2200" dirty="0">
              <a:solidFill>
                <a:srgbClr val="03468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63598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9529"/>
            <a:ext cx="9601200" cy="1036850"/>
          </a:xfrm>
        </p:spPr>
        <p:txBody>
          <a:bodyPr>
            <a:normAutofit/>
          </a:bodyPr>
          <a:lstStyle/>
          <a:p>
            <a:r>
              <a:rPr lang="en-US" sz="2900" dirty="0"/>
              <a:t>Identifying Funding Needs and Sources</a:t>
            </a:r>
          </a:p>
        </p:txBody>
      </p:sp>
      <p:sp>
        <p:nvSpPr>
          <p:cNvPr id="5" name="Content Placeholder 4"/>
          <p:cNvSpPr>
            <a:spLocks noGrp="1"/>
          </p:cNvSpPr>
          <p:nvPr>
            <p:ph sz="half" idx="1"/>
          </p:nvPr>
        </p:nvSpPr>
        <p:spPr>
          <a:xfrm>
            <a:off x="1295400" y="1751527"/>
            <a:ext cx="9601200" cy="4420673"/>
          </a:xfrm>
        </p:spPr>
        <p:txBody>
          <a:bodyPr>
            <a:noAutofit/>
          </a:bodyPr>
          <a:lstStyle/>
          <a:p>
            <a:pPr marL="0" lvl="0" indent="0">
              <a:lnSpc>
                <a:spcPct val="100000"/>
              </a:lnSpc>
              <a:spcBef>
                <a:spcPts val="0"/>
              </a:spcBef>
              <a:spcAft>
                <a:spcPts val="600"/>
              </a:spcAft>
              <a:buClrTx/>
              <a:buNone/>
            </a:pPr>
            <a:r>
              <a:rPr lang="en-US" sz="2000" b="1" dirty="0"/>
              <a:t>No one system can do it all </a:t>
            </a:r>
            <a:r>
              <a:rPr lang="en-US" sz="2000" dirty="0"/>
              <a:t>to provide a fully holistic service delivery structure and support consumers in their career pathways journey</a:t>
            </a:r>
            <a:r>
              <a:rPr lang="en-US" sz="2000" dirty="0" smtClean="0"/>
              <a:t>.</a:t>
            </a:r>
            <a:endParaRPr lang="en-US" sz="2000" dirty="0"/>
          </a:p>
          <a:p>
            <a:pPr>
              <a:lnSpc>
                <a:spcPct val="100000"/>
              </a:lnSpc>
              <a:spcBef>
                <a:spcPts val="0"/>
              </a:spcBef>
              <a:spcAft>
                <a:spcPts val="1200"/>
              </a:spcAft>
              <a:buClrTx/>
            </a:pPr>
            <a:r>
              <a:rPr lang="en-US" sz="2000" dirty="0"/>
              <a:t>Identify sources of funding available from partner agencies and related public and private </a:t>
            </a:r>
            <a:r>
              <a:rPr lang="en-US" sz="2000" dirty="0" smtClean="0"/>
              <a:t>resources.</a:t>
            </a:r>
            <a:endParaRPr lang="en-US" sz="2000" dirty="0"/>
          </a:p>
          <a:p>
            <a:pPr>
              <a:lnSpc>
                <a:spcPct val="100000"/>
              </a:lnSpc>
              <a:spcBef>
                <a:spcPts val="0"/>
              </a:spcBef>
              <a:spcAft>
                <a:spcPts val="1200"/>
              </a:spcAft>
              <a:buClrTx/>
            </a:pPr>
            <a:r>
              <a:rPr lang="en-US" sz="2000" dirty="0"/>
              <a:t>Develop long-term sustainability plan with state or local partners to include Infrastructure Costs </a:t>
            </a:r>
            <a:r>
              <a:rPr lang="en-US" sz="2000" dirty="0" smtClean="0"/>
              <a:t>agreements.</a:t>
            </a:r>
            <a:endParaRPr lang="en-US" sz="2000" dirty="0"/>
          </a:p>
          <a:p>
            <a:pPr>
              <a:lnSpc>
                <a:spcPct val="100000"/>
              </a:lnSpc>
              <a:spcBef>
                <a:spcPts val="0"/>
              </a:spcBef>
              <a:spcAft>
                <a:spcPts val="1200"/>
              </a:spcAft>
              <a:buClrTx/>
            </a:pPr>
            <a:r>
              <a:rPr lang="en-US" sz="2000" dirty="0"/>
              <a:t>Consider how Pre-ETS investment is </a:t>
            </a:r>
            <a:r>
              <a:rPr lang="en-US" sz="2000" dirty="0" smtClean="0"/>
              <a:t>“paying </a:t>
            </a:r>
            <a:r>
              <a:rPr lang="en-US" sz="2000" dirty="0"/>
              <a:t>it </a:t>
            </a:r>
            <a:r>
              <a:rPr lang="en-US" sz="2000" dirty="0" smtClean="0"/>
              <a:t>forward.”</a:t>
            </a:r>
            <a:endParaRPr lang="en-US" sz="2000" dirty="0"/>
          </a:p>
          <a:p>
            <a:pPr>
              <a:lnSpc>
                <a:spcPct val="100000"/>
              </a:lnSpc>
              <a:spcBef>
                <a:spcPts val="0"/>
              </a:spcBef>
              <a:spcAft>
                <a:spcPts val="1200"/>
              </a:spcAft>
              <a:buClrTx/>
            </a:pPr>
            <a:r>
              <a:rPr lang="en-US" sz="2000" dirty="0"/>
              <a:t>Consider service flow that provides for continuum of services during and beyond VR involvement.</a:t>
            </a:r>
          </a:p>
          <a:p>
            <a:pPr lvl="1">
              <a:lnSpc>
                <a:spcPct val="100000"/>
              </a:lnSpc>
              <a:spcBef>
                <a:spcPts val="0"/>
              </a:spcBef>
              <a:buClrTx/>
              <a:buFont typeface="Courier New" panose="02070309020205020404" pitchFamily="49" charset="0"/>
              <a:buChar char="o"/>
            </a:pPr>
            <a:r>
              <a:rPr lang="en-US" sz="1800" dirty="0"/>
              <a:t>Integrated Resource Teams</a:t>
            </a:r>
          </a:p>
          <a:p>
            <a:pPr lvl="1">
              <a:lnSpc>
                <a:spcPct val="100000"/>
              </a:lnSpc>
              <a:spcBef>
                <a:spcPts val="0"/>
              </a:spcBef>
              <a:buClrTx/>
              <a:buFont typeface="Courier New" panose="02070309020205020404" pitchFamily="49" charset="0"/>
              <a:buChar char="o"/>
            </a:pPr>
            <a:r>
              <a:rPr lang="en-US" sz="1800" dirty="0"/>
              <a:t>Partnership Plus agreements </a:t>
            </a:r>
          </a:p>
          <a:p>
            <a:pPr lvl="1">
              <a:lnSpc>
                <a:spcPct val="100000"/>
              </a:lnSpc>
              <a:spcBef>
                <a:spcPts val="0"/>
              </a:spcBef>
              <a:buClrTx/>
              <a:buFont typeface="Courier New" panose="02070309020205020404" pitchFamily="49" charset="0"/>
              <a:buChar char="o"/>
            </a:pPr>
            <a:r>
              <a:rPr lang="en-US" sz="1800" dirty="0"/>
              <a:t>On-going supports from other </a:t>
            </a:r>
            <a:r>
              <a:rPr lang="en-US" sz="1800" dirty="0" smtClean="0"/>
              <a:t>agencies</a:t>
            </a:r>
            <a:endParaRPr lang="en-US" sz="18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60096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4707"/>
            <a:ext cx="9601200" cy="1036850"/>
          </a:xfrm>
        </p:spPr>
        <p:txBody>
          <a:bodyPr/>
          <a:lstStyle/>
          <a:p>
            <a:r>
              <a:rPr lang="en-US" dirty="0"/>
              <a:t>Field </a:t>
            </a:r>
            <a:r>
              <a:rPr lang="en-US" dirty="0" smtClean="0"/>
              <a:t>Examples 4</a:t>
            </a:r>
            <a:endParaRPr lang="en-US" dirty="0"/>
          </a:p>
        </p:txBody>
      </p:sp>
      <p:sp>
        <p:nvSpPr>
          <p:cNvPr id="3" name="Content Placeholder 2"/>
          <p:cNvSpPr>
            <a:spLocks noGrp="1"/>
          </p:cNvSpPr>
          <p:nvPr>
            <p:ph idx="1"/>
          </p:nvPr>
        </p:nvSpPr>
        <p:spPr>
          <a:xfrm>
            <a:off x="1295400" y="2733691"/>
            <a:ext cx="3316357" cy="2007704"/>
          </a:xfrm>
        </p:spPr>
        <p:txBody>
          <a:bodyPr/>
          <a:lstStyle/>
          <a:p>
            <a:pPr marL="0" indent="0">
              <a:buNone/>
            </a:pPr>
            <a:r>
              <a:rPr lang="en-US" dirty="0"/>
              <a:t>Examples from state panelists on how they have been working with leveraging funds and sharing </a:t>
            </a:r>
            <a:r>
              <a:rPr lang="en-US" dirty="0" smtClean="0"/>
              <a:t>costs …</a:t>
            </a:r>
          </a:p>
        </p:txBody>
      </p:sp>
      <p:pic>
        <p:nvPicPr>
          <p:cNvPr id="5" name="Picture 4" descr="Cross-streets sign: Costs and Benefit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980" y="1937771"/>
            <a:ext cx="3599543" cy="3599543"/>
          </a:xfrm>
          <a:prstGeom prst="rect">
            <a:avLst/>
          </a:prstGeom>
          <a:ln>
            <a:solidFill>
              <a:schemeClr val="accent1">
                <a:shade val="50000"/>
              </a:schemeClr>
            </a:solidFill>
          </a:ln>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7123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768"/>
            <a:ext cx="9601200" cy="1036850"/>
          </a:xfrm>
        </p:spPr>
        <p:txBody>
          <a:bodyPr/>
          <a:lstStyle/>
          <a:p>
            <a:r>
              <a:rPr lang="en-US" dirty="0"/>
              <a:t>Audience </a:t>
            </a:r>
            <a:r>
              <a:rPr lang="en-US" dirty="0" smtClean="0"/>
              <a:t>Examples 4</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a:t>Questions to the </a:t>
            </a:r>
            <a:r>
              <a:rPr lang="en-US" b="1" dirty="0" smtClean="0"/>
              <a:t>audience:</a:t>
            </a:r>
            <a:endParaRPr lang="en-US" b="1" dirty="0"/>
          </a:p>
          <a:p>
            <a:pPr lvl="1">
              <a:lnSpc>
                <a:spcPct val="100000"/>
              </a:lnSpc>
            </a:pPr>
            <a:r>
              <a:rPr lang="en-US" dirty="0">
                <a:solidFill>
                  <a:srgbClr val="034680"/>
                </a:solidFill>
              </a:rPr>
              <a:t>In what ways is your agency identifying outside financial resources and leveraging them?</a:t>
            </a:r>
          </a:p>
          <a:p>
            <a:pPr lvl="1">
              <a:lnSpc>
                <a:spcPct val="100000"/>
              </a:lnSpc>
            </a:pPr>
            <a:r>
              <a:rPr lang="en-US" dirty="0">
                <a:solidFill>
                  <a:srgbClr val="034680"/>
                </a:solidFill>
              </a:rPr>
              <a:t>Do you have an Infrastructure Cost Agreement in place that contributes to increasing career pathways opportunities for individuals with disabilities?</a:t>
            </a:r>
          </a:p>
          <a:p>
            <a:pPr lvl="1">
              <a:lnSpc>
                <a:spcPct val="100000"/>
              </a:lnSpc>
            </a:pPr>
            <a:r>
              <a:rPr lang="en-US" dirty="0">
                <a:solidFill>
                  <a:srgbClr val="034680"/>
                </a:solidFill>
              </a:rPr>
              <a:t>Are you using Pre-ETS funds to really set the stage for future successful outcomes for youth with a career pathway focus?</a:t>
            </a:r>
          </a:p>
          <a:p>
            <a:pPr lvl="1">
              <a:lnSpc>
                <a:spcPct val="100000"/>
              </a:lnSpc>
            </a:pPr>
            <a:r>
              <a:rPr lang="en-US" dirty="0">
                <a:solidFill>
                  <a:srgbClr val="034680"/>
                </a:solidFill>
              </a:rPr>
              <a:t>Are co-enrollment and cost sharing within plans common practice in your agency?</a:t>
            </a:r>
          </a:p>
          <a:p>
            <a:pPr lvl="1">
              <a:lnSpc>
                <a:spcPct val="100000"/>
              </a:lnSpc>
            </a:pPr>
            <a:r>
              <a:rPr lang="en-US" dirty="0">
                <a:solidFill>
                  <a:srgbClr val="034680"/>
                </a:solidFill>
              </a:rPr>
              <a:t>Have you considered leveraging </a:t>
            </a:r>
            <a:r>
              <a:rPr lang="en-US" dirty="0" smtClean="0">
                <a:solidFill>
                  <a:srgbClr val="034680"/>
                </a:solidFill>
              </a:rPr>
              <a:t>Partnership </a:t>
            </a:r>
            <a:r>
              <a:rPr lang="en-US" dirty="0">
                <a:solidFill>
                  <a:srgbClr val="034680"/>
                </a:solidFill>
              </a:rPr>
              <a:t>P</a:t>
            </a:r>
            <a:r>
              <a:rPr lang="en-US" dirty="0" smtClean="0">
                <a:solidFill>
                  <a:srgbClr val="034680"/>
                </a:solidFill>
              </a:rPr>
              <a:t>lus </a:t>
            </a:r>
            <a:r>
              <a:rPr lang="en-US" dirty="0">
                <a:solidFill>
                  <a:srgbClr val="034680"/>
                </a:solidFill>
              </a:rPr>
              <a:t>agreements to provide </a:t>
            </a:r>
            <a:r>
              <a:rPr lang="en-US" dirty="0" smtClean="0">
                <a:solidFill>
                  <a:srgbClr val="034680"/>
                </a:solidFill>
              </a:rPr>
              <a:t>long-term </a:t>
            </a:r>
            <a:r>
              <a:rPr lang="en-US" dirty="0">
                <a:solidFill>
                  <a:srgbClr val="034680"/>
                </a:solidFill>
              </a:rPr>
              <a:t>career </a:t>
            </a:r>
            <a:r>
              <a:rPr lang="en-US" dirty="0" smtClean="0">
                <a:solidFill>
                  <a:srgbClr val="034680"/>
                </a:solidFill>
              </a:rPr>
              <a:t>pathways-focused </a:t>
            </a:r>
            <a:r>
              <a:rPr lang="en-US" dirty="0">
                <a:solidFill>
                  <a:srgbClr val="034680"/>
                </a:solidFill>
              </a:rPr>
              <a:t>support </a:t>
            </a:r>
            <a:r>
              <a:rPr lang="en-US" dirty="0" smtClean="0">
                <a:solidFill>
                  <a:srgbClr val="034680"/>
                </a:solidFill>
              </a:rPr>
              <a:t>post-plan?</a:t>
            </a:r>
            <a:endParaRPr lang="en-US" dirty="0">
              <a:solidFill>
                <a:srgbClr val="03468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230538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215" y="322469"/>
            <a:ext cx="9601200" cy="1036850"/>
          </a:xfrm>
        </p:spPr>
        <p:txBody>
          <a:bodyPr>
            <a:normAutofit/>
          </a:bodyPr>
          <a:lstStyle/>
          <a:p>
            <a:r>
              <a:rPr lang="en-US" sz="2900" dirty="0"/>
              <a:t>Align Policies and Programs</a:t>
            </a:r>
          </a:p>
        </p:txBody>
      </p:sp>
      <p:sp>
        <p:nvSpPr>
          <p:cNvPr id="5" name="Content Placeholder 4"/>
          <p:cNvSpPr>
            <a:spLocks noGrp="1"/>
          </p:cNvSpPr>
          <p:nvPr>
            <p:ph sz="half" idx="1"/>
          </p:nvPr>
        </p:nvSpPr>
        <p:spPr>
          <a:xfrm>
            <a:off x="1182757" y="1859280"/>
            <a:ext cx="9713843" cy="4343400"/>
          </a:xfrm>
        </p:spPr>
        <p:txBody>
          <a:bodyPr>
            <a:noAutofit/>
          </a:bodyPr>
          <a:lstStyle/>
          <a:p>
            <a:pPr marL="0" lvl="0" indent="0">
              <a:lnSpc>
                <a:spcPct val="100000"/>
              </a:lnSpc>
              <a:spcBef>
                <a:spcPts val="0"/>
              </a:spcBef>
              <a:spcAft>
                <a:spcPts val="600"/>
              </a:spcAft>
              <a:buClrTx/>
              <a:buNone/>
            </a:pPr>
            <a:r>
              <a:rPr lang="en-US" sz="2200" dirty="0"/>
              <a:t>Policies and procedures to include counselor competencies, expectations and evaluations may need to be revised to ensure the agency is serving consumers under a </a:t>
            </a:r>
            <a:r>
              <a:rPr lang="en-US" sz="2200" dirty="0" smtClean="0"/>
              <a:t>career pathways </a:t>
            </a:r>
            <a:r>
              <a:rPr lang="en-US" sz="2200" dirty="0"/>
              <a:t>framework</a:t>
            </a:r>
            <a:r>
              <a:rPr lang="en-US" sz="2200" dirty="0" smtClean="0"/>
              <a:t>.</a:t>
            </a:r>
            <a:endParaRPr lang="en-US" sz="2000" dirty="0"/>
          </a:p>
          <a:p>
            <a:pPr>
              <a:lnSpc>
                <a:spcPct val="100000"/>
              </a:lnSpc>
              <a:spcBef>
                <a:spcPts val="0"/>
              </a:spcBef>
              <a:spcAft>
                <a:spcPts val="600"/>
              </a:spcAft>
              <a:buClrTx/>
            </a:pPr>
            <a:r>
              <a:rPr lang="en-US" sz="2000" dirty="0"/>
              <a:t>Identify state and local policies necessary to implement career pathways systems. </a:t>
            </a:r>
          </a:p>
          <a:p>
            <a:pPr>
              <a:lnSpc>
                <a:spcPct val="100000"/>
              </a:lnSpc>
              <a:spcBef>
                <a:spcPts val="0"/>
              </a:spcBef>
              <a:spcAft>
                <a:spcPts val="600"/>
              </a:spcAft>
              <a:buClrTx/>
            </a:pPr>
            <a:r>
              <a:rPr lang="en-US" sz="2000" dirty="0"/>
              <a:t>Identify and pursue needed reforms in state and local policy. </a:t>
            </a:r>
          </a:p>
          <a:p>
            <a:pPr>
              <a:lnSpc>
                <a:spcPct val="100000"/>
              </a:lnSpc>
              <a:spcBef>
                <a:spcPts val="0"/>
              </a:spcBef>
              <a:spcAft>
                <a:spcPts val="600"/>
              </a:spcAft>
              <a:buClrTx/>
            </a:pPr>
            <a:r>
              <a:rPr lang="en-US" sz="2000" dirty="0"/>
              <a:t>Implement statutory and administrative procedures to facilitate cross-agency collaboration. </a:t>
            </a:r>
          </a:p>
          <a:p>
            <a:pPr>
              <a:lnSpc>
                <a:spcPct val="100000"/>
              </a:lnSpc>
              <a:spcBef>
                <a:spcPts val="0"/>
              </a:spcBef>
              <a:spcAft>
                <a:spcPts val="600"/>
              </a:spcAft>
              <a:buClrTx/>
            </a:pPr>
            <a:r>
              <a:rPr lang="en-US" sz="2000" dirty="0" smtClean="0">
                <a:ea typeface="Calibri" panose="020F0502020204030204" pitchFamily="34" charset="0"/>
              </a:rPr>
              <a:t>Participate </a:t>
            </a:r>
            <a:r>
              <a:rPr lang="en-US" sz="2000" dirty="0">
                <a:ea typeface="Calibri" panose="020F0502020204030204" pitchFamily="34" charset="0"/>
              </a:rPr>
              <a:t>in a committee under the Workforce Development Board targeted at policy </a:t>
            </a:r>
            <a:r>
              <a:rPr lang="en-US" sz="2000" dirty="0" smtClean="0">
                <a:ea typeface="Calibri" panose="020F0502020204030204" pitchFamily="34" charset="0"/>
              </a:rPr>
              <a:t>development.</a:t>
            </a:r>
            <a:endParaRPr lang="en-US" sz="2300" dirty="0">
              <a:ea typeface="Calibri" panose="020F050202020403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38963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374" y="324707"/>
            <a:ext cx="8617226" cy="1036850"/>
          </a:xfrm>
        </p:spPr>
        <p:txBody>
          <a:bodyPr/>
          <a:lstStyle/>
          <a:p>
            <a:r>
              <a:rPr lang="en-US" dirty="0"/>
              <a:t>Field </a:t>
            </a:r>
            <a:r>
              <a:rPr lang="en-US" dirty="0" smtClean="0"/>
              <a:t>Examples 5</a:t>
            </a:r>
            <a:endParaRPr lang="en-US" dirty="0"/>
          </a:p>
        </p:txBody>
      </p:sp>
      <p:sp>
        <p:nvSpPr>
          <p:cNvPr id="3" name="Content Placeholder 2"/>
          <p:cNvSpPr>
            <a:spLocks noGrp="1"/>
          </p:cNvSpPr>
          <p:nvPr>
            <p:ph idx="1"/>
          </p:nvPr>
        </p:nvSpPr>
        <p:spPr>
          <a:xfrm>
            <a:off x="2279374" y="2395331"/>
            <a:ext cx="3038061" cy="2574235"/>
          </a:xfrm>
        </p:spPr>
        <p:txBody>
          <a:bodyPr/>
          <a:lstStyle/>
          <a:p>
            <a:pPr marL="0" indent="0">
              <a:buNone/>
            </a:pPr>
            <a:r>
              <a:rPr lang="en-US" dirty="0"/>
              <a:t>Examples from state panelists on how they have developed or modified policies and </a:t>
            </a:r>
            <a:r>
              <a:rPr lang="en-US" dirty="0" smtClean="0"/>
              <a:t>procedures …</a:t>
            </a:r>
            <a:endParaRPr lang="en-US" dirty="0"/>
          </a:p>
        </p:txBody>
      </p:sp>
      <p:pic>
        <p:nvPicPr>
          <p:cNvPr id="8" name="Picture 7" descr="Gold seal that says &quot;official policy&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990" y="1033017"/>
            <a:ext cx="3650342" cy="3650342"/>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25940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768"/>
            <a:ext cx="9601200" cy="1036850"/>
          </a:xfrm>
        </p:spPr>
        <p:txBody>
          <a:bodyPr/>
          <a:lstStyle/>
          <a:p>
            <a:r>
              <a:rPr lang="en-US" dirty="0"/>
              <a:t>Audience </a:t>
            </a:r>
            <a:r>
              <a:rPr lang="en-US" dirty="0" smtClean="0"/>
              <a:t>Examples 5</a:t>
            </a:r>
            <a:endParaRPr lang="en-US" dirty="0"/>
          </a:p>
        </p:txBody>
      </p:sp>
      <p:sp>
        <p:nvSpPr>
          <p:cNvPr id="3" name="Content Placeholder 2"/>
          <p:cNvSpPr>
            <a:spLocks noGrp="1"/>
          </p:cNvSpPr>
          <p:nvPr>
            <p:ph idx="1"/>
          </p:nvPr>
        </p:nvSpPr>
        <p:spPr>
          <a:xfrm>
            <a:off x="1295400" y="1828800"/>
            <a:ext cx="9021417" cy="4343400"/>
          </a:xfrm>
        </p:spPr>
        <p:txBody>
          <a:bodyPr>
            <a:normAutofit/>
          </a:bodyPr>
          <a:lstStyle/>
          <a:p>
            <a:pPr marL="0" lvl="0" indent="0">
              <a:spcAft>
                <a:spcPts val="600"/>
              </a:spcAft>
              <a:buNone/>
            </a:pPr>
            <a:r>
              <a:rPr lang="en-US" b="1" dirty="0"/>
              <a:t>Questions to the </a:t>
            </a:r>
            <a:r>
              <a:rPr lang="en-US" b="1" dirty="0" smtClean="0"/>
              <a:t>audience:</a:t>
            </a:r>
            <a:endParaRPr lang="en-US" b="1" dirty="0"/>
          </a:p>
          <a:p>
            <a:pPr lvl="1"/>
            <a:r>
              <a:rPr lang="en-US" sz="2200" dirty="0">
                <a:solidFill>
                  <a:srgbClr val="034680"/>
                </a:solidFill>
              </a:rPr>
              <a:t>In what ways is your agency identifying the need for policy </a:t>
            </a:r>
            <a:r>
              <a:rPr lang="en-US" sz="2200" dirty="0" smtClean="0">
                <a:solidFill>
                  <a:srgbClr val="034680"/>
                </a:solidFill>
              </a:rPr>
              <a:t>revision?</a:t>
            </a:r>
          </a:p>
          <a:p>
            <a:pPr lvl="1"/>
            <a:r>
              <a:rPr lang="en-US" sz="2200" dirty="0" smtClean="0">
                <a:solidFill>
                  <a:srgbClr val="034680"/>
                </a:solidFill>
              </a:rPr>
              <a:t>What policies are you revising? How?</a:t>
            </a:r>
          </a:p>
          <a:p>
            <a:pPr lvl="1"/>
            <a:r>
              <a:rPr lang="en-US" sz="2200" dirty="0" smtClean="0">
                <a:solidFill>
                  <a:srgbClr val="034680"/>
                </a:solidFill>
              </a:rPr>
              <a:t>Have you changed staff performance goals?</a:t>
            </a:r>
            <a:endParaRPr lang="en-US" sz="2200" dirty="0">
              <a:solidFill>
                <a:srgbClr val="034680"/>
              </a:solidFill>
            </a:endParaRPr>
          </a:p>
          <a:p>
            <a:pPr lvl="1"/>
            <a:r>
              <a:rPr lang="en-US" sz="2200" dirty="0" smtClean="0">
                <a:solidFill>
                  <a:srgbClr val="034680"/>
                </a:solidFill>
              </a:rPr>
              <a:t>Have </a:t>
            </a:r>
            <a:r>
              <a:rPr lang="en-US" sz="2200" dirty="0">
                <a:solidFill>
                  <a:srgbClr val="034680"/>
                </a:solidFill>
              </a:rPr>
              <a:t>you created </a:t>
            </a:r>
            <a:r>
              <a:rPr lang="en-US" sz="2200" dirty="0" smtClean="0">
                <a:solidFill>
                  <a:srgbClr val="034680"/>
                </a:solidFill>
              </a:rPr>
              <a:t>MOUs</a:t>
            </a:r>
            <a:r>
              <a:rPr lang="en-US" sz="2200" dirty="0">
                <a:solidFill>
                  <a:srgbClr val="034680"/>
                </a:solidFill>
              </a:rPr>
              <a:t>, </a:t>
            </a:r>
            <a:r>
              <a:rPr lang="en-US" sz="2200" dirty="0" smtClean="0">
                <a:solidFill>
                  <a:srgbClr val="034680"/>
                </a:solidFill>
              </a:rPr>
              <a:t>MOAs </a:t>
            </a:r>
            <a:r>
              <a:rPr lang="en-US" sz="2200" dirty="0">
                <a:solidFill>
                  <a:srgbClr val="034680"/>
                </a:solidFill>
              </a:rPr>
              <a:t>or joint procedures around inclusion of your consumers into the larger career pathways </a:t>
            </a:r>
            <a:r>
              <a:rPr lang="en-US" sz="2200" dirty="0" smtClean="0">
                <a:solidFill>
                  <a:srgbClr val="034680"/>
                </a:solidFill>
              </a:rPr>
              <a:t>system?</a:t>
            </a:r>
            <a:endParaRPr lang="en-US" sz="2200" dirty="0">
              <a:solidFill>
                <a:srgbClr val="03468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82557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768"/>
            <a:ext cx="9601200" cy="1036850"/>
          </a:xfrm>
        </p:spPr>
        <p:txBody>
          <a:bodyPr/>
          <a:lstStyle/>
          <a:p>
            <a:r>
              <a:rPr lang="en-US" dirty="0"/>
              <a:t>Measure Systems Change and Performance</a:t>
            </a:r>
          </a:p>
        </p:txBody>
      </p:sp>
      <p:sp>
        <p:nvSpPr>
          <p:cNvPr id="3" name="Content Placeholder 2"/>
          <p:cNvSpPr>
            <a:spLocks noGrp="1"/>
          </p:cNvSpPr>
          <p:nvPr>
            <p:ph idx="1"/>
          </p:nvPr>
        </p:nvSpPr>
        <p:spPr>
          <a:xfrm>
            <a:off x="1295400" y="1749287"/>
            <a:ext cx="9601200" cy="4422913"/>
          </a:xfrm>
        </p:spPr>
        <p:txBody>
          <a:bodyPr/>
          <a:lstStyle/>
          <a:p>
            <a:pPr marL="0" indent="0">
              <a:lnSpc>
                <a:spcPct val="100000"/>
              </a:lnSpc>
              <a:buNone/>
            </a:pPr>
            <a:r>
              <a:rPr lang="en-US" dirty="0"/>
              <a:t>Appropriate measures and evaluation methods are in place to support continuous improvement of the career pathways system and are in line with the new WIOA Common Performance Measures. </a:t>
            </a:r>
          </a:p>
          <a:p>
            <a:pPr marL="228600" indent="0">
              <a:lnSpc>
                <a:spcPct val="100000"/>
              </a:lnSpc>
              <a:buNone/>
            </a:pPr>
            <a:r>
              <a:rPr lang="en-US" dirty="0"/>
              <a:t>• </a:t>
            </a:r>
            <a:r>
              <a:rPr lang="en-US" sz="2200" dirty="0"/>
              <a:t>Define desired system, program, and participant outcomes. </a:t>
            </a:r>
          </a:p>
          <a:p>
            <a:pPr marL="396875" indent="-168275">
              <a:lnSpc>
                <a:spcPct val="100000"/>
              </a:lnSpc>
              <a:buNone/>
            </a:pPr>
            <a:r>
              <a:rPr lang="en-US" sz="2200" dirty="0"/>
              <a:t>• Identify the data needed to measure system, </a:t>
            </a:r>
            <a:r>
              <a:rPr lang="en-US" sz="2200" dirty="0" smtClean="0"/>
              <a:t>program </a:t>
            </a:r>
            <a:r>
              <a:rPr lang="en-US" sz="2200" dirty="0"/>
              <a:t>and participant outcomes. </a:t>
            </a:r>
          </a:p>
          <a:p>
            <a:pPr marL="396875" indent="-168275">
              <a:lnSpc>
                <a:spcPct val="100000"/>
              </a:lnSpc>
              <a:buNone/>
            </a:pPr>
            <a:r>
              <a:rPr lang="en-US" sz="2200" dirty="0"/>
              <a:t>• Implement a process to collect, store, track, </a:t>
            </a:r>
            <a:r>
              <a:rPr lang="en-US" sz="2200" dirty="0" smtClean="0"/>
              <a:t>share </a:t>
            </a:r>
            <a:r>
              <a:rPr lang="en-US" sz="2200" dirty="0"/>
              <a:t>and analyze data. </a:t>
            </a:r>
          </a:p>
          <a:p>
            <a:pPr marL="396875" indent="-168275">
              <a:lnSpc>
                <a:spcPct val="100000"/>
              </a:lnSpc>
              <a:buNone/>
            </a:pPr>
            <a:r>
              <a:rPr lang="en-US" sz="2200" dirty="0"/>
              <a:t>• Design and implement a plan for reporting system and program outcomes.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50884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w of empty chairs to represent the state representative panelists as they are introduced." title="Row of chairs"/>
          <p:cNvPicPr>
            <a:picLocks noChangeAspect="1"/>
          </p:cNvPicPr>
          <p:nvPr/>
        </p:nvPicPr>
        <p:blipFill rotWithShape="1">
          <a:blip r:embed="rId2">
            <a:extLst>
              <a:ext uri="{28A0092B-C50C-407E-A947-70E740481C1C}">
                <a14:useLocalDpi xmlns:a14="http://schemas.microsoft.com/office/drawing/2010/main" val="0"/>
              </a:ext>
            </a:extLst>
          </a:blip>
          <a:srcRect t="11670"/>
          <a:stretch/>
        </p:blipFill>
        <p:spPr>
          <a:xfrm>
            <a:off x="806195" y="2044463"/>
            <a:ext cx="7143750" cy="3979522"/>
          </a:xfrm>
          <a:prstGeom prst="rect">
            <a:avLst/>
          </a:prstGeom>
        </p:spPr>
      </p:pic>
      <p:sp>
        <p:nvSpPr>
          <p:cNvPr id="2" name="Title 1"/>
          <p:cNvSpPr>
            <a:spLocks noGrp="1"/>
          </p:cNvSpPr>
          <p:nvPr>
            <p:ph type="title"/>
          </p:nvPr>
        </p:nvSpPr>
        <p:spPr>
          <a:xfrm>
            <a:off x="1739348" y="314768"/>
            <a:ext cx="9814476" cy="1036850"/>
          </a:xfrm>
        </p:spPr>
        <p:txBody>
          <a:bodyPr/>
          <a:lstStyle/>
          <a:p>
            <a:r>
              <a:rPr lang="en-US" dirty="0" smtClean="0"/>
              <a:t>Introductions: Panelists </a:t>
            </a:r>
            <a:endParaRPr lang="en-US" dirty="0"/>
          </a:p>
        </p:txBody>
      </p:sp>
      <p:sp>
        <p:nvSpPr>
          <p:cNvPr id="9" name="TextBox 8"/>
          <p:cNvSpPr txBox="1"/>
          <p:nvPr/>
        </p:nvSpPr>
        <p:spPr>
          <a:xfrm>
            <a:off x="4016523" y="4412703"/>
            <a:ext cx="7263925" cy="954107"/>
          </a:xfrm>
          <a:prstGeom prst="rect">
            <a:avLst/>
          </a:prstGeom>
          <a:noFill/>
        </p:spPr>
        <p:txBody>
          <a:bodyPr wrap="square" rtlCol="0">
            <a:spAutoFit/>
          </a:bodyPr>
          <a:lstStyle/>
          <a:p>
            <a:pPr algn="ctr"/>
            <a:r>
              <a:rPr lang="en-US" sz="2800" b="1" dirty="0" smtClean="0">
                <a:solidFill>
                  <a:schemeClr val="tx1">
                    <a:lumMod val="50000"/>
                  </a:schemeClr>
                </a:solidFill>
                <a:latin typeface="Arial" panose="020B0604020202020204" pitchFamily="34" charset="0"/>
                <a:cs typeface="Arial" panose="020B0604020202020204" pitchFamily="34" charset="0"/>
              </a:rPr>
              <a:t>Today’s </a:t>
            </a:r>
            <a:r>
              <a:rPr lang="en-US" sz="2800" b="1" dirty="0">
                <a:solidFill>
                  <a:schemeClr val="tx1">
                    <a:lumMod val="50000"/>
                  </a:schemeClr>
                </a:solidFill>
                <a:latin typeface="Arial" panose="020B0604020202020204" pitchFamily="34" charset="0"/>
                <a:cs typeface="Arial" panose="020B0604020202020204" pitchFamily="34" charset="0"/>
              </a:rPr>
              <a:t>P</a:t>
            </a:r>
            <a:r>
              <a:rPr lang="en-US" sz="2800" b="1" dirty="0" smtClean="0">
                <a:solidFill>
                  <a:schemeClr val="tx1">
                    <a:lumMod val="50000"/>
                  </a:schemeClr>
                </a:solidFill>
                <a:latin typeface="Arial" panose="020B0604020202020204" pitchFamily="34" charset="0"/>
                <a:cs typeface="Arial" panose="020B0604020202020204" pitchFamily="34" charset="0"/>
              </a:rPr>
              <a:t>anelists represent a</a:t>
            </a:r>
            <a:br>
              <a:rPr lang="en-US" sz="2800" b="1" dirty="0" smtClean="0">
                <a:solidFill>
                  <a:schemeClr val="tx1">
                    <a:lumMod val="50000"/>
                  </a:schemeClr>
                </a:solidFill>
                <a:latin typeface="Arial" panose="020B0604020202020204" pitchFamily="34" charset="0"/>
                <a:cs typeface="Arial" panose="020B0604020202020204" pitchFamily="34" charset="0"/>
              </a:rPr>
            </a:br>
            <a:r>
              <a:rPr lang="en-US" sz="2800" b="1" dirty="0" smtClean="0">
                <a:solidFill>
                  <a:schemeClr val="tx1">
                    <a:lumMod val="50000"/>
                  </a:schemeClr>
                </a:solidFill>
                <a:latin typeface="Arial" panose="020B0604020202020204" pitchFamily="34" charset="0"/>
                <a:cs typeface="Arial" panose="020B0604020202020204" pitchFamily="34" charset="0"/>
              </a:rPr>
              <a:t>variety of VR agencies across the nation. </a:t>
            </a:r>
            <a:endParaRPr lang="en-US" sz="2800" b="1" dirty="0">
              <a:solidFill>
                <a:schemeClr val="tx1">
                  <a:lumMod val="50000"/>
                </a:scheme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pPr lvl="0"/>
            <a:fld id="{A7F8E3F6-DE14-48B2-B2BC-6FABA9630FB8}" type="slidenum">
              <a:rPr lang="en-US" noProof="0" smtClean="0"/>
              <a:pPr lvl="0"/>
              <a:t>3</a:t>
            </a:fld>
            <a:endParaRPr lang="en-US" noProof="0" dirty="0"/>
          </a:p>
        </p:txBody>
      </p:sp>
    </p:spTree>
    <p:extLst>
      <p:ext uri="{BB962C8B-B14F-4D97-AF65-F5344CB8AC3E}">
        <p14:creationId xmlns:p14="http://schemas.microsoft.com/office/powerpoint/2010/main" val="8254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946" y="395089"/>
            <a:ext cx="7852298" cy="990600"/>
          </a:xfrm>
        </p:spPr>
        <p:txBody>
          <a:bodyPr/>
          <a:lstStyle/>
          <a:p>
            <a:r>
              <a:rPr lang="en-US" dirty="0"/>
              <a:t>WIOA: Common Performance Measures</a:t>
            </a:r>
          </a:p>
        </p:txBody>
      </p:sp>
      <p:sp>
        <p:nvSpPr>
          <p:cNvPr id="3" name="Content Placeholder 2"/>
          <p:cNvSpPr>
            <a:spLocks noGrp="1"/>
          </p:cNvSpPr>
          <p:nvPr>
            <p:ph idx="1"/>
          </p:nvPr>
        </p:nvSpPr>
        <p:spPr>
          <a:xfrm>
            <a:off x="1235946" y="1795346"/>
            <a:ext cx="10297685" cy="4552694"/>
          </a:xfrm>
        </p:spPr>
        <p:txBody>
          <a:bodyPr>
            <a:normAutofit/>
          </a:bodyPr>
          <a:lstStyle/>
          <a:p>
            <a:pPr marL="0" indent="0">
              <a:lnSpc>
                <a:spcPct val="100000"/>
              </a:lnSpc>
              <a:spcAft>
                <a:spcPts val="600"/>
              </a:spcAft>
              <a:buNone/>
            </a:pPr>
            <a:r>
              <a:rPr lang="en-US" sz="2600" dirty="0"/>
              <a:t>Common Performance Measures apply across all six core programs:</a:t>
            </a:r>
          </a:p>
          <a:p>
            <a:pPr marL="1280160" lvl="3" indent="-457200">
              <a:lnSpc>
                <a:spcPct val="100000"/>
              </a:lnSpc>
              <a:buFont typeface="+mj-lt"/>
              <a:buAutoNum type="arabicPeriod"/>
            </a:pPr>
            <a:r>
              <a:rPr lang="en-US" sz="2400" dirty="0"/>
              <a:t>Employment Rate 2</a:t>
            </a:r>
            <a:r>
              <a:rPr lang="en-US" sz="2400" baseline="30000" dirty="0"/>
              <a:t>nd</a:t>
            </a:r>
            <a:r>
              <a:rPr lang="en-US" sz="2400" dirty="0"/>
              <a:t> Quarter after Exit</a:t>
            </a:r>
          </a:p>
          <a:p>
            <a:pPr marL="1280160" lvl="3" indent="-457200">
              <a:lnSpc>
                <a:spcPct val="100000"/>
              </a:lnSpc>
              <a:buFont typeface="+mj-lt"/>
              <a:buAutoNum type="arabicPeriod"/>
            </a:pPr>
            <a:r>
              <a:rPr lang="en-US" sz="2400" dirty="0"/>
              <a:t>Employment Rate 4</a:t>
            </a:r>
            <a:r>
              <a:rPr lang="en-US" sz="2400" baseline="30000" dirty="0"/>
              <a:t>th</a:t>
            </a:r>
            <a:r>
              <a:rPr lang="en-US" sz="2400" dirty="0"/>
              <a:t> Quarter after Exit</a:t>
            </a:r>
          </a:p>
          <a:p>
            <a:pPr marL="1280160" lvl="3" indent="-457200">
              <a:lnSpc>
                <a:spcPct val="100000"/>
              </a:lnSpc>
              <a:buFont typeface="+mj-lt"/>
              <a:buAutoNum type="arabicPeriod"/>
            </a:pPr>
            <a:r>
              <a:rPr lang="en-US" sz="2400" dirty="0"/>
              <a:t>Median Earnings in the 2</a:t>
            </a:r>
            <a:r>
              <a:rPr lang="en-US" sz="2400" baseline="30000" dirty="0"/>
              <a:t>nd</a:t>
            </a:r>
            <a:r>
              <a:rPr lang="en-US" sz="2400" dirty="0"/>
              <a:t> Quarter after Exit</a:t>
            </a:r>
          </a:p>
          <a:p>
            <a:pPr marL="1280160" lvl="3" indent="-457200">
              <a:lnSpc>
                <a:spcPct val="100000"/>
              </a:lnSpc>
              <a:buFont typeface="+mj-lt"/>
              <a:buAutoNum type="arabicPeriod"/>
            </a:pPr>
            <a:r>
              <a:rPr lang="en-US" sz="2400" dirty="0"/>
              <a:t>Credential Attainment Rate</a:t>
            </a:r>
          </a:p>
          <a:p>
            <a:pPr marL="1280160" lvl="3" indent="-457200">
              <a:lnSpc>
                <a:spcPct val="100000"/>
              </a:lnSpc>
              <a:buFont typeface="+mj-lt"/>
              <a:buAutoNum type="arabicPeriod"/>
            </a:pPr>
            <a:r>
              <a:rPr lang="en-US" sz="2400" dirty="0"/>
              <a:t>Measurable Skill Gains</a:t>
            </a:r>
          </a:p>
          <a:p>
            <a:pPr marL="1280160" lvl="3" indent="-457200">
              <a:lnSpc>
                <a:spcPct val="100000"/>
              </a:lnSpc>
              <a:buFont typeface="+mj-lt"/>
              <a:buAutoNum type="arabicPeriod"/>
            </a:pPr>
            <a:r>
              <a:rPr lang="en-US" sz="2400" dirty="0"/>
              <a:t>Effectiveness in Serving Employers</a:t>
            </a:r>
          </a:p>
        </p:txBody>
      </p:sp>
      <p:sp>
        <p:nvSpPr>
          <p:cNvPr id="5" name="Slide Number Placeholder 4"/>
          <p:cNvSpPr>
            <a:spLocks noGrp="1"/>
          </p:cNvSpPr>
          <p:nvPr>
            <p:ph type="sldNum" sz="quarter" idx="12"/>
          </p:nvPr>
        </p:nvSpPr>
        <p:spPr/>
        <p:txBody>
          <a:bodyPr/>
          <a:lstStyle/>
          <a:p>
            <a:fld id="{6113E31D-E2AB-40D1-8B51-AFA5AFEF393A}" type="slidenum">
              <a:rPr lang="en-US" smtClean="0"/>
              <a:pPr/>
              <a:t>30</a:t>
            </a:fld>
            <a:endParaRPr lang="en-US" dirty="0"/>
          </a:p>
        </p:txBody>
      </p:sp>
    </p:spTree>
    <p:extLst>
      <p:ext uri="{BB962C8B-B14F-4D97-AF65-F5344CB8AC3E}">
        <p14:creationId xmlns:p14="http://schemas.microsoft.com/office/powerpoint/2010/main" val="184822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a:t>
            </a:r>
            <a:r>
              <a:rPr lang="en-US" dirty="0" smtClean="0"/>
              <a:t>Examples 6</a:t>
            </a:r>
            <a:endParaRPr lang="en-US" dirty="0"/>
          </a:p>
        </p:txBody>
      </p:sp>
      <p:sp>
        <p:nvSpPr>
          <p:cNvPr id="3" name="Content Placeholder 2"/>
          <p:cNvSpPr>
            <a:spLocks noGrp="1"/>
          </p:cNvSpPr>
          <p:nvPr>
            <p:ph idx="1"/>
          </p:nvPr>
        </p:nvSpPr>
        <p:spPr>
          <a:xfrm>
            <a:off x="1374912" y="2415208"/>
            <a:ext cx="6099313" cy="1540565"/>
          </a:xfrm>
        </p:spPr>
        <p:txBody>
          <a:bodyPr/>
          <a:lstStyle/>
          <a:p>
            <a:pPr marL="0" indent="0">
              <a:buNone/>
            </a:pPr>
            <a:r>
              <a:rPr lang="en-US" dirty="0"/>
              <a:t>Examples from state panelists on how they </a:t>
            </a:r>
            <a:r>
              <a:rPr lang="en-US" dirty="0" smtClean="0"/>
              <a:t>are now measuring performance and systems change efforts …</a:t>
            </a:r>
            <a:endParaRPr lang="en-US" dirty="0"/>
          </a:p>
        </p:txBody>
      </p:sp>
      <p:pic>
        <p:nvPicPr>
          <p:cNvPr id="5" name="Picture 4" descr="Success spelled out in wooden building blocks being measured by a tape measure."/>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0757" y="3853633"/>
            <a:ext cx="4501243" cy="3004367"/>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3502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a:t>
            </a:r>
            <a:r>
              <a:rPr lang="en-US" dirty="0" smtClean="0"/>
              <a:t>Examples 6</a:t>
            </a:r>
            <a:endParaRPr lang="en-US" dirty="0"/>
          </a:p>
        </p:txBody>
      </p:sp>
      <p:sp>
        <p:nvSpPr>
          <p:cNvPr id="3" name="Content Placeholder 2"/>
          <p:cNvSpPr>
            <a:spLocks noGrp="1"/>
          </p:cNvSpPr>
          <p:nvPr>
            <p:ph idx="1"/>
          </p:nvPr>
        </p:nvSpPr>
        <p:spPr>
          <a:xfrm>
            <a:off x="1295400" y="1828800"/>
            <a:ext cx="9601200" cy="2663687"/>
          </a:xfrm>
        </p:spPr>
        <p:txBody>
          <a:bodyPr>
            <a:normAutofit/>
          </a:bodyPr>
          <a:lstStyle/>
          <a:p>
            <a:pPr marL="0" lvl="0" indent="0">
              <a:buNone/>
            </a:pPr>
            <a:r>
              <a:rPr lang="en-US" b="1" dirty="0"/>
              <a:t>Questions to the </a:t>
            </a:r>
            <a:r>
              <a:rPr lang="en-US" b="1" dirty="0" smtClean="0"/>
              <a:t>audience:</a:t>
            </a:r>
            <a:endParaRPr lang="en-US" b="1" dirty="0"/>
          </a:p>
          <a:p>
            <a:pPr lvl="1">
              <a:lnSpc>
                <a:spcPct val="100000"/>
              </a:lnSpc>
            </a:pPr>
            <a:r>
              <a:rPr lang="en-US" sz="2200" dirty="0" smtClean="0">
                <a:solidFill>
                  <a:srgbClr val="034680"/>
                </a:solidFill>
              </a:rPr>
              <a:t>How is it going with collecting benchmark data?</a:t>
            </a:r>
            <a:endParaRPr lang="en-US" sz="2200" dirty="0">
              <a:solidFill>
                <a:srgbClr val="034680"/>
              </a:solidFill>
            </a:endParaRPr>
          </a:p>
          <a:p>
            <a:pPr lvl="1">
              <a:lnSpc>
                <a:spcPct val="100000"/>
              </a:lnSpc>
            </a:pPr>
            <a:r>
              <a:rPr lang="en-US" sz="2200" dirty="0">
                <a:solidFill>
                  <a:srgbClr val="034680"/>
                </a:solidFill>
              </a:rPr>
              <a:t>Have you implemented a systemic system for evaluating counselor performance based on the new way of doing business</a:t>
            </a:r>
            <a:r>
              <a:rPr lang="en-US" sz="2200" dirty="0" smtClean="0">
                <a:solidFill>
                  <a:srgbClr val="034680"/>
                </a:solidFill>
              </a:rPr>
              <a:t>?</a:t>
            </a:r>
          </a:p>
          <a:p>
            <a:pPr lvl="1">
              <a:lnSpc>
                <a:spcPct val="100000"/>
              </a:lnSpc>
            </a:pPr>
            <a:r>
              <a:rPr lang="en-US" sz="2200" dirty="0" smtClean="0">
                <a:solidFill>
                  <a:srgbClr val="034680"/>
                </a:solidFill>
              </a:rPr>
              <a:t>How will you if you are moving the needle?</a:t>
            </a:r>
            <a:endParaRPr lang="en-US" sz="2200" dirty="0">
              <a:solidFill>
                <a:srgbClr val="03468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71721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8297" y="3844413"/>
            <a:ext cx="4807974" cy="711139"/>
          </a:xfrm>
        </p:spPr>
        <p:txBody>
          <a:bodyPr>
            <a:normAutofit/>
          </a:bodyPr>
          <a:lstStyle/>
          <a:p>
            <a:r>
              <a:rPr lang="en-US" sz="3600" dirty="0"/>
              <a:t>Why All This Matters</a:t>
            </a:r>
          </a:p>
        </p:txBody>
      </p:sp>
      <p:pic>
        <p:nvPicPr>
          <p:cNvPr id="6" name="Picture Placeholder 5" descr="This art is found on the home page of WINTAC.org. It is a man in a wheelchair with a person walking alongside. The backgroud is blurry, with the foreground clea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27133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158" y="322040"/>
            <a:ext cx="8360229" cy="1036850"/>
          </a:xfrm>
        </p:spPr>
        <p:txBody>
          <a:bodyPr/>
          <a:lstStyle/>
          <a:p>
            <a:r>
              <a:rPr lang="en-US" dirty="0"/>
              <a:t>Why Use a Career Pathways Framework?</a:t>
            </a:r>
          </a:p>
        </p:txBody>
      </p:sp>
      <p:sp>
        <p:nvSpPr>
          <p:cNvPr id="3" name="Content Placeholder 2"/>
          <p:cNvSpPr>
            <a:spLocks noGrp="1"/>
          </p:cNvSpPr>
          <p:nvPr>
            <p:ph idx="1"/>
          </p:nvPr>
        </p:nvSpPr>
        <p:spPr>
          <a:xfrm>
            <a:off x="954594" y="1660633"/>
            <a:ext cx="9570946" cy="4781157"/>
          </a:xfrm>
        </p:spPr>
        <p:txBody>
          <a:bodyPr>
            <a:noAutofit/>
          </a:bodyPr>
          <a:lstStyle/>
          <a:p>
            <a:pPr>
              <a:lnSpc>
                <a:spcPct val="100000"/>
              </a:lnSpc>
              <a:spcBef>
                <a:spcPts val="1200"/>
              </a:spcBef>
            </a:pPr>
            <a:r>
              <a:rPr lang="en-US" sz="2300" dirty="0"/>
              <a:t>WIOA requires it.</a:t>
            </a:r>
          </a:p>
          <a:p>
            <a:pPr>
              <a:lnSpc>
                <a:spcPct val="100000"/>
              </a:lnSpc>
              <a:spcBef>
                <a:spcPts val="1200"/>
              </a:spcBef>
            </a:pPr>
            <a:r>
              <a:rPr lang="en-US" sz="2300" dirty="0"/>
              <a:t>It raises skill levels, credential attainment and employment for students, </a:t>
            </a:r>
            <a:r>
              <a:rPr lang="en-US" sz="2300" dirty="0" smtClean="0"/>
              <a:t>job seekers </a:t>
            </a:r>
            <a:r>
              <a:rPr lang="en-US" sz="2300" dirty="0"/>
              <a:t>and workers, particularly for low-skilled populations and individuals with </a:t>
            </a:r>
            <a:r>
              <a:rPr lang="en-US" sz="2300" dirty="0" smtClean="0"/>
              <a:t>disabilities, </a:t>
            </a:r>
            <a:r>
              <a:rPr lang="en-US" sz="2300" dirty="0"/>
              <a:t>for a self-sustaining future.</a:t>
            </a:r>
          </a:p>
          <a:p>
            <a:pPr>
              <a:lnSpc>
                <a:spcPct val="100000"/>
              </a:lnSpc>
              <a:spcBef>
                <a:spcPts val="1200"/>
              </a:spcBef>
            </a:pPr>
            <a:r>
              <a:rPr lang="en-US" sz="2300" dirty="0"/>
              <a:t>People want to work and contribute their skills in the form of a satisfying career and </a:t>
            </a:r>
            <a:r>
              <a:rPr lang="en-US" sz="2300" dirty="0" smtClean="0"/>
              <a:t>they deserve </a:t>
            </a:r>
            <a:r>
              <a:rPr lang="en-US" sz="2300" dirty="0"/>
              <a:t>economic independence.</a:t>
            </a:r>
          </a:p>
          <a:p>
            <a:pPr>
              <a:lnSpc>
                <a:spcPct val="100000"/>
              </a:lnSpc>
              <a:spcBef>
                <a:spcPts val="1200"/>
              </a:spcBef>
            </a:pPr>
            <a:r>
              <a:rPr lang="en-US" sz="2300" dirty="0"/>
              <a:t>Unemployment rates are higher for those with less than a HS </a:t>
            </a:r>
            <a:r>
              <a:rPr lang="en-US" sz="2300" dirty="0" smtClean="0"/>
              <a:t>diploma, </a:t>
            </a:r>
            <a:r>
              <a:rPr lang="en-US" sz="2300" dirty="0"/>
              <a:t>and wages are substantially higher with </a:t>
            </a:r>
            <a:r>
              <a:rPr lang="en-US" sz="2300" dirty="0" smtClean="0"/>
              <a:t>post-secondary </a:t>
            </a:r>
            <a:r>
              <a:rPr lang="en-US" sz="2300" dirty="0"/>
              <a:t>education.</a:t>
            </a:r>
          </a:p>
          <a:p>
            <a:pPr>
              <a:lnSpc>
                <a:spcPct val="100000"/>
              </a:lnSpc>
              <a:spcBef>
                <a:spcPts val="1200"/>
              </a:spcBef>
            </a:pPr>
            <a:r>
              <a:rPr lang="en-US" sz="2300" dirty="0"/>
              <a:t>Performance indicators include measures for measurable skills gain, credential attainment and employer engagement obtainable through a career pathways model.</a:t>
            </a:r>
          </a:p>
        </p:txBody>
      </p:sp>
      <p:sp>
        <p:nvSpPr>
          <p:cNvPr id="5" name="Slide Number Placeholder 4"/>
          <p:cNvSpPr>
            <a:spLocks noGrp="1"/>
          </p:cNvSpPr>
          <p:nvPr>
            <p:ph type="sldNum" sz="quarter" idx="12"/>
          </p:nvPr>
        </p:nvSpPr>
        <p:spPr>
          <a:xfrm>
            <a:off x="10196512" y="6441790"/>
            <a:ext cx="1371600" cy="2743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2542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6840" y="3703321"/>
            <a:ext cx="5136863" cy="1126552"/>
          </a:xfrm>
        </p:spPr>
        <p:txBody>
          <a:bodyPr>
            <a:normAutofit/>
          </a:bodyPr>
          <a:lstStyle/>
          <a:p>
            <a:r>
              <a:rPr lang="en-US" sz="3600" dirty="0"/>
              <a:t>Recap and </a:t>
            </a:r>
            <a:br>
              <a:rPr lang="en-US" sz="3600" dirty="0"/>
            </a:br>
            <a:r>
              <a:rPr lang="en-US" sz="3600" dirty="0"/>
              <a:t>Points to Ponder</a:t>
            </a:r>
          </a:p>
        </p:txBody>
      </p:sp>
      <p:pic>
        <p:nvPicPr>
          <p:cNvPr id="6" name="Picture Placeholder 5" descr="This art is found on the home page of WINTAC.org. It is a man in a wheelchair with a person walking alongside. The backgroud is blurry, with the foreground clea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244492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2884"/>
            <a:ext cx="9601200" cy="1036850"/>
          </a:xfrm>
        </p:spPr>
        <p:txBody>
          <a:bodyPr/>
          <a:lstStyle/>
          <a:p>
            <a:r>
              <a:rPr lang="en-US" dirty="0"/>
              <a:t>Possible Changes in the Counseling Approach</a:t>
            </a:r>
          </a:p>
        </p:txBody>
      </p:sp>
      <p:sp>
        <p:nvSpPr>
          <p:cNvPr id="3" name="Content Placeholder 2"/>
          <p:cNvSpPr>
            <a:spLocks noGrp="1"/>
          </p:cNvSpPr>
          <p:nvPr>
            <p:ph idx="1"/>
          </p:nvPr>
        </p:nvSpPr>
        <p:spPr>
          <a:xfrm>
            <a:off x="1295400" y="1828799"/>
            <a:ext cx="9299713" cy="4467069"/>
          </a:xfrm>
        </p:spPr>
        <p:txBody>
          <a:bodyPr>
            <a:noAutofit/>
          </a:bodyPr>
          <a:lstStyle/>
          <a:p>
            <a:pPr>
              <a:lnSpc>
                <a:spcPct val="100000"/>
              </a:lnSpc>
            </a:pPr>
            <a:r>
              <a:rPr lang="en-US" dirty="0"/>
              <a:t>How do these new measures fundamentally alter our counseling approach?</a:t>
            </a:r>
          </a:p>
          <a:p>
            <a:pPr marL="685800" lvl="1" indent="-366713">
              <a:lnSpc>
                <a:spcPct val="100000"/>
              </a:lnSpc>
              <a:buFont typeface="Courier New" panose="02070309020205020404" pitchFamily="49" charset="0"/>
              <a:buChar char="o"/>
            </a:pPr>
            <a:r>
              <a:rPr lang="en-US" sz="2200" dirty="0"/>
              <a:t>Restoration focus? Long-term clients? Rapid engagement?</a:t>
            </a:r>
          </a:p>
          <a:p>
            <a:pPr>
              <a:lnSpc>
                <a:spcPct val="100000"/>
              </a:lnSpc>
            </a:pPr>
            <a:r>
              <a:rPr lang="en-US" dirty="0"/>
              <a:t>Think of the systems that have to change to make this happen. </a:t>
            </a:r>
          </a:p>
          <a:p>
            <a:pPr marL="685800" lvl="1" indent="-366713">
              <a:lnSpc>
                <a:spcPct val="100000"/>
              </a:lnSpc>
              <a:buFont typeface="Courier New" panose="02070309020205020404" pitchFamily="49" charset="0"/>
              <a:buChar char="o"/>
            </a:pPr>
            <a:r>
              <a:rPr lang="en-US" sz="2200" dirty="0"/>
              <a:t>Solving the raw numbers dilemma, case management systems, policy development, training, etc.</a:t>
            </a:r>
          </a:p>
          <a:p>
            <a:pPr>
              <a:lnSpc>
                <a:spcPct val="100000"/>
              </a:lnSpc>
            </a:pPr>
            <a:r>
              <a:rPr lang="en-US" dirty="0"/>
              <a:t>What are the challenges and opportunities your counselors will face during these changes?</a:t>
            </a:r>
          </a:p>
          <a:p>
            <a:pPr marL="685800" lvl="1" indent="-366713">
              <a:lnSpc>
                <a:spcPct val="100000"/>
              </a:lnSpc>
              <a:buFont typeface="Courier New" panose="02070309020205020404" pitchFamily="49" charset="0"/>
              <a:buChar char="o"/>
            </a:pPr>
            <a:r>
              <a:rPr lang="en-US" sz="2200" dirty="0"/>
              <a:t>Creative solutions, buy-in to the ‘new’ VR, time with clients, etc.</a:t>
            </a:r>
          </a:p>
        </p:txBody>
      </p:sp>
      <p:sp>
        <p:nvSpPr>
          <p:cNvPr id="4" name="Slide Number Placeholder 3"/>
          <p:cNvSpPr>
            <a:spLocks noGrp="1"/>
          </p:cNvSpPr>
          <p:nvPr>
            <p:ph type="sldNum" sz="quarter" idx="12"/>
          </p:nvPr>
        </p:nvSpPr>
        <p:spPr/>
        <p:txBody>
          <a:bodyPr/>
          <a:lstStyle/>
          <a:p>
            <a:fld id="{6113E31D-E2AB-40D1-8B51-AFA5AFEF393A}" type="slidenum">
              <a:rPr lang="en-US" smtClean="0"/>
              <a:pPr/>
              <a:t>36</a:t>
            </a:fld>
            <a:endParaRPr lang="en-US" dirty="0"/>
          </a:p>
        </p:txBody>
      </p:sp>
    </p:spTree>
    <p:extLst>
      <p:ext uri="{BB962C8B-B14F-4D97-AF65-F5344CB8AC3E}">
        <p14:creationId xmlns:p14="http://schemas.microsoft.com/office/powerpoint/2010/main" val="9535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32253"/>
            <a:ext cx="9601200" cy="1036850"/>
          </a:xfrm>
        </p:spPr>
        <p:txBody>
          <a:bodyPr/>
          <a:lstStyle/>
          <a:p>
            <a:r>
              <a:rPr lang="en-US" dirty="0"/>
              <a:t>Possible Impact for Counselors:</a:t>
            </a:r>
            <a:br>
              <a:rPr lang="en-US" dirty="0"/>
            </a:br>
            <a:r>
              <a:rPr lang="en-US" dirty="0"/>
              <a:t>Career </a:t>
            </a:r>
            <a:r>
              <a:rPr lang="en-US" dirty="0" smtClean="0"/>
              <a:t>Pathways</a:t>
            </a:r>
            <a:endParaRPr lang="en-US" sz="2000" dirty="0"/>
          </a:p>
        </p:txBody>
      </p:sp>
      <p:sp>
        <p:nvSpPr>
          <p:cNvPr id="3" name="Content Placeholder 2"/>
          <p:cNvSpPr>
            <a:spLocks noGrp="1"/>
          </p:cNvSpPr>
          <p:nvPr>
            <p:ph idx="1"/>
          </p:nvPr>
        </p:nvSpPr>
        <p:spPr>
          <a:xfrm>
            <a:off x="1295400" y="1703171"/>
            <a:ext cx="9281824" cy="4850296"/>
          </a:xfrm>
        </p:spPr>
        <p:txBody>
          <a:bodyPr>
            <a:noAutofit/>
          </a:bodyPr>
          <a:lstStyle/>
          <a:p>
            <a:pPr marL="0" indent="0">
              <a:lnSpc>
                <a:spcPct val="100000"/>
              </a:lnSpc>
              <a:buNone/>
            </a:pPr>
            <a:r>
              <a:rPr lang="en-US" b="1" dirty="0"/>
              <a:t>Greater need for knowledge of labor market</a:t>
            </a:r>
          </a:p>
          <a:p>
            <a:pPr lvl="1">
              <a:lnSpc>
                <a:spcPct val="100000"/>
              </a:lnSpc>
            </a:pPr>
            <a:r>
              <a:rPr lang="en-US" sz="2200" dirty="0">
                <a:solidFill>
                  <a:srgbClr val="034680"/>
                </a:solidFill>
                <a:ea typeface="Calibri" panose="020F0502020204030204" pitchFamily="34" charset="0"/>
              </a:rPr>
              <a:t>Where are the jobs? What are the employer’s needs?</a:t>
            </a:r>
          </a:p>
          <a:p>
            <a:pPr lvl="1">
              <a:lnSpc>
                <a:spcPct val="100000"/>
              </a:lnSpc>
            </a:pPr>
            <a:r>
              <a:rPr lang="en-US" sz="2200" dirty="0">
                <a:solidFill>
                  <a:srgbClr val="034680"/>
                </a:solidFill>
                <a:ea typeface="Calibri" panose="020F0502020204030204" pitchFamily="34" charset="0"/>
              </a:rPr>
              <a:t>Be aware of sector strategies and sector partnerships.</a:t>
            </a:r>
          </a:p>
          <a:p>
            <a:pPr lvl="1">
              <a:lnSpc>
                <a:spcPct val="100000"/>
              </a:lnSpc>
            </a:pPr>
            <a:r>
              <a:rPr lang="en-US" sz="2200" dirty="0">
                <a:solidFill>
                  <a:srgbClr val="034680"/>
                </a:solidFill>
                <a:ea typeface="Calibri" panose="020F0502020204030204" pitchFamily="34" charset="0"/>
              </a:rPr>
              <a:t>Understand the skill gaps.</a:t>
            </a:r>
          </a:p>
          <a:p>
            <a:pPr lvl="1">
              <a:lnSpc>
                <a:spcPct val="100000"/>
              </a:lnSpc>
            </a:pPr>
            <a:r>
              <a:rPr lang="en-US" sz="2200" dirty="0">
                <a:solidFill>
                  <a:srgbClr val="034680"/>
                </a:solidFill>
                <a:ea typeface="Calibri" panose="020F0502020204030204" pitchFamily="34" charset="0"/>
              </a:rPr>
              <a:t>Be familiar with Section 503, Schedule A, State and Local hiring practices.</a:t>
            </a:r>
          </a:p>
          <a:p>
            <a:pPr lvl="1">
              <a:lnSpc>
                <a:spcPct val="100000"/>
              </a:lnSpc>
            </a:pPr>
            <a:r>
              <a:rPr lang="en-US" sz="2200" dirty="0">
                <a:solidFill>
                  <a:srgbClr val="034680"/>
                </a:solidFill>
                <a:ea typeface="Calibri" panose="020F0502020204030204" pitchFamily="34" charset="0"/>
              </a:rPr>
              <a:t>Leverage the AJC’s business outreach connection -- joint business services.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417535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55699"/>
            <a:ext cx="9601200" cy="1036850"/>
          </a:xfrm>
        </p:spPr>
        <p:txBody>
          <a:bodyPr/>
          <a:lstStyle/>
          <a:p>
            <a:r>
              <a:rPr lang="en-US" dirty="0"/>
              <a:t>Possible Impact for Counselors:</a:t>
            </a:r>
            <a:br>
              <a:rPr lang="en-US" dirty="0"/>
            </a:br>
            <a:r>
              <a:rPr lang="en-US" dirty="0"/>
              <a:t>Career Pathways </a:t>
            </a:r>
            <a:r>
              <a:rPr lang="en-US" sz="2000" dirty="0"/>
              <a:t>(</a:t>
            </a:r>
            <a:r>
              <a:rPr lang="en-US" sz="2000" dirty="0" smtClean="0"/>
              <a:t>continued)</a:t>
            </a:r>
            <a:endParaRPr lang="en-US" sz="2000" dirty="0"/>
          </a:p>
        </p:txBody>
      </p:sp>
      <p:sp>
        <p:nvSpPr>
          <p:cNvPr id="3" name="Content Placeholder 2"/>
          <p:cNvSpPr>
            <a:spLocks noGrp="1"/>
          </p:cNvSpPr>
          <p:nvPr>
            <p:ph idx="1"/>
          </p:nvPr>
        </p:nvSpPr>
        <p:spPr>
          <a:xfrm>
            <a:off x="1295400" y="1828800"/>
            <a:ext cx="9281824" cy="4615338"/>
          </a:xfrm>
        </p:spPr>
        <p:txBody>
          <a:bodyPr>
            <a:noAutofit/>
          </a:bodyPr>
          <a:lstStyle/>
          <a:p>
            <a:pPr marL="0" indent="0">
              <a:lnSpc>
                <a:spcPct val="100000"/>
              </a:lnSpc>
              <a:buNone/>
            </a:pPr>
            <a:r>
              <a:rPr lang="en-US" b="1" dirty="0"/>
              <a:t>Greater need for longer and deeper counseling process</a:t>
            </a:r>
          </a:p>
          <a:p>
            <a:pPr lvl="1">
              <a:lnSpc>
                <a:spcPct val="100000"/>
              </a:lnSpc>
            </a:pPr>
            <a:r>
              <a:rPr lang="en-US" sz="2200" dirty="0">
                <a:solidFill>
                  <a:srgbClr val="034680"/>
                </a:solidFill>
                <a:ea typeface="Calibri" panose="020F0502020204030204" pitchFamily="34" charset="0"/>
              </a:rPr>
              <a:t>Value of “discovery” and customized approach</a:t>
            </a:r>
          </a:p>
          <a:p>
            <a:pPr lvl="1">
              <a:lnSpc>
                <a:spcPct val="100000"/>
              </a:lnSpc>
            </a:pPr>
            <a:r>
              <a:rPr lang="en-US" sz="2200" dirty="0">
                <a:solidFill>
                  <a:srgbClr val="034680"/>
                </a:solidFill>
                <a:ea typeface="Calibri" panose="020F0502020204030204" pitchFamily="34" charset="0"/>
              </a:rPr>
              <a:t>Leveraging partners and other core partner programs </a:t>
            </a:r>
            <a:r>
              <a:rPr lang="en-US" sz="2200" dirty="0" smtClean="0">
                <a:solidFill>
                  <a:srgbClr val="034680"/>
                </a:solidFill>
                <a:ea typeface="Calibri" panose="020F0502020204030204" pitchFamily="34" charset="0"/>
              </a:rPr>
              <a:t>(i.e., share </a:t>
            </a:r>
            <a:r>
              <a:rPr lang="en-US" sz="2200" dirty="0">
                <a:solidFill>
                  <a:srgbClr val="034680"/>
                </a:solidFill>
                <a:ea typeface="Calibri" panose="020F0502020204030204" pitchFamily="34" charset="0"/>
              </a:rPr>
              <a:t>the </a:t>
            </a:r>
            <a:r>
              <a:rPr lang="en-US" sz="2200" dirty="0" smtClean="0">
                <a:solidFill>
                  <a:srgbClr val="034680"/>
                </a:solidFill>
                <a:ea typeface="Calibri" panose="020F0502020204030204" pitchFamily="34" charset="0"/>
              </a:rPr>
              <a:t>load)</a:t>
            </a:r>
            <a:endParaRPr lang="en-US" sz="2200" dirty="0">
              <a:solidFill>
                <a:srgbClr val="034680"/>
              </a:solidFill>
              <a:ea typeface="Calibri" panose="020F0502020204030204" pitchFamily="34" charset="0"/>
            </a:endParaRPr>
          </a:p>
          <a:p>
            <a:pPr lvl="1">
              <a:lnSpc>
                <a:spcPct val="100000"/>
              </a:lnSpc>
            </a:pPr>
            <a:r>
              <a:rPr lang="en-US" sz="2200" dirty="0">
                <a:solidFill>
                  <a:srgbClr val="034680"/>
                </a:solidFill>
                <a:ea typeface="Calibri" panose="020F0502020204030204" pitchFamily="34" charset="0"/>
              </a:rPr>
              <a:t>Integrated Resource Team Model (IRT)</a:t>
            </a:r>
          </a:p>
          <a:p>
            <a:pPr lvl="1">
              <a:lnSpc>
                <a:spcPct val="100000"/>
              </a:lnSpc>
            </a:pPr>
            <a:r>
              <a:rPr lang="en-US" sz="2200" dirty="0">
                <a:solidFill>
                  <a:srgbClr val="034680"/>
                </a:solidFill>
                <a:ea typeface="Calibri" panose="020F0502020204030204" pitchFamily="34" charset="0"/>
              </a:rPr>
              <a:t>Continuum of services through alternate Employment Networks -- Partnership Plus agreements</a:t>
            </a:r>
          </a:p>
          <a:p>
            <a:pPr lvl="1">
              <a:lnSpc>
                <a:spcPct val="100000"/>
              </a:lnSpc>
            </a:pPr>
            <a:r>
              <a:rPr lang="en-US" sz="2200" dirty="0">
                <a:solidFill>
                  <a:srgbClr val="034680"/>
                </a:solidFill>
                <a:ea typeface="Calibri" panose="020F0502020204030204" pitchFamily="34" charset="0"/>
              </a:rPr>
              <a:t>Benefit analysis, work incentives and ongoing benefit counseling</a:t>
            </a:r>
          </a:p>
          <a:p>
            <a:pPr lvl="1">
              <a:lnSpc>
                <a:spcPct val="100000"/>
              </a:lnSpc>
            </a:pPr>
            <a:r>
              <a:rPr lang="en-US" sz="2200" dirty="0">
                <a:solidFill>
                  <a:srgbClr val="034680"/>
                </a:solidFill>
                <a:ea typeface="Calibri" panose="020F0502020204030204" pitchFamily="34" charset="0"/>
              </a:rPr>
              <a:t>Changes in reporting and Common Performance Measures </a:t>
            </a:r>
          </a:p>
          <a:p>
            <a:pPr marL="914400" lvl="2" indent="-320675">
              <a:lnSpc>
                <a:spcPct val="100000"/>
              </a:lnSpc>
              <a:buFont typeface="Courier New" panose="02070309020205020404" pitchFamily="49" charset="0"/>
              <a:buChar char="o"/>
            </a:pPr>
            <a:r>
              <a:rPr lang="en-US" sz="2200" dirty="0">
                <a:solidFill>
                  <a:srgbClr val="034680"/>
                </a:solidFill>
                <a:ea typeface="Calibri" panose="020F0502020204030204" pitchFamily="34" charset="0"/>
              </a:rPr>
              <a:t>No more “First job … and close.”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41022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361" y="341761"/>
            <a:ext cx="9513277" cy="1036850"/>
          </a:xfrm>
        </p:spPr>
        <p:txBody>
          <a:bodyPr/>
          <a:lstStyle/>
          <a:p>
            <a:r>
              <a:rPr lang="en-US" dirty="0"/>
              <a:t>Policy Changes and Counselor Competencies</a:t>
            </a:r>
          </a:p>
        </p:txBody>
      </p:sp>
      <p:sp>
        <p:nvSpPr>
          <p:cNvPr id="3" name="Content Placeholder 2"/>
          <p:cNvSpPr>
            <a:spLocks noGrp="1"/>
          </p:cNvSpPr>
          <p:nvPr>
            <p:ph idx="1"/>
          </p:nvPr>
        </p:nvSpPr>
        <p:spPr>
          <a:xfrm>
            <a:off x="1295400" y="1694046"/>
            <a:ext cx="9601200" cy="4432434"/>
          </a:xfrm>
        </p:spPr>
        <p:txBody>
          <a:bodyPr>
            <a:noAutofit/>
          </a:bodyPr>
          <a:lstStyle/>
          <a:p>
            <a:pPr>
              <a:lnSpc>
                <a:spcPct val="100000"/>
              </a:lnSpc>
            </a:pPr>
            <a:r>
              <a:rPr lang="en-US" sz="2200" dirty="0"/>
              <a:t>Will the system flow/process need to change?</a:t>
            </a:r>
          </a:p>
          <a:p>
            <a:pPr>
              <a:lnSpc>
                <a:spcPct val="100000"/>
              </a:lnSpc>
            </a:pPr>
            <a:r>
              <a:rPr lang="en-US" sz="2200" dirty="0"/>
              <a:t>Is the expectation a career pathway focus from day one?</a:t>
            </a:r>
          </a:p>
          <a:p>
            <a:pPr>
              <a:lnSpc>
                <a:spcPct val="100000"/>
              </a:lnSpc>
            </a:pPr>
            <a:r>
              <a:rPr lang="en-US" sz="2200" dirty="0"/>
              <a:t>What is the expectation for partnership and leveraged resources?</a:t>
            </a:r>
          </a:p>
          <a:p>
            <a:pPr>
              <a:lnSpc>
                <a:spcPct val="100000"/>
              </a:lnSpc>
            </a:pPr>
            <a:r>
              <a:rPr lang="en-US" sz="2200" dirty="0"/>
              <a:t>Will counselor expectations include labor market information (LMI), bridging gaps, transition at the student and adult stages?</a:t>
            </a:r>
          </a:p>
          <a:p>
            <a:pPr>
              <a:lnSpc>
                <a:spcPct val="100000"/>
              </a:lnSpc>
            </a:pPr>
            <a:r>
              <a:rPr lang="en-US" sz="2200" dirty="0"/>
              <a:t>How will follow-along services be </a:t>
            </a:r>
            <a:r>
              <a:rPr lang="en-US" sz="2200" dirty="0" smtClean="0"/>
              <a:t>provided</a:t>
            </a:r>
            <a:r>
              <a:rPr lang="en-US" sz="2200" dirty="0"/>
              <a:t>?</a:t>
            </a:r>
          </a:p>
          <a:p>
            <a:pPr>
              <a:lnSpc>
                <a:spcPct val="100000"/>
              </a:lnSpc>
            </a:pPr>
            <a:r>
              <a:rPr lang="en-US" sz="2200" dirty="0"/>
              <a:t>What about post-employment for additional upward mobility?</a:t>
            </a:r>
          </a:p>
          <a:p>
            <a:pPr>
              <a:lnSpc>
                <a:spcPct val="100000"/>
              </a:lnSpc>
            </a:pPr>
            <a:r>
              <a:rPr lang="en-US" sz="2200" dirty="0"/>
              <a:t>How should counselors be evaluated</a:t>
            </a:r>
            <a:r>
              <a:rPr lang="en-US" sz="2200" dirty="0" smtClean="0"/>
              <a:t>?</a:t>
            </a:r>
            <a:endParaRPr lang="en-US" sz="2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938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78" y="284951"/>
            <a:ext cx="9505122" cy="1036850"/>
          </a:xfrm>
        </p:spPr>
        <p:txBody>
          <a:bodyPr/>
          <a:lstStyle/>
          <a:p>
            <a:r>
              <a:rPr lang="en-US" dirty="0"/>
              <a:t>Overview and Setting the Stage</a:t>
            </a:r>
          </a:p>
        </p:txBody>
      </p:sp>
      <p:sp>
        <p:nvSpPr>
          <p:cNvPr id="3" name="Content Placeholder 2"/>
          <p:cNvSpPr>
            <a:spLocks noGrp="1"/>
          </p:cNvSpPr>
          <p:nvPr>
            <p:ph sz="half" idx="1"/>
          </p:nvPr>
        </p:nvSpPr>
        <p:spPr>
          <a:xfrm>
            <a:off x="1391478" y="1838739"/>
            <a:ext cx="9700592" cy="4673420"/>
          </a:xfrm>
        </p:spPr>
        <p:txBody>
          <a:bodyPr/>
          <a:lstStyle/>
          <a:p>
            <a:pPr>
              <a:lnSpc>
                <a:spcPct val="100000"/>
              </a:lnSpc>
            </a:pPr>
            <a:r>
              <a:rPr lang="en-US" dirty="0"/>
              <a:t>San Antonio BVI Forum was the impetus for this </a:t>
            </a:r>
            <a:r>
              <a:rPr lang="en-US" dirty="0" smtClean="0"/>
              <a:t>topic.</a:t>
            </a:r>
            <a:endParaRPr lang="en-US" dirty="0"/>
          </a:p>
          <a:p>
            <a:pPr>
              <a:lnSpc>
                <a:spcPct val="100000"/>
              </a:lnSpc>
            </a:pPr>
            <a:r>
              <a:rPr lang="en-US" dirty="0"/>
              <a:t>Spring table teams </a:t>
            </a:r>
            <a:r>
              <a:rPr lang="en-US" dirty="0" smtClean="0"/>
              <a:t>worked; brought </a:t>
            </a:r>
            <a:r>
              <a:rPr lang="en-US" dirty="0"/>
              <a:t>back for this </a:t>
            </a:r>
            <a:r>
              <a:rPr lang="en-US" dirty="0" smtClean="0"/>
              <a:t>session.</a:t>
            </a:r>
            <a:endParaRPr lang="en-US" dirty="0"/>
          </a:p>
          <a:p>
            <a:pPr>
              <a:lnSpc>
                <a:spcPct val="100000"/>
              </a:lnSpc>
            </a:pPr>
            <a:r>
              <a:rPr lang="en-US" dirty="0"/>
              <a:t>Meet new people and make </a:t>
            </a:r>
            <a:r>
              <a:rPr lang="en-US" dirty="0" smtClean="0"/>
              <a:t>connections.</a:t>
            </a:r>
            <a:endParaRPr lang="en-US" dirty="0"/>
          </a:p>
          <a:p>
            <a:pPr>
              <a:lnSpc>
                <a:spcPct val="100000"/>
              </a:lnSpc>
            </a:pPr>
            <a:r>
              <a:rPr lang="en-US" dirty="0"/>
              <a:t>Please break as you need to this </a:t>
            </a:r>
            <a:r>
              <a:rPr lang="en-US" dirty="0" smtClean="0"/>
              <a:t>morning.</a:t>
            </a:r>
            <a:endParaRPr lang="en-US" dirty="0"/>
          </a:p>
          <a:p>
            <a:pPr>
              <a:lnSpc>
                <a:spcPct val="100000"/>
              </a:lnSpc>
            </a:pPr>
            <a:r>
              <a:rPr lang="en-US" dirty="0"/>
              <a:t>You will leave this morning with ideas for </a:t>
            </a:r>
            <a:r>
              <a:rPr lang="en-US" b="1" dirty="0"/>
              <a:t>ACTION</a:t>
            </a:r>
            <a:r>
              <a:rPr lang="en-US" dirty="0"/>
              <a:t> in your </a:t>
            </a:r>
            <a:r>
              <a:rPr lang="en-US" dirty="0" smtClean="0"/>
              <a:t>programs.</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32920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593" y="1873584"/>
            <a:ext cx="5868238" cy="2560320"/>
          </a:xfrm>
        </p:spPr>
        <p:txBody>
          <a:bodyPr>
            <a:normAutofit/>
          </a:bodyPr>
          <a:lstStyle/>
          <a:p>
            <a:r>
              <a:rPr lang="en-US" dirty="0"/>
              <a:t>Group Activity</a:t>
            </a:r>
          </a:p>
        </p:txBody>
      </p:sp>
      <p:pic>
        <p:nvPicPr>
          <p:cNvPr id="6" name="Picture Placeholder 5" descr="This art is found on the home page of WINTAC.org. It is a man in a wheelchair with a person walking alongside. The backgroud is blurry, with the foreground clea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2349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2885"/>
            <a:ext cx="9601200" cy="1036850"/>
          </a:xfrm>
        </p:spPr>
        <p:txBody>
          <a:bodyPr/>
          <a:lstStyle/>
          <a:p>
            <a:r>
              <a:rPr lang="en-US" dirty="0"/>
              <a:t>Instructions</a:t>
            </a:r>
          </a:p>
        </p:txBody>
      </p:sp>
      <p:sp>
        <p:nvSpPr>
          <p:cNvPr id="3" name="Content Placeholder 2"/>
          <p:cNvSpPr>
            <a:spLocks noGrp="1"/>
          </p:cNvSpPr>
          <p:nvPr>
            <p:ph idx="1"/>
          </p:nvPr>
        </p:nvSpPr>
        <p:spPr>
          <a:xfrm>
            <a:off x="1295399" y="1828800"/>
            <a:ext cx="9488557" cy="4343400"/>
          </a:xfrm>
        </p:spPr>
        <p:txBody>
          <a:bodyPr>
            <a:noAutofit/>
          </a:bodyPr>
          <a:lstStyle/>
          <a:p>
            <a:pPr>
              <a:lnSpc>
                <a:spcPct val="100000"/>
              </a:lnSpc>
              <a:spcBef>
                <a:spcPts val="800"/>
              </a:spcBef>
            </a:pPr>
            <a:r>
              <a:rPr lang="en-US" sz="2200" dirty="0"/>
              <a:t>In your table </a:t>
            </a:r>
            <a:r>
              <a:rPr lang="en-US" sz="2200" dirty="0" smtClean="0"/>
              <a:t>groups, </a:t>
            </a:r>
            <a:r>
              <a:rPr lang="en-US" sz="2200" dirty="0"/>
              <a:t>you will consider the information shared today and determine one area in each of your agencies where you see the greatest need for </a:t>
            </a:r>
            <a:r>
              <a:rPr lang="en-US" sz="2200" dirty="0" smtClean="0"/>
              <a:t>change.</a:t>
            </a:r>
            <a:endParaRPr lang="en-US" sz="2200" dirty="0"/>
          </a:p>
          <a:p>
            <a:pPr>
              <a:lnSpc>
                <a:spcPct val="100000"/>
              </a:lnSpc>
              <a:spcBef>
                <a:spcPts val="800"/>
              </a:spcBef>
            </a:pPr>
            <a:r>
              <a:rPr lang="en-US" sz="2200" dirty="0" smtClean="0"/>
              <a:t>Reach </a:t>
            </a:r>
            <a:r>
              <a:rPr lang="en-US" sz="2200" dirty="0"/>
              <a:t>consensus on which need you will </a:t>
            </a:r>
            <a:r>
              <a:rPr lang="en-US" sz="2200" dirty="0" smtClean="0"/>
              <a:t>work on collectively, and </a:t>
            </a:r>
            <a:r>
              <a:rPr lang="en-US" sz="2200" dirty="0"/>
              <a:t>work together giving ideas and </a:t>
            </a:r>
            <a:r>
              <a:rPr lang="en-US" sz="2200" dirty="0" smtClean="0"/>
              <a:t>expertise </a:t>
            </a:r>
            <a:r>
              <a:rPr lang="en-US" sz="2200" dirty="0"/>
              <a:t>to the </a:t>
            </a:r>
            <a:r>
              <a:rPr lang="en-US" sz="2200" dirty="0" smtClean="0"/>
              <a:t>issues.</a:t>
            </a:r>
            <a:endParaRPr lang="en-US" sz="2200" dirty="0"/>
          </a:p>
          <a:p>
            <a:pPr lvl="1">
              <a:lnSpc>
                <a:spcPct val="100000"/>
              </a:lnSpc>
              <a:spcBef>
                <a:spcPts val="800"/>
              </a:spcBef>
              <a:buFont typeface="Courier New" panose="02070309020205020404" pitchFamily="49" charset="0"/>
              <a:buChar char="o"/>
            </a:pPr>
            <a:r>
              <a:rPr lang="en-US" dirty="0"/>
              <a:t>You do not all need to be from the same state or same </a:t>
            </a:r>
            <a:r>
              <a:rPr lang="en-US" dirty="0" smtClean="0"/>
              <a:t>agency; just </a:t>
            </a:r>
            <a:r>
              <a:rPr lang="en-US" dirty="0"/>
              <a:t>agree on </a:t>
            </a:r>
            <a:r>
              <a:rPr lang="en-US" dirty="0" smtClean="0"/>
              <a:t>a need, and </a:t>
            </a:r>
            <a:r>
              <a:rPr lang="en-US" dirty="0"/>
              <a:t>help each </a:t>
            </a:r>
            <a:r>
              <a:rPr lang="en-US" dirty="0" smtClean="0"/>
              <a:t>other.</a:t>
            </a:r>
            <a:endParaRPr lang="en-US" dirty="0"/>
          </a:p>
          <a:p>
            <a:pPr>
              <a:lnSpc>
                <a:spcPct val="100000"/>
              </a:lnSpc>
              <a:spcBef>
                <a:spcPts val="800"/>
              </a:spcBef>
            </a:pPr>
            <a:r>
              <a:rPr lang="en-US" sz="2200" dirty="0"/>
              <a:t>Identify what the current landscape looks like and what goals you would like to set for the </a:t>
            </a:r>
            <a:r>
              <a:rPr lang="en-US" sz="2200" dirty="0" smtClean="0"/>
              <a:t>future.</a:t>
            </a:r>
            <a:endParaRPr lang="en-US" sz="2200" dirty="0"/>
          </a:p>
          <a:p>
            <a:pPr>
              <a:lnSpc>
                <a:spcPct val="100000"/>
              </a:lnSpc>
              <a:spcBef>
                <a:spcPts val="800"/>
              </a:spcBef>
            </a:pPr>
            <a:r>
              <a:rPr lang="en-US" sz="2200" dirty="0"/>
              <a:t>How can you accomplish </a:t>
            </a:r>
            <a:r>
              <a:rPr lang="en-US" sz="2200" dirty="0" smtClean="0"/>
              <a:t>this? </a:t>
            </a:r>
            <a:r>
              <a:rPr lang="en-US" sz="2200" dirty="0"/>
              <a:t>W</a:t>
            </a:r>
            <a:r>
              <a:rPr lang="en-US" sz="2200" dirty="0" smtClean="0"/>
              <a:t>hat </a:t>
            </a:r>
            <a:r>
              <a:rPr lang="en-US" sz="2200" dirty="0"/>
              <a:t>resources do you </a:t>
            </a:r>
            <a:r>
              <a:rPr lang="en-US" sz="2200" dirty="0" smtClean="0"/>
              <a:t>need? What </a:t>
            </a:r>
            <a:r>
              <a:rPr lang="en-US" sz="2200" dirty="0"/>
              <a:t>partners need to be </a:t>
            </a:r>
            <a:r>
              <a:rPr lang="en-US" sz="2200" dirty="0" smtClean="0"/>
              <a:t>included?</a:t>
            </a:r>
            <a:endParaRPr lang="en-US" sz="2200" dirty="0"/>
          </a:p>
          <a:p>
            <a:pPr>
              <a:lnSpc>
                <a:spcPct val="100000"/>
              </a:lnSpc>
              <a:spcBef>
                <a:spcPts val="800"/>
              </a:spcBef>
              <a:spcAft>
                <a:spcPts val="600"/>
              </a:spcAft>
            </a:pPr>
            <a:r>
              <a:rPr lang="en-US" sz="2200" dirty="0"/>
              <a:t>What are </a:t>
            </a:r>
            <a:r>
              <a:rPr lang="en-US" sz="2200" dirty="0" smtClean="0"/>
              <a:t>the </a:t>
            </a:r>
            <a:r>
              <a:rPr lang="en-US" sz="2200" dirty="0"/>
              <a:t>expected outcomes from this change?</a:t>
            </a:r>
          </a:p>
        </p:txBody>
      </p:sp>
      <p:sp>
        <p:nvSpPr>
          <p:cNvPr id="4" name="Slide Number Placeholder 3"/>
          <p:cNvSpPr>
            <a:spLocks noGrp="1"/>
          </p:cNvSpPr>
          <p:nvPr>
            <p:ph type="sldNum" sz="quarter" idx="12"/>
          </p:nvPr>
        </p:nvSpPr>
        <p:spPr/>
        <p:txBody>
          <a:bodyPr/>
          <a:lstStyle/>
          <a:p>
            <a:fld id="{6113E31D-E2AB-40D1-8B51-AFA5AFEF393A}" type="slidenum">
              <a:rPr lang="en-US" smtClean="0"/>
              <a:pPr/>
              <a:t>41</a:t>
            </a:fld>
            <a:endParaRPr lang="en-US" dirty="0"/>
          </a:p>
        </p:txBody>
      </p:sp>
    </p:spTree>
    <p:extLst>
      <p:ext uri="{BB962C8B-B14F-4D97-AF65-F5344CB8AC3E}">
        <p14:creationId xmlns:p14="http://schemas.microsoft.com/office/powerpoint/2010/main" val="182534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29"/>
            <a:ext cx="9525000" cy="1036850"/>
          </a:xfrm>
        </p:spPr>
        <p:txBody>
          <a:bodyPr/>
          <a:lstStyle/>
          <a:p>
            <a:r>
              <a:rPr lang="en-US" dirty="0"/>
              <a:t>Group </a:t>
            </a:r>
            <a:r>
              <a:rPr lang="en-US" dirty="0" smtClean="0"/>
              <a:t>Report</a:t>
            </a:r>
            <a:endParaRPr lang="en-US" dirty="0"/>
          </a:p>
        </p:txBody>
      </p:sp>
      <p:sp>
        <p:nvSpPr>
          <p:cNvPr id="3" name="Content Placeholder 2"/>
          <p:cNvSpPr>
            <a:spLocks noGrp="1"/>
          </p:cNvSpPr>
          <p:nvPr>
            <p:ph idx="1"/>
          </p:nvPr>
        </p:nvSpPr>
        <p:spPr>
          <a:xfrm>
            <a:off x="1371600" y="1828800"/>
            <a:ext cx="9525000" cy="1719470"/>
          </a:xfrm>
        </p:spPr>
        <p:txBody>
          <a:bodyPr/>
          <a:lstStyle/>
          <a:p>
            <a:pPr marL="0" indent="0">
              <a:lnSpc>
                <a:spcPct val="100000"/>
              </a:lnSpc>
              <a:buNone/>
            </a:pPr>
            <a:r>
              <a:rPr lang="en-US" dirty="0"/>
              <a:t>One person will report </a:t>
            </a:r>
            <a:r>
              <a:rPr lang="en-US" dirty="0" smtClean="0"/>
              <a:t>and </a:t>
            </a:r>
            <a:r>
              <a:rPr lang="en-US" dirty="0"/>
              <a:t>share with the larger group how what they chose will lead to improved opportunities for consumers to enter and complete a career pathways programs that will lead to successful outcomes for both consumer and </a:t>
            </a:r>
            <a:r>
              <a:rPr lang="en-US" dirty="0" smtClean="0"/>
              <a:t>agency</a:t>
            </a:r>
            <a:r>
              <a:rPr lang="en-US"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8189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4593" y="1873584"/>
            <a:ext cx="5868238" cy="2560320"/>
          </a:xfrm>
        </p:spPr>
        <p:txBody>
          <a:bodyPr>
            <a:normAutofit/>
          </a:bodyPr>
          <a:lstStyle/>
          <a:p>
            <a:r>
              <a:rPr lang="en-US" dirty="0"/>
              <a:t>Questions and Resources</a:t>
            </a:r>
          </a:p>
        </p:txBody>
      </p:sp>
      <p:pic>
        <p:nvPicPr>
          <p:cNvPr id="6" name="Picture Placeholder 5" descr="This art is found on the home page of WINTAC.org. It is a man in a wheelchair with a person walking alongside. The backgroud is blurry, with the foreground clea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301912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dirty="0" smtClean="0"/>
              <a:t>Interactive Q&amp;A</a:t>
            </a:r>
          </a:p>
        </p:txBody>
      </p:sp>
      <p:pic>
        <p:nvPicPr>
          <p:cNvPr id="104450" name="Content Placeholder 3" descr="Question mark in a circle."/>
          <p:cNvPicPr>
            <a:picLocks noGrp="1" noChangeAspect="1"/>
          </p:cNvPicPr>
          <p:nvPr>
            <p:ph idx="1"/>
          </p:nvPr>
        </p:nvPicPr>
        <p:blipFill>
          <a:blip r:embed="rId4"/>
          <a:srcRect/>
          <a:stretch>
            <a:fillRect/>
          </a:stretch>
        </p:blipFill>
        <p:spPr>
          <a:xfrm>
            <a:off x="4749800" y="2674938"/>
            <a:ext cx="2438400" cy="2438400"/>
          </a:xfrm>
        </p:spPr>
      </p:pic>
      <p:sp>
        <p:nvSpPr>
          <p:cNvPr id="104451" name="Slide Number Placeholder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470B0E-B2A9-4E34-A130-516AFB38B34D}" type="slidenum">
              <a:rPr lang="en-US"/>
              <a:pPr fontAlgn="base">
                <a:spcBef>
                  <a:spcPct val="0"/>
                </a:spcBef>
                <a:spcAft>
                  <a:spcPct val="0"/>
                </a:spcAft>
              </a:pPr>
              <a:t>44</a:t>
            </a:fld>
            <a:endParaRPr lang="en-US" dirty="0"/>
          </a:p>
        </p:txBody>
      </p:sp>
    </p:spTree>
    <p:custDataLst>
      <p:tags r:id="rId1"/>
    </p:custDataLst>
    <p:extLst>
      <p:ext uri="{BB962C8B-B14F-4D97-AF65-F5344CB8AC3E}">
        <p14:creationId xmlns:p14="http://schemas.microsoft.com/office/powerpoint/2010/main" val="327094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077" y="335521"/>
            <a:ext cx="9841523" cy="1036850"/>
          </a:xfrm>
        </p:spPr>
        <p:txBody>
          <a:bodyPr/>
          <a:lstStyle/>
          <a:p>
            <a:r>
              <a:rPr lang="en-US" dirty="0"/>
              <a:t>Links to Examples of Other Career Pathway Work</a:t>
            </a:r>
          </a:p>
        </p:txBody>
      </p:sp>
      <p:sp>
        <p:nvSpPr>
          <p:cNvPr id="3" name="Content Placeholder 2"/>
          <p:cNvSpPr>
            <a:spLocks noGrp="1"/>
          </p:cNvSpPr>
          <p:nvPr>
            <p:ph idx="1"/>
          </p:nvPr>
        </p:nvSpPr>
        <p:spPr>
          <a:xfrm>
            <a:off x="1055078" y="1647930"/>
            <a:ext cx="10651648" cy="4903318"/>
          </a:xfrm>
        </p:spPr>
        <p:txBody>
          <a:bodyPr>
            <a:noAutofit/>
          </a:bodyPr>
          <a:lstStyle/>
          <a:p>
            <a:pPr>
              <a:lnSpc>
                <a:spcPct val="100000"/>
              </a:lnSpc>
            </a:pPr>
            <a:r>
              <a:rPr lang="en-US" sz="2100" b="1" dirty="0"/>
              <a:t>Kentucky:</a:t>
            </a:r>
            <a:r>
              <a:rPr lang="en-US" sz="2100" dirty="0"/>
              <a:t> </a:t>
            </a:r>
            <a:r>
              <a:rPr lang="en-US" sz="2100" u="sng" dirty="0">
                <a:hlinkClick r:id="rId3"/>
              </a:rPr>
              <a:t>http://kcc.ky.gov/Office-for-the-Blind/projectcase/Pages/default.aspx</a:t>
            </a:r>
            <a:r>
              <a:rPr lang="en-US" sz="2100" dirty="0"/>
              <a:t> </a:t>
            </a:r>
          </a:p>
          <a:p>
            <a:pPr>
              <a:lnSpc>
                <a:spcPct val="100000"/>
              </a:lnSpc>
            </a:pPr>
            <a:r>
              <a:rPr lang="en-US" sz="2100" b="1" dirty="0"/>
              <a:t>Nebraska</a:t>
            </a:r>
            <a:r>
              <a:rPr lang="en-US" sz="2100" dirty="0"/>
              <a:t> Career Pathways Advancement Project: </a:t>
            </a:r>
            <a:r>
              <a:rPr lang="en-US" sz="2100" u="sng" dirty="0">
                <a:hlinkClick r:id="rId4"/>
              </a:rPr>
              <a:t>http://vr.nebraska.gov/pathways/</a:t>
            </a:r>
            <a:endParaRPr lang="en-US" sz="2100" dirty="0"/>
          </a:p>
          <a:p>
            <a:pPr>
              <a:lnSpc>
                <a:spcPct val="100000"/>
              </a:lnSpc>
            </a:pPr>
            <a:r>
              <a:rPr lang="en-US" sz="2100" b="1" dirty="0"/>
              <a:t>Wisconsin:</a:t>
            </a:r>
            <a:r>
              <a:rPr lang="en-US" sz="2100" dirty="0"/>
              <a:t> </a:t>
            </a:r>
            <a:r>
              <a:rPr lang="en-US" sz="2100" dirty="0">
                <a:hlinkClick r:id="rId5"/>
              </a:rPr>
              <a:t>http://www.cows.org/_data/documents/1117.pdf</a:t>
            </a:r>
            <a:endParaRPr lang="en-US" sz="2100" dirty="0"/>
          </a:p>
          <a:p>
            <a:pPr>
              <a:lnSpc>
                <a:spcPct val="100000"/>
              </a:lnSpc>
            </a:pPr>
            <a:r>
              <a:rPr lang="en-US" sz="2100" b="1" dirty="0"/>
              <a:t>Virginia: </a:t>
            </a:r>
            <a:r>
              <a:rPr lang="en-US" sz="2100" u="sng" dirty="0">
                <a:hlinkClick r:id="rId6"/>
              </a:rPr>
              <a:t>https://www.vadars.org/gsp/cpid/cpid_home.htm</a:t>
            </a:r>
            <a:r>
              <a:rPr lang="en-US" sz="2100" dirty="0">
                <a:hlinkClick r:id="rId7"/>
              </a:rPr>
              <a:t>/</a:t>
            </a:r>
            <a:endParaRPr lang="en-US" sz="2100" dirty="0"/>
          </a:p>
          <a:p>
            <a:pPr>
              <a:lnSpc>
                <a:spcPct val="100000"/>
              </a:lnSpc>
            </a:pPr>
            <a:r>
              <a:rPr lang="en-US" sz="2100" b="1" dirty="0"/>
              <a:t>Minnesota:</a:t>
            </a:r>
            <a:r>
              <a:rPr lang="en-US" sz="2100" dirty="0"/>
              <a:t> </a:t>
            </a:r>
            <a:r>
              <a:rPr lang="en-US" sz="2100" dirty="0">
                <a:hlinkClick r:id="rId8"/>
              </a:rPr>
              <a:t>https://mn.gov/deed/about/what-we-do/agency-results/perform-measures/fast-trac.jsp</a:t>
            </a:r>
            <a:endParaRPr lang="en-US" sz="2100" dirty="0"/>
          </a:p>
          <a:p>
            <a:pPr>
              <a:lnSpc>
                <a:spcPct val="100000"/>
              </a:lnSpc>
            </a:pPr>
            <a:r>
              <a:rPr lang="en-US" sz="2100" b="1" dirty="0"/>
              <a:t>South Carolina Apprenticeship and Work Based Learning Model:</a:t>
            </a:r>
            <a:r>
              <a:rPr lang="en-US" sz="2100" dirty="0"/>
              <a:t>  </a:t>
            </a:r>
            <a:r>
              <a:rPr lang="en-US" sz="2100" dirty="0">
                <a:hlinkClick r:id="rId9"/>
              </a:rPr>
              <a:t>https://scvrd.net/work-based-training/</a:t>
            </a:r>
            <a:endParaRPr lang="en-US" sz="2100" dirty="0"/>
          </a:p>
          <a:p>
            <a:pPr>
              <a:lnSpc>
                <a:spcPct val="100000"/>
              </a:lnSpc>
            </a:pPr>
            <a:r>
              <a:rPr lang="en-US" sz="2100" b="1" dirty="0"/>
              <a:t>Alaska’s partnerships with schools and workforce:</a:t>
            </a:r>
            <a:r>
              <a:rPr lang="en-US" sz="2100" dirty="0"/>
              <a:t> </a:t>
            </a:r>
            <a:r>
              <a:rPr lang="en-US" sz="2100" dirty="0">
                <a:hlinkClick r:id="rId10"/>
              </a:rPr>
              <a:t>http://www.labor.state.ak.us/dvr/transition-summer-work.htm</a:t>
            </a:r>
            <a:endParaRPr lang="en-US" sz="21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231322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15422"/>
            <a:ext cx="10391775" cy="1036850"/>
          </a:xfrm>
        </p:spPr>
        <p:txBody>
          <a:bodyPr/>
          <a:lstStyle/>
          <a:p>
            <a:r>
              <a:rPr lang="en-US" dirty="0" smtClean="0"/>
              <a:t>Career Pathways Resources</a:t>
            </a:r>
            <a:endParaRPr lang="en-US" dirty="0"/>
          </a:p>
        </p:txBody>
      </p:sp>
      <p:sp>
        <p:nvSpPr>
          <p:cNvPr id="3" name="Content Placeholder 2"/>
          <p:cNvSpPr>
            <a:spLocks noGrp="1"/>
          </p:cNvSpPr>
          <p:nvPr>
            <p:ph idx="1"/>
          </p:nvPr>
        </p:nvSpPr>
        <p:spPr>
          <a:xfrm>
            <a:off x="504826" y="1768979"/>
            <a:ext cx="11333605" cy="4751462"/>
          </a:xfrm>
        </p:spPr>
        <p:txBody>
          <a:bodyPr>
            <a:noAutofit/>
          </a:bodyPr>
          <a:lstStyle/>
          <a:p>
            <a:pPr marL="0" indent="-74295">
              <a:lnSpc>
                <a:spcPct val="100000"/>
              </a:lnSpc>
              <a:spcBef>
                <a:spcPts val="1200"/>
              </a:spcBef>
              <a:buNone/>
            </a:pPr>
            <a:r>
              <a:rPr lang="en-US" sz="2000" b="1" dirty="0">
                <a:solidFill>
                  <a:schemeClr val="accent2"/>
                </a:solidFill>
              </a:rPr>
              <a:t>WINTAC Career Pathways Community of Practice: </a:t>
            </a:r>
            <a:r>
              <a:rPr lang="en-US" sz="2000" dirty="0" smtClean="0">
                <a:hlinkClick r:id="rId4"/>
              </a:rPr>
              <a:t>www.wintac.org</a:t>
            </a:r>
            <a:endParaRPr lang="en-US" sz="2000" dirty="0" smtClean="0"/>
          </a:p>
          <a:p>
            <a:pPr marL="0" indent="-74295">
              <a:lnSpc>
                <a:spcPct val="100000"/>
              </a:lnSpc>
              <a:spcBef>
                <a:spcPts val="2000"/>
              </a:spcBef>
              <a:buNone/>
            </a:pPr>
            <a:r>
              <a:rPr lang="en-US" sz="2000" b="1" dirty="0">
                <a:solidFill>
                  <a:schemeClr val="accent2"/>
                </a:solidFill>
              </a:rPr>
              <a:t>Inclusive Career Pathways Desktop Guide: Information and Resources to </a:t>
            </a:r>
            <a:r>
              <a:rPr lang="en-US" sz="2000" b="1" dirty="0" smtClean="0">
                <a:solidFill>
                  <a:schemeClr val="accent2"/>
                </a:solidFill>
              </a:rPr>
              <a:t>Support </a:t>
            </a:r>
            <a:r>
              <a:rPr lang="en-US" sz="2000" b="1" dirty="0">
                <a:solidFill>
                  <a:schemeClr val="accent2"/>
                </a:solidFill>
              </a:rPr>
              <a:t>Inclusive Programs and </a:t>
            </a:r>
            <a:r>
              <a:rPr lang="en-US" sz="2000" b="1" dirty="0" smtClean="0">
                <a:solidFill>
                  <a:schemeClr val="accent2"/>
                </a:solidFill>
              </a:rPr>
              <a:t>Services: </a:t>
            </a:r>
          </a:p>
          <a:p>
            <a:pPr marL="0" indent="-74295">
              <a:lnSpc>
                <a:spcPct val="100000"/>
              </a:lnSpc>
              <a:spcBef>
                <a:spcPts val="0"/>
              </a:spcBef>
              <a:buNone/>
            </a:pPr>
            <a:r>
              <a:rPr lang="en-US" sz="2000" dirty="0" smtClean="0">
                <a:hlinkClick r:id="rId5"/>
              </a:rPr>
              <a:t>http</a:t>
            </a:r>
            <a:r>
              <a:rPr lang="en-US" sz="2000" dirty="0">
                <a:hlinkClick r:id="rId5"/>
              </a:rPr>
              <a:t>://</a:t>
            </a:r>
            <a:r>
              <a:rPr lang="en-US" sz="2000" dirty="0" smtClean="0">
                <a:hlinkClick r:id="rId5"/>
              </a:rPr>
              <a:t>leadcenter.org/resources/tool-manual/inclusive-career-pathways-desktop-guide-information-and-resources-support-inclusive-programs-and-services</a:t>
            </a:r>
            <a:r>
              <a:rPr lang="en-US" sz="2000" dirty="0" smtClean="0"/>
              <a:t>  </a:t>
            </a:r>
            <a:endParaRPr lang="en-US" sz="2000" b="1" dirty="0" smtClean="0">
              <a:solidFill>
                <a:schemeClr val="accent2"/>
              </a:solidFill>
            </a:endParaRPr>
          </a:p>
          <a:p>
            <a:pPr marL="0" indent="-74295">
              <a:lnSpc>
                <a:spcPct val="100000"/>
              </a:lnSpc>
              <a:buNone/>
            </a:pPr>
            <a:r>
              <a:rPr lang="en-US" sz="2000" b="1" dirty="0">
                <a:solidFill>
                  <a:schemeClr val="accent2"/>
                </a:solidFill>
              </a:rPr>
              <a:t>Career Pathways Toolkit: A Guide for System Development </a:t>
            </a:r>
            <a:r>
              <a:rPr lang="en-US" sz="2000" dirty="0">
                <a:hlinkClick r:id="rId6"/>
              </a:rPr>
              <a:t>https://www.doleta.gov/usworkforce/pdf/career_pathways_toolkit.pdf</a:t>
            </a:r>
            <a:endParaRPr lang="en-US" sz="2000" dirty="0"/>
          </a:p>
          <a:p>
            <a:pPr marL="0" indent="-74295">
              <a:lnSpc>
                <a:spcPct val="100000"/>
              </a:lnSpc>
              <a:buNone/>
            </a:pPr>
            <a:r>
              <a:rPr lang="en-US" sz="2000" b="1" dirty="0">
                <a:solidFill>
                  <a:schemeClr val="accent2"/>
                </a:solidFill>
              </a:rPr>
              <a:t>Career Pathways Joint Federal Agency Letter</a:t>
            </a:r>
            <a:r>
              <a:rPr lang="en-US" sz="2000" dirty="0"/>
              <a:t/>
            </a:r>
            <a:br>
              <a:rPr lang="en-US" sz="2000" dirty="0"/>
            </a:br>
            <a:r>
              <a:rPr lang="en-US" sz="2000" dirty="0">
                <a:hlinkClick r:id="rId7"/>
              </a:rPr>
              <a:t>http://www.ncpn.info/2016-downloads/CP-JointLetterFinal-4-22-2016.pdf</a:t>
            </a:r>
            <a:endParaRPr lang="en-US" sz="2000" dirty="0"/>
          </a:p>
          <a:p>
            <a:pPr marL="0" indent="-74295">
              <a:lnSpc>
                <a:spcPct val="100000"/>
              </a:lnSpc>
              <a:spcBef>
                <a:spcPts val="2000"/>
              </a:spcBef>
              <a:buNone/>
            </a:pPr>
            <a:r>
              <a:rPr lang="en-US" sz="2000" b="1" dirty="0" smtClean="0">
                <a:solidFill>
                  <a:schemeClr val="accent2"/>
                </a:solidFill>
              </a:rPr>
              <a:t>LINCS </a:t>
            </a:r>
            <a:r>
              <a:rPr lang="en-US" sz="2000" b="1" dirty="0">
                <a:solidFill>
                  <a:schemeClr val="accent2"/>
                </a:solidFill>
              </a:rPr>
              <a:t>Resources on Career Pathways:</a:t>
            </a:r>
            <a:br>
              <a:rPr lang="en-US" sz="2000" b="1" dirty="0">
                <a:solidFill>
                  <a:schemeClr val="accent2"/>
                </a:solidFill>
              </a:rPr>
            </a:br>
            <a:r>
              <a:rPr lang="en-US" sz="2000" dirty="0">
                <a:hlinkClick r:id="rId8"/>
              </a:rPr>
              <a:t>https://lincs.ed.gov/resource-collection?keys=career%20pathways</a:t>
            </a:r>
            <a:endParaRPr lang="en-US" sz="2000" dirty="0"/>
          </a:p>
          <a:p>
            <a:pPr marL="0" indent="-74295">
              <a:lnSpc>
                <a:spcPct val="100000"/>
              </a:lnSpc>
              <a:spcBef>
                <a:spcPts val="2000"/>
              </a:spcBef>
              <a:buNone/>
            </a:pPr>
            <a:endParaRPr lang="en-US" sz="2000" dirty="0" smtClean="0">
              <a:solidFill>
                <a:srgbClr val="034680"/>
              </a:solidFill>
              <a:hlinkClick r:id="rId6"/>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custDataLst>
      <p:tags r:id="rId1"/>
    </p:custDataLst>
    <p:extLst>
      <p:ext uri="{BB962C8B-B14F-4D97-AF65-F5344CB8AC3E}">
        <p14:creationId xmlns:p14="http://schemas.microsoft.com/office/powerpoint/2010/main" val="7560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590" y="2758439"/>
            <a:ext cx="6420680" cy="1653625"/>
          </a:xfrm>
        </p:spPr>
        <p:txBody>
          <a:bodyPr>
            <a:normAutofit/>
          </a:bodyPr>
          <a:lstStyle/>
          <a:p>
            <a:pPr>
              <a:lnSpc>
                <a:spcPct val="100000"/>
              </a:lnSpc>
            </a:pPr>
            <a:r>
              <a:rPr lang="en-US" sz="3200" dirty="0" smtClean="0"/>
              <a:t>WIOA,</a:t>
            </a:r>
            <a:r>
              <a:rPr lang="en-US" sz="3200" dirty="0"/>
              <a:t> </a:t>
            </a:r>
            <a:r>
              <a:rPr lang="en-US" sz="3200" dirty="0" smtClean="0"/>
              <a:t>Labor </a:t>
            </a:r>
            <a:r>
              <a:rPr lang="en-US" sz="3200" dirty="0"/>
              <a:t>Market </a:t>
            </a:r>
            <a:r>
              <a:rPr lang="en-US" sz="3200" dirty="0" smtClean="0"/>
              <a:t>Information</a:t>
            </a:r>
            <a:r>
              <a:rPr lang="en-US" sz="3200" dirty="0"/>
              <a:t/>
            </a:r>
            <a:br>
              <a:rPr lang="en-US" sz="3200" dirty="0"/>
            </a:br>
            <a:r>
              <a:rPr lang="en-US" sz="3200" dirty="0"/>
              <a:t>and Career Pathways</a:t>
            </a:r>
          </a:p>
        </p:txBody>
      </p:sp>
      <p:pic>
        <p:nvPicPr>
          <p:cNvPr id="6" name="Picture Placeholder 5" descr="This art is found on the home page of WINTAC.org. It is a man in a wheelchair with a person walking alongside. The backgroud is blurry, with the foreground clea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7491" r="27491"/>
          <a:stretch>
            <a:fillRect/>
          </a:stretch>
        </p:blipFill>
        <p:spPr/>
      </p:pic>
    </p:spTree>
    <p:extLst>
      <p:ext uri="{BB962C8B-B14F-4D97-AF65-F5344CB8AC3E}">
        <p14:creationId xmlns:p14="http://schemas.microsoft.com/office/powerpoint/2010/main" val="360599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4768"/>
            <a:ext cx="9601200" cy="1036850"/>
          </a:xfrm>
        </p:spPr>
        <p:txBody>
          <a:bodyPr/>
          <a:lstStyle/>
          <a:p>
            <a:r>
              <a:rPr lang="en-US" dirty="0"/>
              <a:t>Career Pathways and Labor Market Information</a:t>
            </a:r>
          </a:p>
        </p:txBody>
      </p:sp>
      <p:sp>
        <p:nvSpPr>
          <p:cNvPr id="8" name="Content Placeholder 7"/>
          <p:cNvSpPr>
            <a:spLocks noGrp="1"/>
          </p:cNvSpPr>
          <p:nvPr>
            <p:ph sz="half" idx="2"/>
          </p:nvPr>
        </p:nvSpPr>
        <p:spPr>
          <a:xfrm>
            <a:off x="1295400" y="1828799"/>
            <a:ext cx="9210261" cy="4343401"/>
          </a:xfrm>
        </p:spPr>
        <p:txBody>
          <a:bodyPr>
            <a:noAutofit/>
          </a:bodyPr>
          <a:lstStyle/>
          <a:p>
            <a:pPr marL="0" lvl="0" indent="0">
              <a:lnSpc>
                <a:spcPct val="100000"/>
              </a:lnSpc>
              <a:spcBef>
                <a:spcPts val="0"/>
              </a:spcBef>
              <a:spcAft>
                <a:spcPts val="1200"/>
              </a:spcAft>
              <a:buClrTx/>
              <a:buNone/>
            </a:pPr>
            <a:r>
              <a:rPr lang="en-US" b="1" dirty="0"/>
              <a:t>Career pathways </a:t>
            </a:r>
            <a:r>
              <a:rPr lang="en-US" dirty="0"/>
              <a:t>leverage LMI to </a:t>
            </a:r>
            <a:r>
              <a:rPr lang="en-US" dirty="0" smtClean="0"/>
              <a:t>focus</a:t>
            </a:r>
            <a:r>
              <a:rPr lang="en-US" dirty="0"/>
              <a:t> </a:t>
            </a:r>
            <a:r>
              <a:rPr lang="en-US" dirty="0" smtClean="0"/>
              <a:t>on …</a:t>
            </a:r>
            <a:endParaRPr lang="en-US" dirty="0"/>
          </a:p>
          <a:p>
            <a:pPr marL="342900" lvl="0" indent="-342900">
              <a:lnSpc>
                <a:spcPct val="100000"/>
              </a:lnSpc>
              <a:spcBef>
                <a:spcPts val="0"/>
              </a:spcBef>
              <a:buClrTx/>
            </a:pPr>
            <a:r>
              <a:rPr lang="en-US" sz="2000" b="1" dirty="0">
                <a:solidFill>
                  <a:srgbClr val="E38E41"/>
                </a:solidFill>
              </a:rPr>
              <a:t>Education</a:t>
            </a:r>
          </a:p>
          <a:p>
            <a:pPr marL="342900" lvl="0" indent="-342900">
              <a:lnSpc>
                <a:spcPct val="100000"/>
              </a:lnSpc>
              <a:spcBef>
                <a:spcPts val="0"/>
              </a:spcBef>
              <a:buClrTx/>
            </a:pPr>
            <a:r>
              <a:rPr lang="en-US" sz="2000" b="1" dirty="0">
                <a:solidFill>
                  <a:srgbClr val="E38E41"/>
                </a:solidFill>
              </a:rPr>
              <a:t>Workforce Development, and</a:t>
            </a:r>
          </a:p>
          <a:p>
            <a:pPr marL="342900" lvl="0" indent="-342900">
              <a:lnSpc>
                <a:spcPct val="100000"/>
              </a:lnSpc>
              <a:spcBef>
                <a:spcPts val="0"/>
              </a:spcBef>
              <a:buClrTx/>
            </a:pPr>
            <a:r>
              <a:rPr lang="en-US" sz="2000" b="1" dirty="0">
                <a:solidFill>
                  <a:srgbClr val="E38E41"/>
                </a:solidFill>
              </a:rPr>
              <a:t>Social Service supports to help people obtain the skills they need to find employment and advance in their careers. </a:t>
            </a:r>
          </a:p>
          <a:p>
            <a:pPr marL="0" lvl="0" indent="0">
              <a:lnSpc>
                <a:spcPct val="100000"/>
              </a:lnSpc>
              <a:spcBef>
                <a:spcPts val="0"/>
              </a:spcBef>
              <a:buClrTx/>
              <a:buNone/>
            </a:pPr>
            <a:endParaRPr lang="en-US" sz="2000" dirty="0"/>
          </a:p>
          <a:p>
            <a:pPr marL="0" lvl="0" indent="0">
              <a:lnSpc>
                <a:spcPct val="100000"/>
              </a:lnSpc>
              <a:spcBef>
                <a:spcPts val="0"/>
              </a:spcBef>
              <a:buClrTx/>
              <a:buNone/>
            </a:pPr>
            <a:r>
              <a:rPr lang="en-US" sz="2000" dirty="0"/>
              <a:t>Fundamentally, a career pathways system uses LMI to systematically coordinate people and resources. It is about changing the way education and training are organized and delivered – aligning programming, financing and services within and across providers to smooth </a:t>
            </a:r>
            <a:r>
              <a:rPr lang="en-US" sz="2000" dirty="0" smtClean="0"/>
              <a:t>an individual’s transition </a:t>
            </a:r>
            <a:r>
              <a:rPr lang="en-US" sz="2000" dirty="0"/>
              <a:t>into and out of education and training programs and employment.</a:t>
            </a:r>
          </a:p>
        </p:txBody>
      </p:sp>
      <p:sp>
        <p:nvSpPr>
          <p:cNvPr id="3" name="Slide Number Placeholder 2"/>
          <p:cNvSpPr>
            <a:spLocks noGrp="1"/>
          </p:cNvSpPr>
          <p:nvPr>
            <p:ph type="sldNum" sz="quarter" idx="12"/>
          </p:nvPr>
        </p:nvSpPr>
        <p:spPr/>
        <p:txBody>
          <a:bodyPr/>
          <a:lstStyle/>
          <a:p>
            <a:pPr lvl="0"/>
            <a:fld id="{A7F8E3F6-DE14-48B2-B2BC-6FABA9630FB8}" type="slidenum">
              <a:rPr lang="en-US" noProof="0" smtClean="0"/>
              <a:pPr lvl="0"/>
              <a:t>6</a:t>
            </a:fld>
            <a:endParaRPr lang="en-US" noProof="0" dirty="0"/>
          </a:p>
        </p:txBody>
      </p:sp>
    </p:spTree>
    <p:extLst>
      <p:ext uri="{BB962C8B-B14F-4D97-AF65-F5344CB8AC3E}">
        <p14:creationId xmlns:p14="http://schemas.microsoft.com/office/powerpoint/2010/main" val="359211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314768"/>
            <a:ext cx="9601200" cy="1036850"/>
          </a:xfrm>
        </p:spPr>
        <p:txBody>
          <a:bodyPr>
            <a:normAutofit/>
          </a:bodyPr>
          <a:lstStyle/>
          <a:p>
            <a:r>
              <a:rPr lang="en-US" dirty="0"/>
              <a:t>CP as Defined by the Joint Federal Agencies</a:t>
            </a:r>
          </a:p>
        </p:txBody>
      </p:sp>
      <p:sp>
        <p:nvSpPr>
          <p:cNvPr id="10" name="Content Placeholder 6"/>
          <p:cNvSpPr>
            <a:spLocks noGrp="1"/>
          </p:cNvSpPr>
          <p:nvPr>
            <p:ph sz="half" idx="2"/>
          </p:nvPr>
        </p:nvSpPr>
        <p:spPr>
          <a:xfrm>
            <a:off x="1295400" y="1828799"/>
            <a:ext cx="9601200" cy="4343401"/>
          </a:xfrm>
        </p:spPr>
        <p:txBody>
          <a:bodyPr>
            <a:noAutofit/>
          </a:bodyPr>
          <a:lstStyle/>
          <a:p>
            <a:pPr marL="0" lvl="0" indent="0">
              <a:lnSpc>
                <a:spcPct val="100000"/>
              </a:lnSpc>
              <a:spcBef>
                <a:spcPts val="0"/>
              </a:spcBef>
              <a:buClrTx/>
              <a:buNone/>
            </a:pPr>
            <a:r>
              <a:rPr lang="en-US" dirty="0">
                <a:ea typeface="Calibri" panose="020F0502020204030204" pitchFamily="34" charset="0"/>
              </a:rPr>
              <a:t>“A </a:t>
            </a:r>
            <a:r>
              <a:rPr lang="en-US" b="1" dirty="0">
                <a:solidFill>
                  <a:srgbClr val="E38E41"/>
                </a:solidFill>
                <a:ea typeface="Calibri" panose="020F0502020204030204" pitchFamily="34" charset="0"/>
              </a:rPr>
              <a:t>career pathway </a:t>
            </a:r>
            <a:r>
              <a:rPr lang="en-US" dirty="0">
                <a:ea typeface="Calibri" panose="020F0502020204030204" pitchFamily="34" charset="0"/>
              </a:rPr>
              <a:t>is a series of connected education and training strategies, and support services, that enable individuals to secure industry relevant certification and obtain employment within an occupational area and to advance to higher levels of future education and employment in that area.”</a:t>
            </a:r>
          </a:p>
          <a:p>
            <a:pPr marL="0" lvl="0" indent="0">
              <a:lnSpc>
                <a:spcPct val="100000"/>
              </a:lnSpc>
              <a:spcBef>
                <a:spcPts val="0"/>
              </a:spcBef>
              <a:buClrTx/>
              <a:buNone/>
            </a:pPr>
            <a:endParaRPr lang="en-US" sz="1800" dirty="0">
              <a:ea typeface="Calibri" panose="020F0502020204030204" pitchFamily="34" charset="0"/>
            </a:endParaRPr>
          </a:p>
          <a:p>
            <a:pPr marL="0" lvl="0" indent="0" algn="r">
              <a:lnSpc>
                <a:spcPct val="100000"/>
              </a:lnSpc>
              <a:spcBef>
                <a:spcPts val="0"/>
              </a:spcBef>
              <a:buClrTx/>
              <a:buNone/>
            </a:pPr>
            <a:r>
              <a:rPr lang="en-US" sz="1800" i="1" dirty="0">
                <a:ea typeface="Calibri" panose="020F0502020204030204" pitchFamily="34" charset="0"/>
              </a:rPr>
              <a:t>U.S. Departments of Education, Labor, and Health and Human Services (2012</a:t>
            </a:r>
            <a:r>
              <a:rPr lang="en-US" sz="1800" i="1" dirty="0" smtClean="0">
                <a:ea typeface="Calibri" panose="020F0502020204030204" pitchFamily="34" charset="0"/>
              </a:rPr>
              <a:t>)</a:t>
            </a:r>
            <a:endParaRPr lang="en-US" sz="1800" i="1" dirty="0">
              <a:ea typeface="Calibri" panose="020F050202020403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47379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24707"/>
            <a:ext cx="9601200" cy="1036850"/>
          </a:xfrm>
        </p:spPr>
        <p:txBody>
          <a:bodyPr>
            <a:normAutofit/>
          </a:bodyPr>
          <a:lstStyle/>
          <a:p>
            <a:r>
              <a:rPr lang="en-US" dirty="0"/>
              <a:t>Full Definition of Career Pathway</a:t>
            </a:r>
            <a:br>
              <a:rPr lang="en-US" dirty="0"/>
            </a:br>
            <a:r>
              <a:rPr lang="en-US" dirty="0"/>
              <a:t>WIOA Sec. 3 (Def. 7)</a:t>
            </a:r>
          </a:p>
        </p:txBody>
      </p:sp>
      <p:sp>
        <p:nvSpPr>
          <p:cNvPr id="4" name="Content Placeholder 3"/>
          <p:cNvSpPr>
            <a:spLocks noGrp="1"/>
          </p:cNvSpPr>
          <p:nvPr>
            <p:ph sz="half" idx="1"/>
          </p:nvPr>
        </p:nvSpPr>
        <p:spPr/>
        <p:txBody>
          <a:bodyPr>
            <a:noAutofit/>
          </a:bodyPr>
          <a:lstStyle/>
          <a:p>
            <a:pPr marL="0" lvl="0" indent="0">
              <a:lnSpc>
                <a:spcPct val="100000"/>
              </a:lnSpc>
              <a:spcBef>
                <a:spcPts val="0"/>
              </a:spcBef>
              <a:spcAft>
                <a:spcPts val="800"/>
              </a:spcAft>
              <a:buClrTx/>
              <a:buNone/>
              <a:defRPr/>
            </a:pPr>
            <a:r>
              <a:rPr lang="en-US" dirty="0">
                <a:ea typeface="Calibri" panose="020F0502020204030204" pitchFamily="34" charset="0"/>
              </a:rPr>
              <a:t>The term </a:t>
            </a:r>
            <a:r>
              <a:rPr lang="en-US" b="1" dirty="0">
                <a:solidFill>
                  <a:srgbClr val="E38E41"/>
                </a:solidFill>
                <a:ea typeface="Calibri" panose="020F0502020204030204" pitchFamily="34" charset="0"/>
              </a:rPr>
              <a:t>career pathway </a:t>
            </a:r>
            <a:r>
              <a:rPr lang="en-US" dirty="0">
                <a:ea typeface="Calibri" panose="020F0502020204030204" pitchFamily="34" charset="0"/>
              </a:rPr>
              <a:t>means a combination of rigorous and</a:t>
            </a:r>
            <a:br>
              <a:rPr lang="en-US" dirty="0">
                <a:ea typeface="Calibri" panose="020F0502020204030204" pitchFamily="34" charset="0"/>
              </a:rPr>
            </a:br>
            <a:r>
              <a:rPr lang="en-US" dirty="0">
                <a:ea typeface="Calibri" panose="020F0502020204030204" pitchFamily="34" charset="0"/>
              </a:rPr>
              <a:t>high-quality education, training and other services that --</a:t>
            </a:r>
          </a:p>
          <a:p>
            <a:pPr marL="457200" lvl="0" indent="-457200">
              <a:lnSpc>
                <a:spcPct val="100000"/>
              </a:lnSpc>
              <a:spcBef>
                <a:spcPts val="0"/>
              </a:spcBef>
              <a:spcAft>
                <a:spcPts val="800"/>
              </a:spcAft>
              <a:buClrTx/>
              <a:buFont typeface="+mj-lt"/>
              <a:buAutoNum type="alphaUcPeriod"/>
              <a:defRPr/>
            </a:pPr>
            <a:r>
              <a:rPr lang="en-US" sz="2200" b="1" dirty="0">
                <a:ea typeface="Calibri" panose="020F0502020204030204" pitchFamily="34" charset="0"/>
              </a:rPr>
              <a:t>Aligns with the skill needs of industries </a:t>
            </a:r>
            <a:r>
              <a:rPr lang="en-US" sz="2200" dirty="0">
                <a:ea typeface="Calibri" panose="020F0502020204030204" pitchFamily="34" charset="0"/>
              </a:rPr>
              <a:t>in the economy of the State or Regional economy involved;</a:t>
            </a:r>
          </a:p>
          <a:p>
            <a:pPr marL="457200" lvl="0" indent="-457200">
              <a:lnSpc>
                <a:spcPct val="100000"/>
              </a:lnSpc>
              <a:spcBef>
                <a:spcPts val="0"/>
              </a:spcBef>
              <a:spcAft>
                <a:spcPts val="800"/>
              </a:spcAft>
              <a:buClrTx/>
              <a:buFont typeface="+mj-lt"/>
              <a:buAutoNum type="alphaUcPeriod"/>
              <a:defRPr/>
            </a:pPr>
            <a:r>
              <a:rPr lang="en-US" sz="2200" b="1" dirty="0">
                <a:ea typeface="Calibri" panose="020F0502020204030204" pitchFamily="34" charset="0"/>
              </a:rPr>
              <a:t>Prepares an individual to be successful</a:t>
            </a:r>
            <a:r>
              <a:rPr lang="en-US" sz="2200" dirty="0">
                <a:ea typeface="Calibri" panose="020F0502020204030204" pitchFamily="34" charset="0"/>
              </a:rPr>
              <a:t> in any of a full range of secondary or postsecondary education options, including apprenticeships registered under the Act of August 16, 1937;</a:t>
            </a:r>
          </a:p>
          <a:p>
            <a:pPr marL="457200" lvl="0" indent="-457200">
              <a:lnSpc>
                <a:spcPct val="100000"/>
              </a:lnSpc>
              <a:spcBef>
                <a:spcPts val="0"/>
              </a:spcBef>
              <a:spcAft>
                <a:spcPts val="800"/>
              </a:spcAft>
              <a:buClrTx/>
              <a:buFont typeface="+mj-lt"/>
              <a:buAutoNum type="alphaUcPeriod"/>
              <a:defRPr/>
            </a:pPr>
            <a:r>
              <a:rPr lang="en-US" sz="2200" b="1" dirty="0">
                <a:ea typeface="Calibri" panose="020F0502020204030204" pitchFamily="34" charset="0"/>
              </a:rPr>
              <a:t>Includes counseling </a:t>
            </a:r>
            <a:r>
              <a:rPr lang="en-US" sz="2200" dirty="0">
                <a:ea typeface="Calibri" panose="020F0502020204030204" pitchFamily="34" charset="0"/>
              </a:rPr>
              <a:t>to support an individual in achieving the individual’s education and career goals;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65761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Full definition of Career Pathway</a:t>
            </a:r>
            <a:br>
              <a:rPr lang="en-US" dirty="0"/>
            </a:br>
            <a:r>
              <a:rPr lang="en-US" dirty="0"/>
              <a:t>WIOA Sec. 3 (Def. 7) </a:t>
            </a:r>
            <a:r>
              <a:rPr lang="en-US" sz="2200" dirty="0"/>
              <a:t>(continued)</a:t>
            </a:r>
          </a:p>
        </p:txBody>
      </p:sp>
      <p:sp>
        <p:nvSpPr>
          <p:cNvPr id="4" name="Content Placeholder 3"/>
          <p:cNvSpPr>
            <a:spLocks noGrp="1"/>
          </p:cNvSpPr>
          <p:nvPr>
            <p:ph sz="half" idx="1"/>
          </p:nvPr>
        </p:nvSpPr>
        <p:spPr/>
        <p:txBody>
          <a:bodyPr>
            <a:noAutofit/>
          </a:bodyPr>
          <a:lstStyle/>
          <a:p>
            <a:pPr marL="457200" lvl="0" indent="-457200">
              <a:lnSpc>
                <a:spcPct val="100000"/>
              </a:lnSpc>
              <a:spcBef>
                <a:spcPts val="0"/>
              </a:spcBef>
              <a:spcAft>
                <a:spcPts val="800"/>
              </a:spcAft>
              <a:buClrTx/>
              <a:buFont typeface="+mj-lt"/>
              <a:buAutoNum type="alphaUcPeriod" startAt="4"/>
              <a:defRPr/>
            </a:pPr>
            <a:r>
              <a:rPr lang="en-US" sz="2200" b="1" dirty="0">
                <a:ea typeface="Calibri" panose="020F0502020204030204" pitchFamily="34" charset="0"/>
              </a:rPr>
              <a:t>Includes</a:t>
            </a:r>
            <a:r>
              <a:rPr lang="en-US" sz="2200" dirty="0">
                <a:ea typeface="Calibri" panose="020F0502020204030204" pitchFamily="34" charset="0"/>
              </a:rPr>
              <a:t>, as appropriate, </a:t>
            </a:r>
            <a:r>
              <a:rPr lang="en-US" sz="2200" b="1" dirty="0">
                <a:ea typeface="Calibri" panose="020F0502020204030204" pitchFamily="34" charset="0"/>
              </a:rPr>
              <a:t>education offered concurrently with </a:t>
            </a:r>
            <a:r>
              <a:rPr lang="en-US" sz="2200" dirty="0">
                <a:ea typeface="Calibri" panose="020F0502020204030204" pitchFamily="34" charset="0"/>
              </a:rPr>
              <a:t>and in the same context as </a:t>
            </a:r>
            <a:r>
              <a:rPr lang="en-US" sz="2200" b="1" dirty="0">
                <a:ea typeface="Calibri" panose="020F0502020204030204" pitchFamily="34" charset="0"/>
              </a:rPr>
              <a:t>workforce preparation </a:t>
            </a:r>
            <a:r>
              <a:rPr lang="en-US" sz="2200" dirty="0">
                <a:ea typeface="Calibri" panose="020F0502020204030204" pitchFamily="34" charset="0"/>
              </a:rPr>
              <a:t>activities and training for a specific occupation or occupational cluster;</a:t>
            </a:r>
          </a:p>
          <a:p>
            <a:pPr marL="457200" lvl="0" indent="-457200">
              <a:lnSpc>
                <a:spcPct val="100000"/>
              </a:lnSpc>
              <a:spcBef>
                <a:spcPts val="0"/>
              </a:spcBef>
              <a:spcAft>
                <a:spcPts val="800"/>
              </a:spcAft>
              <a:buClrTx/>
              <a:buFont typeface="+mj-lt"/>
              <a:buAutoNum type="alphaUcPeriod" startAt="4"/>
              <a:defRPr/>
            </a:pPr>
            <a:r>
              <a:rPr lang="en-US" sz="2200" b="1" dirty="0">
                <a:ea typeface="Calibri" panose="020F0502020204030204" pitchFamily="34" charset="0"/>
              </a:rPr>
              <a:t>Organizes education, training and other services</a:t>
            </a:r>
            <a:r>
              <a:rPr lang="en-US" sz="2200" dirty="0">
                <a:ea typeface="Calibri" panose="020F0502020204030204" pitchFamily="34" charset="0"/>
              </a:rPr>
              <a:t> to meet the particular needs of an individual in a manner that accelerates the educational and career advancement of the individual to the extent practicable;</a:t>
            </a:r>
          </a:p>
          <a:p>
            <a:pPr marL="457200" lvl="0" indent="-457200">
              <a:lnSpc>
                <a:spcPct val="100000"/>
              </a:lnSpc>
              <a:spcBef>
                <a:spcPts val="0"/>
              </a:spcBef>
              <a:spcAft>
                <a:spcPts val="800"/>
              </a:spcAft>
              <a:buClrTx/>
              <a:buFont typeface="+mj-lt"/>
              <a:buAutoNum type="alphaUcPeriod" startAt="4"/>
              <a:defRPr/>
            </a:pPr>
            <a:r>
              <a:rPr lang="en-US" sz="2200" b="1" dirty="0">
                <a:ea typeface="Calibri" panose="020F0502020204030204" pitchFamily="34" charset="0"/>
              </a:rPr>
              <a:t>Enables an individual to attain a secondary school diploma </a:t>
            </a:r>
            <a:r>
              <a:rPr lang="en-US" sz="2200" dirty="0">
                <a:ea typeface="Calibri" panose="020F0502020204030204" pitchFamily="34" charset="0"/>
              </a:rPr>
              <a:t>or its recognized equivalent, and at least one recognized postsecondary credential;</a:t>
            </a:r>
          </a:p>
          <a:p>
            <a:pPr marL="457200" lvl="0" indent="-457200">
              <a:lnSpc>
                <a:spcPct val="100000"/>
              </a:lnSpc>
              <a:spcBef>
                <a:spcPts val="0"/>
              </a:spcBef>
              <a:spcAft>
                <a:spcPts val="800"/>
              </a:spcAft>
              <a:buClrTx/>
              <a:buFont typeface="+mj-lt"/>
              <a:buAutoNum type="alphaUcPeriod" startAt="4"/>
              <a:defRPr/>
            </a:pPr>
            <a:r>
              <a:rPr lang="en-US" sz="2200" b="1" dirty="0">
                <a:ea typeface="Calibri" panose="020F0502020204030204" pitchFamily="34" charset="0"/>
              </a:rPr>
              <a:t>Helps an individual</a:t>
            </a:r>
            <a:r>
              <a:rPr lang="en-US" sz="2200" dirty="0">
                <a:ea typeface="Calibri" panose="020F0502020204030204" pitchFamily="34" charset="0"/>
              </a:rPr>
              <a:t> enter or </a:t>
            </a:r>
            <a:r>
              <a:rPr lang="en-US" sz="2200" b="1" dirty="0">
                <a:ea typeface="Calibri" panose="020F0502020204030204" pitchFamily="34" charset="0"/>
              </a:rPr>
              <a:t>advance</a:t>
            </a:r>
            <a:r>
              <a:rPr lang="en-US" sz="2200" dirty="0">
                <a:ea typeface="Calibri" panose="020F0502020204030204" pitchFamily="34" charset="0"/>
              </a:rPr>
              <a:t> within a specific occupation or occupational cluster.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F8E3F6-DE14-48B2-B2BC-6FABA9630FB8}" type="slidenum">
              <a:rPr kumimoji="0" lang="en-US" sz="1000" b="0" i="0" u="none" strike="noStrike" kern="1200" cap="none" spc="0" normalizeH="0" baseline="0" noProof="0" smtClean="0">
                <a:ln>
                  <a:noFill/>
                </a:ln>
                <a:solidFill>
                  <a:srgbClr val="545E74"/>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545E74"/>
              </a:solidFill>
              <a:effectLst/>
              <a:uLnTx/>
              <a:uFillTx/>
              <a:latin typeface="Book Antiqua"/>
              <a:ea typeface="+mn-ea"/>
              <a:cs typeface="+mn-cs"/>
            </a:endParaRPr>
          </a:p>
        </p:txBody>
      </p:sp>
    </p:spTree>
    <p:extLst>
      <p:ext uri="{BB962C8B-B14F-4D97-AF65-F5344CB8AC3E}">
        <p14:creationId xmlns:p14="http://schemas.microsoft.com/office/powerpoint/2010/main" val="1115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Sales Direction 16X9">
  <a:themeElements>
    <a:clrScheme name="TA 4 Accent">
      <a:dk1>
        <a:srgbClr val="545E74"/>
      </a:dk1>
      <a:lt1>
        <a:srgbClr val="FFFFFF"/>
      </a:lt1>
      <a:dk2>
        <a:srgbClr val="545E74"/>
      </a:dk2>
      <a:lt2>
        <a:srgbClr val="FFFFFF"/>
      </a:lt2>
      <a:accent1>
        <a:srgbClr val="545E74"/>
      </a:accent1>
      <a:accent2>
        <a:srgbClr val="E38E41"/>
      </a:accent2>
      <a:accent3>
        <a:srgbClr val="4D80B0"/>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2.xml><?xml version="1.0" encoding="utf-8"?>
<a:theme xmlns:a="http://schemas.openxmlformats.org/drawingml/2006/main" name="Sales Direction 16X9">
  <a:themeElements>
    <a:clrScheme name="TA 4 Accent">
      <a:dk1>
        <a:srgbClr val="545E74"/>
      </a:dk1>
      <a:lt1>
        <a:srgbClr val="FFFFFF"/>
      </a:lt1>
      <a:dk2>
        <a:srgbClr val="545E74"/>
      </a:dk2>
      <a:lt2>
        <a:srgbClr val="FFFFFF"/>
      </a:lt2>
      <a:accent1>
        <a:srgbClr val="545E74"/>
      </a:accent1>
      <a:accent2>
        <a:srgbClr val="E38E41"/>
      </a:accent2>
      <a:accent3>
        <a:srgbClr val="4D80B0"/>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3.xml><?xml version="1.0" encoding="utf-8"?>
<a:theme xmlns:a="http://schemas.openxmlformats.org/drawingml/2006/main" name="3_Sales Direction 16X9">
  <a:themeElements>
    <a:clrScheme name="TA 4 Accent">
      <a:dk1>
        <a:srgbClr val="545E74"/>
      </a:dk1>
      <a:lt1>
        <a:srgbClr val="FFFFFF"/>
      </a:lt1>
      <a:dk2>
        <a:srgbClr val="545E74"/>
      </a:dk2>
      <a:lt2>
        <a:srgbClr val="FFFFFF"/>
      </a:lt2>
      <a:accent1>
        <a:srgbClr val="545E74"/>
      </a:accent1>
      <a:accent2>
        <a:srgbClr val="E38E41"/>
      </a:accent2>
      <a:accent3>
        <a:srgbClr val="4D80B0"/>
      </a:accent3>
      <a:accent4>
        <a:srgbClr val="F5D632"/>
      </a:accent4>
      <a:accent5>
        <a:srgbClr val="40B250"/>
      </a:accent5>
      <a:accent6>
        <a:srgbClr val="97ABE4"/>
      </a:accent6>
      <a:hlink>
        <a:srgbClr val="377BBB"/>
      </a:hlink>
      <a:folHlink>
        <a:srgbClr val="03468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potx" id="{FE35DD5A-B687-4161-B4D9-35484B75A379}" vid="{5DB76398-B2EF-4269-B3B2-C0E4C29F355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5902</TotalTime>
  <Words>2674</Words>
  <Application>Microsoft Office PowerPoint</Application>
  <PresentationFormat>Widescreen</PresentationFormat>
  <Paragraphs>299</Paragraphs>
  <Slides>46</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46</vt:i4>
      </vt:variant>
    </vt:vector>
  </HeadingPairs>
  <TitlesOfParts>
    <vt:vector size="53" baseType="lpstr">
      <vt:lpstr>Arial</vt:lpstr>
      <vt:lpstr>Book Antiqua</vt:lpstr>
      <vt:lpstr>Calibri</vt:lpstr>
      <vt:lpstr>Courier New</vt:lpstr>
      <vt:lpstr>1_Sales Direction 16X9</vt:lpstr>
      <vt:lpstr>Sales Direction 16X9</vt:lpstr>
      <vt:lpstr>3_Sales Direction 16X9</vt:lpstr>
      <vt:lpstr>Pathways To  Better Outcomes  NCSAB  Long Beach, 2018</vt:lpstr>
      <vt:lpstr>Introductions: Moderator and Technical Assistance Reps</vt:lpstr>
      <vt:lpstr>Introductions: Panelists </vt:lpstr>
      <vt:lpstr>Overview and Setting the Stage</vt:lpstr>
      <vt:lpstr>WIOA, Labor Market Information and Career Pathways</vt:lpstr>
      <vt:lpstr>Career Pathways and Labor Market Information</vt:lpstr>
      <vt:lpstr>CP as Defined by the Joint Federal Agencies</vt:lpstr>
      <vt:lpstr>Full Definition of Career Pathway WIOA Sec. 3 (Def. 7)</vt:lpstr>
      <vt:lpstr>Full definition of Career Pathway WIOA Sec. 3 (Def. 7) (continued)</vt:lpstr>
      <vt:lpstr>The Six Key Elements</vt:lpstr>
      <vt:lpstr>Elements of Career Pathways</vt:lpstr>
      <vt:lpstr>Build Cross-Agency Partnerships</vt:lpstr>
      <vt:lpstr>Field Examples 1</vt:lpstr>
      <vt:lpstr>Audience Examples 1</vt:lpstr>
      <vt:lpstr>Identify Industry Sectors and Engage Employers</vt:lpstr>
      <vt:lpstr>Identify Industry Sectors and Engage Employers (continued)</vt:lpstr>
      <vt:lpstr>Accessing Labor Market Information</vt:lpstr>
      <vt:lpstr>Field Examples 2</vt:lpstr>
      <vt:lpstr>Audience Examples 2</vt:lpstr>
      <vt:lpstr>Design Education and Training Programs</vt:lpstr>
      <vt:lpstr>Field Examples 3</vt:lpstr>
      <vt:lpstr>Audience Examples 3</vt:lpstr>
      <vt:lpstr>Identifying Funding Needs and Sources</vt:lpstr>
      <vt:lpstr>Field Examples 4</vt:lpstr>
      <vt:lpstr>Audience Examples 4</vt:lpstr>
      <vt:lpstr>Align Policies and Programs</vt:lpstr>
      <vt:lpstr>Field Examples 5</vt:lpstr>
      <vt:lpstr>Audience Examples 5</vt:lpstr>
      <vt:lpstr>Measure Systems Change and Performance</vt:lpstr>
      <vt:lpstr>WIOA: Common Performance Measures</vt:lpstr>
      <vt:lpstr>Field Examples 6</vt:lpstr>
      <vt:lpstr>Audience Examples 6</vt:lpstr>
      <vt:lpstr>Why All This Matters</vt:lpstr>
      <vt:lpstr>Why Use a Career Pathways Framework?</vt:lpstr>
      <vt:lpstr>Recap and  Points to Ponder</vt:lpstr>
      <vt:lpstr>Possible Changes in the Counseling Approach</vt:lpstr>
      <vt:lpstr>Possible Impact for Counselors: Career Pathways</vt:lpstr>
      <vt:lpstr>Possible Impact for Counselors: Career Pathways (continued)</vt:lpstr>
      <vt:lpstr>Policy Changes and Counselor Competencies</vt:lpstr>
      <vt:lpstr>Group Activity</vt:lpstr>
      <vt:lpstr>Instructions</vt:lpstr>
      <vt:lpstr>Group Report</vt:lpstr>
      <vt:lpstr>Questions and Resources</vt:lpstr>
      <vt:lpstr>Interactive Q&amp;A</vt:lpstr>
      <vt:lpstr>Links to Examples of Other Career Pathway Work</vt:lpstr>
      <vt:lpstr>Career Pathways Resources</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Pathways and WIOA</dc:title>
  <dc:creator>npowis</dc:creator>
  <cp:lastModifiedBy>Nicola Powis</cp:lastModifiedBy>
  <cp:revision>286</cp:revision>
  <dcterms:created xsi:type="dcterms:W3CDTF">2017-02-02T17:11:12Z</dcterms:created>
  <dcterms:modified xsi:type="dcterms:W3CDTF">2018-10-09T21:47:38Z</dcterms:modified>
</cp:coreProperties>
</file>