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70" r:id="rId5"/>
    <p:sldId id="299" r:id="rId6"/>
    <p:sldId id="272" r:id="rId7"/>
    <p:sldId id="273" r:id="rId8"/>
    <p:sldId id="274" r:id="rId9"/>
    <p:sldId id="277" r:id="rId10"/>
    <p:sldId id="276" r:id="rId11"/>
    <p:sldId id="278" r:id="rId12"/>
    <p:sldId id="282" r:id="rId13"/>
    <p:sldId id="275" r:id="rId14"/>
    <p:sldId id="283" r:id="rId15"/>
    <p:sldId id="297" r:id="rId16"/>
    <p:sldId id="281" r:id="rId17"/>
    <p:sldId id="298" r:id="rId18"/>
    <p:sldId id="288" r:id="rId19"/>
    <p:sldId id="284" r:id="rId20"/>
    <p:sldId id="289" r:id="rId21"/>
    <p:sldId id="295" r:id="rId22"/>
    <p:sldId id="296" r:id="rId23"/>
    <p:sldId id="30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152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78" autoAdjust="0"/>
    <p:restoredTop sz="78208" autoAdjust="0"/>
  </p:normalViewPr>
  <p:slideViewPr>
    <p:cSldViewPr snapToGrid="0">
      <p:cViewPr varScale="1">
        <p:scale>
          <a:sx n="86" d="100"/>
          <a:sy n="86" d="100"/>
        </p:scale>
        <p:origin x="612"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3/26/2026</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3/26/2026</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a:p>
        </p:txBody>
      </p:sp>
    </p:spTree>
    <p:extLst>
      <p:ext uri="{BB962C8B-B14F-4D97-AF65-F5344CB8AC3E}">
        <p14:creationId xmlns:p14="http://schemas.microsoft.com/office/powerpoint/2010/main" val="3258454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10</a:t>
            </a:fld>
            <a:endParaRPr lang="en-US" noProof="0"/>
          </a:p>
        </p:txBody>
      </p:sp>
    </p:spTree>
    <p:extLst>
      <p:ext uri="{BB962C8B-B14F-4D97-AF65-F5344CB8AC3E}">
        <p14:creationId xmlns:p14="http://schemas.microsoft.com/office/powerpoint/2010/main" val="1913912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0E8A2-7FC1-B1B9-2DAE-BDDAAC04BF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B64FB4-BEB0-462F-7673-E0AB8FC2BF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B300B2-8287-5AE7-08FB-C209F1141ECC}"/>
              </a:ext>
            </a:extLst>
          </p:cNvPr>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09B07434-E057-B7DB-88DF-63EBA4BBCA50}"/>
              </a:ext>
            </a:extLst>
          </p:cNvPr>
          <p:cNvSpPr>
            <a:spLocks noGrp="1"/>
          </p:cNvSpPr>
          <p:nvPr>
            <p:ph type="sldNum" sz="quarter" idx="5"/>
          </p:nvPr>
        </p:nvSpPr>
        <p:spPr/>
        <p:txBody>
          <a:bodyPr/>
          <a:lstStyle/>
          <a:p>
            <a:fld id="{EFDDBACE-0F8F-43FD-98F0-DEE13552DADA}" type="slidenum">
              <a:rPr lang="en-US" noProof="0" smtClean="0"/>
              <a:t>11</a:t>
            </a:fld>
            <a:endParaRPr lang="en-US" noProof="0"/>
          </a:p>
        </p:txBody>
      </p:sp>
    </p:spTree>
    <p:extLst>
      <p:ext uri="{BB962C8B-B14F-4D97-AF65-F5344CB8AC3E}">
        <p14:creationId xmlns:p14="http://schemas.microsoft.com/office/powerpoint/2010/main" val="2289777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12</a:t>
            </a:fld>
            <a:endParaRPr lang="en-US" noProof="0"/>
          </a:p>
        </p:txBody>
      </p:sp>
    </p:spTree>
    <p:extLst>
      <p:ext uri="{BB962C8B-B14F-4D97-AF65-F5344CB8AC3E}">
        <p14:creationId xmlns:p14="http://schemas.microsoft.com/office/powerpoint/2010/main" val="1086235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13</a:t>
            </a:fld>
            <a:endParaRPr lang="en-US" noProof="0"/>
          </a:p>
        </p:txBody>
      </p:sp>
    </p:spTree>
    <p:extLst>
      <p:ext uri="{BB962C8B-B14F-4D97-AF65-F5344CB8AC3E}">
        <p14:creationId xmlns:p14="http://schemas.microsoft.com/office/powerpoint/2010/main" val="1158530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14</a:t>
            </a:fld>
            <a:endParaRPr lang="en-US" noProof="0"/>
          </a:p>
        </p:txBody>
      </p:sp>
    </p:spTree>
    <p:extLst>
      <p:ext uri="{BB962C8B-B14F-4D97-AF65-F5344CB8AC3E}">
        <p14:creationId xmlns:p14="http://schemas.microsoft.com/office/powerpoint/2010/main" val="2222907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15</a:t>
            </a:fld>
            <a:endParaRPr lang="en-US" noProof="0"/>
          </a:p>
        </p:txBody>
      </p:sp>
    </p:spTree>
    <p:extLst>
      <p:ext uri="{BB962C8B-B14F-4D97-AF65-F5344CB8AC3E}">
        <p14:creationId xmlns:p14="http://schemas.microsoft.com/office/powerpoint/2010/main" val="1275201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16</a:t>
            </a:fld>
            <a:endParaRPr lang="en-US" noProof="0"/>
          </a:p>
        </p:txBody>
      </p:sp>
    </p:spTree>
    <p:extLst>
      <p:ext uri="{BB962C8B-B14F-4D97-AF65-F5344CB8AC3E}">
        <p14:creationId xmlns:p14="http://schemas.microsoft.com/office/powerpoint/2010/main" val="62430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17</a:t>
            </a:fld>
            <a:endParaRPr lang="en-US" noProof="0"/>
          </a:p>
        </p:txBody>
      </p:sp>
    </p:spTree>
    <p:extLst>
      <p:ext uri="{BB962C8B-B14F-4D97-AF65-F5344CB8AC3E}">
        <p14:creationId xmlns:p14="http://schemas.microsoft.com/office/powerpoint/2010/main" val="3253952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18</a:t>
            </a:fld>
            <a:endParaRPr lang="en-US" noProof="0"/>
          </a:p>
        </p:txBody>
      </p:sp>
    </p:spTree>
    <p:extLst>
      <p:ext uri="{BB962C8B-B14F-4D97-AF65-F5344CB8AC3E}">
        <p14:creationId xmlns:p14="http://schemas.microsoft.com/office/powerpoint/2010/main" val="1794423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19</a:t>
            </a:fld>
            <a:endParaRPr lang="en-US" noProof="0"/>
          </a:p>
        </p:txBody>
      </p:sp>
    </p:spTree>
    <p:extLst>
      <p:ext uri="{BB962C8B-B14F-4D97-AF65-F5344CB8AC3E}">
        <p14:creationId xmlns:p14="http://schemas.microsoft.com/office/powerpoint/2010/main" val="2266737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a:t>
            </a:fld>
            <a:endParaRPr lang="en-US" noProof="0"/>
          </a:p>
        </p:txBody>
      </p:sp>
    </p:spTree>
    <p:extLst>
      <p:ext uri="{BB962C8B-B14F-4D97-AF65-F5344CB8AC3E}">
        <p14:creationId xmlns:p14="http://schemas.microsoft.com/office/powerpoint/2010/main" val="3190905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20</a:t>
            </a:fld>
            <a:endParaRPr lang="en-US" noProof="0"/>
          </a:p>
        </p:txBody>
      </p:sp>
    </p:spTree>
    <p:extLst>
      <p:ext uri="{BB962C8B-B14F-4D97-AF65-F5344CB8AC3E}">
        <p14:creationId xmlns:p14="http://schemas.microsoft.com/office/powerpoint/2010/main" val="1500498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3</a:t>
            </a:fld>
            <a:endParaRPr lang="en-US" noProof="0"/>
          </a:p>
        </p:txBody>
      </p:sp>
    </p:spTree>
    <p:extLst>
      <p:ext uri="{BB962C8B-B14F-4D97-AF65-F5344CB8AC3E}">
        <p14:creationId xmlns:p14="http://schemas.microsoft.com/office/powerpoint/2010/main" val="4084208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4</a:t>
            </a:fld>
            <a:endParaRPr lang="en-US" noProof="0"/>
          </a:p>
        </p:txBody>
      </p:sp>
    </p:spTree>
    <p:extLst>
      <p:ext uri="{BB962C8B-B14F-4D97-AF65-F5344CB8AC3E}">
        <p14:creationId xmlns:p14="http://schemas.microsoft.com/office/powerpoint/2010/main" val="1782840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5</a:t>
            </a:fld>
            <a:endParaRPr lang="en-US" noProof="0"/>
          </a:p>
        </p:txBody>
      </p:sp>
    </p:spTree>
    <p:extLst>
      <p:ext uri="{BB962C8B-B14F-4D97-AF65-F5344CB8AC3E}">
        <p14:creationId xmlns:p14="http://schemas.microsoft.com/office/powerpoint/2010/main" val="4980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6</a:t>
            </a:fld>
            <a:endParaRPr lang="en-US" noProof="0"/>
          </a:p>
        </p:txBody>
      </p:sp>
    </p:spTree>
    <p:extLst>
      <p:ext uri="{BB962C8B-B14F-4D97-AF65-F5344CB8AC3E}">
        <p14:creationId xmlns:p14="http://schemas.microsoft.com/office/powerpoint/2010/main" val="3062968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7</a:t>
            </a:fld>
            <a:endParaRPr lang="en-US" noProof="0"/>
          </a:p>
        </p:txBody>
      </p:sp>
    </p:spTree>
    <p:extLst>
      <p:ext uri="{BB962C8B-B14F-4D97-AF65-F5344CB8AC3E}">
        <p14:creationId xmlns:p14="http://schemas.microsoft.com/office/powerpoint/2010/main" val="2743709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8</a:t>
            </a:fld>
            <a:endParaRPr lang="en-US" noProof="0"/>
          </a:p>
        </p:txBody>
      </p:sp>
    </p:spTree>
    <p:extLst>
      <p:ext uri="{BB962C8B-B14F-4D97-AF65-F5344CB8AC3E}">
        <p14:creationId xmlns:p14="http://schemas.microsoft.com/office/powerpoint/2010/main" val="795506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9</a:t>
            </a:fld>
            <a:endParaRPr lang="en-US" noProof="0"/>
          </a:p>
        </p:txBody>
      </p:sp>
    </p:spTree>
    <p:extLst>
      <p:ext uri="{BB962C8B-B14F-4D97-AF65-F5344CB8AC3E}">
        <p14:creationId xmlns:p14="http://schemas.microsoft.com/office/powerpoint/2010/main" val="3361892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hyperlink" Target="http://www.linkedin.com/company/nrtc-blindness-lowvision" TargetMode="External"/><Relationship Id="rId3" Type="http://schemas.openxmlformats.org/officeDocument/2006/relationships/image" Target="../media/image7.png"/><Relationship Id="rId7" Type="http://schemas.openxmlformats.org/officeDocument/2006/relationships/hyperlink" Target="http://www.instagram.com/nrtc_blv" TargetMode="External"/><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http://www.twitter.com/MSU_NRTC" TargetMode="External"/><Relationship Id="rId11" Type="http://schemas.openxmlformats.org/officeDocument/2006/relationships/hyperlink" Target="https://www.ntac.blind.msstate.edu/" TargetMode="External"/><Relationship Id="rId5" Type="http://schemas.openxmlformats.org/officeDocument/2006/relationships/hyperlink" Target="http://www.facebook.com/theNRTC" TargetMode="External"/><Relationship Id="rId10" Type="http://schemas.openxmlformats.org/officeDocument/2006/relationships/hyperlink" Target="https://www.blind.msstate.edu/" TargetMode="External"/><Relationship Id="rId4" Type="http://schemas.openxmlformats.org/officeDocument/2006/relationships/image" Target="../media/image8.png"/><Relationship Id="rId9"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8" Type="http://schemas.openxmlformats.org/officeDocument/2006/relationships/hyperlink" Target="http://www.linkedin.com/company/nrtc-blindness-lowvision" TargetMode="External"/><Relationship Id="rId3" Type="http://schemas.openxmlformats.org/officeDocument/2006/relationships/image" Target="../media/image7.png"/><Relationship Id="rId7" Type="http://schemas.openxmlformats.org/officeDocument/2006/relationships/hyperlink" Target="http://www.instagram.com/nrtc_blv" TargetMode="External"/><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http://www.twitter.com/MSU_NRTC" TargetMode="External"/><Relationship Id="rId11" Type="http://schemas.openxmlformats.org/officeDocument/2006/relationships/hyperlink" Target="https://www.ntac.blind.msstate.edu/" TargetMode="External"/><Relationship Id="rId5" Type="http://schemas.openxmlformats.org/officeDocument/2006/relationships/hyperlink" Target="http://www.facebook.com/theNRTC" TargetMode="External"/><Relationship Id="rId10" Type="http://schemas.openxmlformats.org/officeDocument/2006/relationships/hyperlink" Target="https://www.blind.msstate.edu/" TargetMode="External"/><Relationship Id="rId4" Type="http://schemas.openxmlformats.org/officeDocument/2006/relationships/image" Target="../media/image8.pn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roon Title pag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 uri="{C183D7F6-B498-43B3-948B-1728B52AA6E4}">
                <adec:decorative xmlns:adec="http://schemas.microsoft.com/office/drawing/2017/decorative" val="1"/>
              </a:ext>
            </a:extLst>
          </p:cNvPr>
          <p:cNvSpPr/>
          <p:nvPr userDrawn="1"/>
        </p:nvSpPr>
        <p:spPr>
          <a:xfrm rot="900000">
            <a:off x="4995201"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855987" y="590550"/>
            <a:ext cx="7021188" cy="1362075"/>
          </a:xfrm>
        </p:spPr>
        <p:txBody>
          <a:bodyPr anchor="b"/>
          <a:lstStyle>
            <a:lvl1pPr algn="l">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855987" y="2388991"/>
            <a:ext cx="4099187" cy="1048939"/>
          </a:xfrm>
        </p:spPr>
        <p:txBody>
          <a:bodyPr/>
          <a:lstStyle>
            <a:lvl1pPr marL="0" indent="0" algn="l">
              <a:buNone/>
              <a:defRPr sz="24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a:p>
            <a:r>
              <a:rPr lang="en-US" noProof="0"/>
              <a:t>Date</a:t>
            </a:r>
          </a:p>
        </p:txBody>
      </p:sp>
      <p:pic>
        <p:nvPicPr>
          <p:cNvPr id="5" name="Picture 4" descr="NRTC logo.">
            <a:extLst>
              <a:ext uri="{FF2B5EF4-FFF2-40B4-BE49-F238E27FC236}">
                <a16:creationId xmlns:a16="http://schemas.microsoft.com/office/drawing/2014/main" id="{677EE81C-1496-0733-6DF5-76B8B1856BA4}"/>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7381875" y="5039930"/>
            <a:ext cx="4600575" cy="1582606"/>
          </a:xfrm>
          <a:prstGeom prst="rect">
            <a:avLst/>
          </a:prstGeom>
        </p:spPr>
      </p:pic>
    </p:spTree>
    <p:extLst>
      <p:ext uri="{BB962C8B-B14F-4D97-AF65-F5344CB8AC3E}">
        <p14:creationId xmlns:p14="http://schemas.microsoft.com/office/powerpoint/2010/main" val="3337832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mp; Tex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21E492D2-A4F7-402D-8D63-336C43272949}"/>
              </a:ext>
            </a:extLst>
          </p:cNvPr>
          <p:cNvSpPr>
            <a:spLocks noGrp="1"/>
          </p:cNvSpPr>
          <p:nvPr>
            <p:ph type="ftr" sz="quarter" idx="14"/>
          </p:nvPr>
        </p:nvSpPr>
        <p:spPr/>
        <p:txBody>
          <a:bodyPr/>
          <a:lstStyle/>
          <a:p>
            <a:endParaRPr lang="en-US" noProof="0"/>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a:p>
        </p:txBody>
      </p:sp>
      <p:sp>
        <p:nvSpPr>
          <p:cNvPr id="5" name="Picture Placeholder 1">
            <a:extLst>
              <a:ext uri="{FF2B5EF4-FFF2-40B4-BE49-F238E27FC236}">
                <a16:creationId xmlns:a16="http://schemas.microsoft.com/office/drawing/2014/main" id="{4FB6AC14-67A2-F1D7-3DC7-9C9752694A5D}"/>
              </a:ext>
            </a:extLst>
          </p:cNvPr>
          <p:cNvSpPr>
            <a:spLocks noGrp="1"/>
          </p:cNvSpPr>
          <p:nvPr>
            <p:ph type="pic" idx="13"/>
          </p:nvPr>
        </p:nvSpPr>
        <p:spPr>
          <a:xfrm>
            <a:off x="430800" y="1152525"/>
            <a:ext cx="5508000" cy="5038725"/>
          </a:xfrm>
        </p:spPr>
        <p:txBody>
          <a:bodyPr/>
          <a:lstStyle>
            <a:lvl1pPr marL="0" indent="0">
              <a:buNone/>
              <a:defRPr sz="2800">
                <a:solidFill>
                  <a:schemeClr val="tx1">
                    <a:lumMod val="90000"/>
                    <a:lumOff val="10000"/>
                  </a:schemeClr>
                </a:solidFill>
              </a:defRPr>
            </a:lvl1pPr>
          </a:lstStyle>
          <a:p>
            <a:r>
              <a:rPr lang="en-US"/>
              <a:t>Click icon to add picture</a:t>
            </a:r>
          </a:p>
        </p:txBody>
      </p:sp>
      <p:sp>
        <p:nvSpPr>
          <p:cNvPr id="6" name="Content Placeholder 2">
            <a:extLst>
              <a:ext uri="{FF2B5EF4-FFF2-40B4-BE49-F238E27FC236}">
                <a16:creationId xmlns:a16="http://schemas.microsoft.com/office/drawing/2014/main" id="{8C9DA8E4-D94E-867B-5D3A-C9D2DA3A3FE3}"/>
              </a:ext>
            </a:extLst>
          </p:cNvPr>
          <p:cNvSpPr>
            <a:spLocks noGrp="1"/>
          </p:cNvSpPr>
          <p:nvPr>
            <p:ph idx="1" hasCustomPrompt="1"/>
          </p:nvPr>
        </p:nvSpPr>
        <p:spPr>
          <a:xfrm>
            <a:off x="6253202" y="1157537"/>
            <a:ext cx="5507998" cy="5033713"/>
          </a:xfrm>
        </p:spPr>
        <p:txBody>
          <a:bodyPr/>
          <a:lstStyle>
            <a:lvl1pPr marL="0" indent="0">
              <a:buNone/>
              <a:defRPr sz="2800"/>
            </a:lvl1pPr>
          </a:lstStyle>
          <a:p>
            <a:r>
              <a:rPr lang="en-US"/>
              <a:t>Click to edit text</a:t>
            </a:r>
          </a:p>
        </p:txBody>
      </p:sp>
    </p:spTree>
    <p:extLst>
      <p:ext uri="{BB962C8B-B14F-4D97-AF65-F5344CB8AC3E}">
        <p14:creationId xmlns:p14="http://schemas.microsoft.com/office/powerpoint/2010/main" val="2139098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mp; Text: Maroon">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lvl1pPr>
              <a:defRPr>
                <a:solidFill>
                  <a:schemeClr val="bg1"/>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21E492D2-A4F7-402D-8D63-336C43272949}"/>
              </a:ext>
            </a:extLst>
          </p:cNvPr>
          <p:cNvSpPr>
            <a:spLocks noGrp="1"/>
          </p:cNvSpPr>
          <p:nvPr>
            <p:ph type="ftr" sz="quarter" idx="14"/>
          </p:nvPr>
        </p:nvSpPr>
        <p:spPr/>
        <p:txBody>
          <a:bodyPr/>
          <a:lstStyle>
            <a:lvl1pPr>
              <a:defRPr>
                <a:solidFill>
                  <a:schemeClr val="bg1"/>
                </a:solidFill>
              </a:defRPr>
            </a:lvl1pPr>
          </a:lstStyle>
          <a:p>
            <a:endParaRPr lang="en-US"/>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a:solidFill>
            <a:schemeClr val="bg1"/>
          </a:solidFill>
        </p:spPr>
        <p:txBody>
          <a:bodyPr/>
          <a:lstStyle>
            <a:lvl1pPr>
              <a:defRPr>
                <a:solidFill>
                  <a:srgbClr val="661522"/>
                </a:solidFill>
              </a:defRPr>
            </a:lvl1pPr>
          </a:lstStyle>
          <a:p>
            <a:fld id="{B67B645E-C5E5-4727-B977-D372A0AA71D9}" type="slidenum">
              <a:rPr lang="en-US" smtClean="0"/>
              <a:pPr/>
              <a:t>‹#›</a:t>
            </a:fld>
            <a:endParaRPr lang="en-US"/>
          </a:p>
        </p:txBody>
      </p:sp>
      <p:sp>
        <p:nvSpPr>
          <p:cNvPr id="5" name="Picture Placeholder 1">
            <a:extLst>
              <a:ext uri="{FF2B5EF4-FFF2-40B4-BE49-F238E27FC236}">
                <a16:creationId xmlns:a16="http://schemas.microsoft.com/office/drawing/2014/main" id="{4FB6AC14-67A2-F1D7-3DC7-9C9752694A5D}"/>
              </a:ext>
            </a:extLst>
          </p:cNvPr>
          <p:cNvSpPr>
            <a:spLocks noGrp="1"/>
          </p:cNvSpPr>
          <p:nvPr>
            <p:ph type="pic" idx="13"/>
          </p:nvPr>
        </p:nvSpPr>
        <p:spPr>
          <a:xfrm>
            <a:off x="430800" y="1152525"/>
            <a:ext cx="5508000" cy="5038725"/>
          </a:xfrm>
        </p:spPr>
        <p:txBody>
          <a:bodyPr/>
          <a:lstStyle>
            <a:lvl1pPr marL="0" indent="0">
              <a:buNone/>
              <a:defRPr sz="2800">
                <a:solidFill>
                  <a:schemeClr val="bg1"/>
                </a:solidFill>
              </a:defRPr>
            </a:lvl1pPr>
          </a:lstStyle>
          <a:p>
            <a:r>
              <a:rPr lang="en-US"/>
              <a:t>Click icon to add picture</a:t>
            </a:r>
          </a:p>
        </p:txBody>
      </p:sp>
      <p:sp>
        <p:nvSpPr>
          <p:cNvPr id="6" name="Content Placeholder 2">
            <a:extLst>
              <a:ext uri="{FF2B5EF4-FFF2-40B4-BE49-F238E27FC236}">
                <a16:creationId xmlns:a16="http://schemas.microsoft.com/office/drawing/2014/main" id="{8C9DA8E4-D94E-867B-5D3A-C9D2DA3A3FE3}"/>
              </a:ext>
            </a:extLst>
          </p:cNvPr>
          <p:cNvSpPr>
            <a:spLocks noGrp="1"/>
          </p:cNvSpPr>
          <p:nvPr>
            <p:ph idx="1" hasCustomPrompt="1"/>
          </p:nvPr>
        </p:nvSpPr>
        <p:spPr>
          <a:xfrm>
            <a:off x="6253202" y="1157537"/>
            <a:ext cx="5507998" cy="5033713"/>
          </a:xfrm>
        </p:spPr>
        <p:txBody>
          <a:bodyPr/>
          <a:lstStyle>
            <a:lvl1pPr marL="0" indent="0">
              <a:buNone/>
              <a:defRPr sz="2800">
                <a:solidFill>
                  <a:schemeClr val="bg1"/>
                </a:solidFill>
              </a:defRPr>
            </a:lvl1pPr>
          </a:lstStyle>
          <a:p>
            <a:r>
              <a:rPr lang="en-US"/>
              <a:t>Click to edit text</a:t>
            </a:r>
          </a:p>
        </p:txBody>
      </p:sp>
      <p:pic>
        <p:nvPicPr>
          <p:cNvPr id="3" name="Picture 2">
            <a:extLst>
              <a:ext uri="{FF2B5EF4-FFF2-40B4-BE49-F238E27FC236}">
                <a16:creationId xmlns:a16="http://schemas.microsoft.com/office/drawing/2014/main" id="{BC689B1C-154C-C215-8573-48EBE4E7E7A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350084" y="6310012"/>
            <a:ext cx="1183181" cy="441814"/>
          </a:xfrm>
          <a:prstGeom prst="rect">
            <a:avLst/>
          </a:prstGeom>
        </p:spPr>
      </p:pic>
    </p:spTree>
    <p:extLst>
      <p:ext uri="{BB962C8B-B14F-4D97-AF65-F5344CB8AC3E}">
        <p14:creationId xmlns:p14="http://schemas.microsoft.com/office/powerpoint/2010/main" val="3953339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White with Maroon Graphic">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 uri="{C183D7F6-B498-43B3-948B-1728B52AA6E4}">
                <adec:decorative xmlns:adec="http://schemas.microsoft.com/office/drawing/2017/decorative" val="1"/>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9116AE84-A6A8-4A92-B95E-66A7DFB1FF46}"/>
              </a:ext>
              <a:ext uri="{C183D7F6-B498-43B3-948B-1728B52AA6E4}">
                <adec:decorative xmlns:adec="http://schemas.microsoft.com/office/drawing/2017/decorative" val="1"/>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a:lstStyle>
            <a:lvl1pPr>
              <a:defRPr sz="2800"/>
            </a:lvl1pPr>
            <a:lvl2pPr>
              <a:defRPr sz="2400">
                <a:solidFill>
                  <a:schemeClr val="tx1">
                    <a:lumMod val="90000"/>
                    <a:lumOff val="10000"/>
                  </a:schemeClr>
                </a:solidFill>
              </a:defRPr>
            </a:lvl2pPr>
            <a:lvl3pPr>
              <a:defRPr sz="2000">
                <a:solidFill>
                  <a:schemeClr val="tx1">
                    <a:lumMod val="90000"/>
                    <a:lumOff val="10000"/>
                  </a:schemeClr>
                </a:solidFill>
              </a:defRPr>
            </a:lvl3pPr>
            <a:lvl4pPr marL="1076325" indent="-266700">
              <a:buFont typeface="Wingdings" panose="05000000000000000000" pitchFamily="2" charset="2"/>
              <a:buChar char="§"/>
              <a:defRPr sz="1800">
                <a:solidFill>
                  <a:schemeClr val="tx1">
                    <a:lumMod val="90000"/>
                    <a:lumOff val="10000"/>
                  </a:schemeClr>
                </a:solidFill>
              </a:defRPr>
            </a:lvl4pPr>
            <a:lvl5pPr marL="1343025" indent="-266700">
              <a:buFont typeface="Wingdings" panose="05000000000000000000" pitchFamily="2" charset="2"/>
              <a:buChar char="§"/>
              <a:defRPr sz="1600">
                <a:solidFill>
                  <a:schemeClr val="tx1">
                    <a:lumMod val="90000"/>
                    <a:lumOff val="10000"/>
                  </a:schemeClr>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noProof="0"/>
              <a:t>Click to edit Master title style</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795196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Light Maroon and White with NIDILRR Funding Logo at bottom left">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 uri="{C183D7F6-B498-43B3-948B-1728B52AA6E4}">
                <adec:decorative xmlns:adec="http://schemas.microsoft.com/office/drawing/2017/decorative" val="1"/>
              </a:ext>
            </a:extLst>
          </p:cNvPr>
          <p:cNvSpPr/>
          <p:nvPr userDrawn="1"/>
        </p:nvSpPr>
        <p:spPr>
          <a:xfrm flipH="1">
            <a:off x="0" y="0"/>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a:p>
        </p:txBody>
      </p:sp>
      <p:pic>
        <p:nvPicPr>
          <p:cNvPr id="4" name="Picture 3" descr="NIDILRR Grant 90RTEM0007 logo.">
            <a:extLst>
              <a:ext uri="{FF2B5EF4-FFF2-40B4-BE49-F238E27FC236}">
                <a16:creationId xmlns:a16="http://schemas.microsoft.com/office/drawing/2014/main" id="{234C8B5E-568F-EF78-9231-9914305B17F7}"/>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5173" y="4488303"/>
            <a:ext cx="2933719" cy="2041119"/>
          </a:xfrm>
          <a:prstGeom prst="rect">
            <a:avLst/>
          </a:prstGeom>
        </p:spPr>
      </p:pic>
      <p:sp>
        <p:nvSpPr>
          <p:cNvPr id="2" name="Content Placeholder 2">
            <a:extLst>
              <a:ext uri="{FF2B5EF4-FFF2-40B4-BE49-F238E27FC236}">
                <a16:creationId xmlns:a16="http://schemas.microsoft.com/office/drawing/2014/main" id="{81DAB757-D94C-AC2C-9F72-8EB6D7334813}"/>
              </a:ext>
            </a:extLst>
          </p:cNvPr>
          <p:cNvSpPr>
            <a:spLocks noGrp="1"/>
          </p:cNvSpPr>
          <p:nvPr>
            <p:ph idx="1" hasCustomPrompt="1"/>
          </p:nvPr>
        </p:nvSpPr>
        <p:spPr>
          <a:xfrm>
            <a:off x="291993" y="1037700"/>
            <a:ext cx="11329200" cy="5039250"/>
          </a:xfrm>
        </p:spPr>
        <p:txBody>
          <a:bodyPr/>
          <a:lstStyle>
            <a:lvl1pPr>
              <a:defRPr sz="2800">
                <a:solidFill>
                  <a:schemeClr val="tx1">
                    <a:lumMod val="90000"/>
                    <a:lumOff val="10000"/>
                  </a:schemeClr>
                </a:solidFill>
              </a:defRPr>
            </a:lvl1pPr>
            <a:lvl2pPr>
              <a:defRPr sz="2400">
                <a:solidFill>
                  <a:schemeClr val="tx1">
                    <a:lumMod val="90000"/>
                    <a:lumOff val="10000"/>
                  </a:schemeClr>
                </a:solidFill>
              </a:defRPr>
            </a:lvl2pPr>
            <a:lvl3pPr>
              <a:defRPr sz="2000">
                <a:solidFill>
                  <a:schemeClr val="tx1">
                    <a:lumMod val="90000"/>
                    <a:lumOff val="10000"/>
                  </a:schemeClr>
                </a:solidFill>
              </a:defRPr>
            </a:lvl3pPr>
            <a:lvl4pPr marL="1076325" indent="-266700">
              <a:buFont typeface="Wingdings" panose="05000000000000000000" pitchFamily="2" charset="2"/>
              <a:buChar char="§"/>
              <a:defRPr sz="1800">
                <a:solidFill>
                  <a:schemeClr val="tx1">
                    <a:lumMod val="90000"/>
                    <a:lumOff val="10000"/>
                  </a:schemeClr>
                </a:solidFill>
              </a:defRPr>
            </a:lvl4pPr>
            <a:lvl5pPr marL="1343025" indent="-266700">
              <a:buFont typeface="Wingdings" panose="05000000000000000000" pitchFamily="2" charset="2"/>
              <a:buChar char="§"/>
              <a:defRPr sz="1600">
                <a:solidFill>
                  <a:schemeClr val="tx1">
                    <a:lumMod val="90000"/>
                    <a:lumOff val="10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3">
            <a:extLst>
              <a:ext uri="{FF2B5EF4-FFF2-40B4-BE49-F238E27FC236}">
                <a16:creationId xmlns:a16="http://schemas.microsoft.com/office/drawing/2014/main" id="{315DFE81-5D09-B90D-2BA7-4A6490583C6D}"/>
              </a:ext>
            </a:extLst>
          </p:cNvPr>
          <p:cNvSpPr>
            <a:spLocks noGrp="1"/>
          </p:cNvSpPr>
          <p:nvPr>
            <p:ph type="title"/>
          </p:nvPr>
        </p:nvSpPr>
        <p:spPr>
          <a:xfrm>
            <a:off x="291993" y="477340"/>
            <a:ext cx="11329200" cy="432000"/>
          </a:xfrm>
        </p:spPr>
        <p:txBody>
          <a:bodyPr/>
          <a:lstStyle/>
          <a:p>
            <a:r>
              <a:rPr lang="en-US" noProof="0"/>
              <a:t>Click to edit Master title style</a:t>
            </a:r>
          </a:p>
        </p:txBody>
      </p:sp>
    </p:spTree>
    <p:extLst>
      <p:ext uri="{BB962C8B-B14F-4D97-AF65-F5344CB8AC3E}">
        <p14:creationId xmlns:p14="http://schemas.microsoft.com/office/powerpoint/2010/main" val="2760237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Light Maroon with NIDILRR Funding Logo at bottom left">
    <p:bg>
      <p:bgPr>
        <a:solidFill>
          <a:schemeClr val="accent3">
            <a:lumMod val="50000"/>
          </a:schemeClr>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 uri="{C183D7F6-B498-43B3-948B-1728B52AA6E4}">
                <adec:decorative xmlns:adec="http://schemas.microsoft.com/office/drawing/2017/decorative" val="1"/>
              </a:ext>
            </a:extLst>
          </p:cNvPr>
          <p:cNvSpPr/>
          <p:nvPr userDrawn="1"/>
        </p:nvSpPr>
        <p:spPr>
          <a:xfrm flipH="1">
            <a:off x="0" y="0"/>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cap="flat">
            <a:noFill/>
            <a:prstDash val="solid"/>
            <a:miter/>
          </a:ln>
        </p:spPr>
        <p:txBody>
          <a:bodyPr wrap="square" rtlCol="0" anchor="ctr">
            <a:noAutofit/>
          </a:bodyPr>
          <a:lstStyle/>
          <a:p>
            <a:endParaRPr lang="en-US" noProof="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a:solidFill>
            <a:schemeClr val="bg1"/>
          </a:solidFill>
        </p:spPr>
        <p:txBody>
          <a:bodyPr/>
          <a:lstStyle>
            <a:lvl1pPr algn="ctr">
              <a:defRPr>
                <a:solidFill>
                  <a:schemeClr val="accent3">
                    <a:lumMod val="50000"/>
                  </a:schemeClr>
                </a:solidFill>
              </a:defRPr>
            </a:lvl1pPr>
          </a:lstStyle>
          <a:p>
            <a:fld id="{B67B645E-C5E5-4727-B977-D372A0AA71D9}" type="slidenum">
              <a:rPr lang="en-US" smtClean="0"/>
              <a:pPr/>
              <a:t>‹#›</a:t>
            </a:fld>
            <a:endParaRPr lang="en-US"/>
          </a:p>
        </p:txBody>
      </p:sp>
      <p:pic>
        <p:nvPicPr>
          <p:cNvPr id="4" name="Picture 3" descr="NIDILRR Grant 90RTEM0007 logo.">
            <a:extLst>
              <a:ext uri="{FF2B5EF4-FFF2-40B4-BE49-F238E27FC236}">
                <a16:creationId xmlns:a16="http://schemas.microsoft.com/office/drawing/2014/main" id="{234C8B5E-568F-EF78-9231-9914305B17F7}"/>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5173" y="4488303"/>
            <a:ext cx="2933719" cy="2041119"/>
          </a:xfrm>
          <a:prstGeom prst="rect">
            <a:avLst/>
          </a:prstGeom>
        </p:spPr>
      </p:pic>
      <p:pic>
        <p:nvPicPr>
          <p:cNvPr id="2" name="Picture 1">
            <a:extLst>
              <a:ext uri="{FF2B5EF4-FFF2-40B4-BE49-F238E27FC236}">
                <a16:creationId xmlns:a16="http://schemas.microsoft.com/office/drawing/2014/main" id="{010185E2-EB0F-CD37-F3FF-AE20FCD4BDA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350084" y="6310012"/>
            <a:ext cx="1183181" cy="441814"/>
          </a:xfrm>
          <a:prstGeom prst="rect">
            <a:avLst/>
          </a:prstGeom>
        </p:spPr>
      </p:pic>
      <p:sp>
        <p:nvSpPr>
          <p:cNvPr id="3" name="Title 3">
            <a:extLst>
              <a:ext uri="{FF2B5EF4-FFF2-40B4-BE49-F238E27FC236}">
                <a16:creationId xmlns:a16="http://schemas.microsoft.com/office/drawing/2014/main" id="{243AA326-BE13-38E5-E6D6-2B7A914EA98C}"/>
              </a:ext>
            </a:extLst>
          </p:cNvPr>
          <p:cNvSpPr>
            <a:spLocks noGrp="1"/>
          </p:cNvSpPr>
          <p:nvPr>
            <p:ph type="title"/>
          </p:nvPr>
        </p:nvSpPr>
        <p:spPr>
          <a:xfrm>
            <a:off x="432000" y="432000"/>
            <a:ext cx="11329200" cy="432000"/>
          </a:xfrm>
        </p:spPr>
        <p:txBody>
          <a:bodyPr/>
          <a:lstStyle>
            <a:lvl1pPr>
              <a:defRPr>
                <a:solidFill>
                  <a:schemeClr val="bg1"/>
                </a:solidFill>
              </a:defRPr>
            </a:lvl1pPr>
          </a:lstStyle>
          <a:p>
            <a:r>
              <a:rPr lang="en-US" noProof="0"/>
              <a:t>Click to edit Master title style</a:t>
            </a:r>
          </a:p>
        </p:txBody>
      </p:sp>
      <p:sp>
        <p:nvSpPr>
          <p:cNvPr id="5" name="Content Placeholder 2">
            <a:extLst>
              <a:ext uri="{FF2B5EF4-FFF2-40B4-BE49-F238E27FC236}">
                <a16:creationId xmlns:a16="http://schemas.microsoft.com/office/drawing/2014/main" id="{2B070571-5C3C-9341-4BA2-8173E14CCE10}"/>
              </a:ext>
            </a:extLst>
          </p:cNvPr>
          <p:cNvSpPr>
            <a:spLocks noGrp="1"/>
          </p:cNvSpPr>
          <p:nvPr>
            <p:ph idx="1" hasCustomPrompt="1"/>
          </p:nvPr>
        </p:nvSpPr>
        <p:spPr>
          <a:xfrm>
            <a:off x="432000" y="1152000"/>
            <a:ext cx="11329200" cy="503925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marL="1076325" indent="-266700">
              <a:buFont typeface="Wingdings" panose="05000000000000000000" pitchFamily="2" charset="2"/>
              <a:buChar char="§"/>
              <a:defRPr sz="1800">
                <a:solidFill>
                  <a:schemeClr val="bg1"/>
                </a:solidFill>
              </a:defRPr>
            </a:lvl4pPr>
            <a:lvl5pPr marL="1343025" indent="-266700">
              <a:buFont typeface="Wingdings" panose="05000000000000000000" pitchFamily="2" charset="2"/>
              <a:buChar cha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79482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IDILRR Funding: Light Maroon and Whit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 uri="{C183D7F6-B498-43B3-948B-1728B52AA6E4}">
                <adec:decorative xmlns:adec="http://schemas.microsoft.com/office/drawing/2017/decorative" val="1"/>
              </a:ext>
            </a:extLst>
          </p:cNvPr>
          <p:cNvSpPr/>
          <p:nvPr userDrawn="1"/>
        </p:nvSpPr>
        <p:spPr>
          <a:xfrm flipH="1">
            <a:off x="0" y="0"/>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a:p>
        </p:txBody>
      </p:sp>
      <p:pic>
        <p:nvPicPr>
          <p:cNvPr id="4" name="Picture 3" descr="NIDILRR Grant 90RTEM0007 logo.">
            <a:extLst>
              <a:ext uri="{FF2B5EF4-FFF2-40B4-BE49-F238E27FC236}">
                <a16:creationId xmlns:a16="http://schemas.microsoft.com/office/drawing/2014/main" id="{234C8B5E-568F-EF78-9231-9914305B17F7}"/>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5173" y="4488303"/>
            <a:ext cx="2933719" cy="2041119"/>
          </a:xfrm>
          <a:prstGeom prst="rect">
            <a:avLst/>
          </a:prstGeom>
        </p:spPr>
      </p:pic>
      <p:sp>
        <p:nvSpPr>
          <p:cNvPr id="3" name="Text Placeholder 4">
            <a:extLst>
              <a:ext uri="{FF2B5EF4-FFF2-40B4-BE49-F238E27FC236}">
                <a16:creationId xmlns:a16="http://schemas.microsoft.com/office/drawing/2014/main" id="{4B2918F7-AF96-BB2D-52CB-2A0435D5A243}"/>
              </a:ext>
            </a:extLst>
          </p:cNvPr>
          <p:cNvSpPr>
            <a:spLocks noGrp="1"/>
          </p:cNvSpPr>
          <p:nvPr>
            <p:ph type="body" sz="quarter" idx="13" hasCustomPrompt="1"/>
          </p:nvPr>
        </p:nvSpPr>
        <p:spPr>
          <a:xfrm>
            <a:off x="544113" y="781427"/>
            <a:ext cx="11103774" cy="3706876"/>
          </a:xfrm>
        </p:spPr>
        <p:txBody>
          <a:bodyPr/>
          <a:lstStyle>
            <a:lvl1pPr marL="0" indent="0">
              <a:buNone/>
              <a:defRPr sz="3200">
                <a:solidFill>
                  <a:schemeClr val="tx1"/>
                </a:solidFill>
              </a:defRPr>
            </a:lvl1pPr>
            <a:lvl2pPr marL="266700" indent="0">
              <a:buNone/>
              <a:defRPr/>
            </a:lvl2pPr>
            <a:lvl3pPr marL="542925" indent="0">
              <a:buNone/>
              <a:defRPr/>
            </a:lvl3pPr>
            <a:lvl4pPr marL="809625" indent="0">
              <a:buNone/>
              <a:defRPr/>
            </a:lvl4pPr>
            <a:lvl5pPr marL="1076325" indent="0">
              <a:buNone/>
              <a:defRPr/>
            </a:lvl5pPr>
          </a:lstStyle>
          <a:p>
            <a:pPr marL="0" indent="0" algn="ctr">
              <a:buNone/>
            </a:pPr>
            <a:r>
              <a:rPr lang="en-US" i="1"/>
              <a:t>This resource was developed by the National Research and Training Center on Blindness and Low Vision (NRTC) at Mississippi State University. The contents of this resource were developed under a grant from the U.S. Department of Health and Human Services, NIDILRR grant 90RTEM0007. However, the contents do not necessarily represent the policy of the Department of Health and Human Services and should not indicate endorsement by the Federal Government.</a:t>
            </a:r>
            <a:endParaRPr lang="en-US"/>
          </a:p>
        </p:txBody>
      </p:sp>
    </p:spTree>
    <p:extLst>
      <p:ext uri="{BB962C8B-B14F-4D97-AF65-F5344CB8AC3E}">
        <p14:creationId xmlns:p14="http://schemas.microsoft.com/office/powerpoint/2010/main" val="4175969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IDILRR Funding: Maroon">
    <p:bg>
      <p:bgPr>
        <a:solidFill>
          <a:schemeClr val="accent3">
            <a:lumMod val="50000"/>
          </a:schemeClr>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 uri="{C183D7F6-B498-43B3-948B-1728B52AA6E4}">
                <adec:decorative xmlns:adec="http://schemas.microsoft.com/office/drawing/2017/decorative" val="1"/>
              </a:ext>
            </a:extLst>
          </p:cNvPr>
          <p:cNvSpPr/>
          <p:nvPr userDrawn="1"/>
        </p:nvSpPr>
        <p:spPr>
          <a:xfrm flipH="1">
            <a:off x="0" y="0"/>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cap="flat">
            <a:noFill/>
            <a:prstDash val="solid"/>
            <a:miter/>
          </a:ln>
        </p:spPr>
        <p:txBody>
          <a:bodyPr wrap="square" rtlCol="0" anchor="ctr">
            <a:noAutofit/>
          </a:bodyPr>
          <a:lstStyle/>
          <a:p>
            <a:endParaRPr lang="en-US" noProof="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a:solidFill>
            <a:schemeClr val="bg1"/>
          </a:solidFill>
        </p:spPr>
        <p:txBody>
          <a:bodyPr/>
          <a:lstStyle>
            <a:lvl1pPr algn="ctr">
              <a:defRPr>
                <a:solidFill>
                  <a:schemeClr val="accent3">
                    <a:lumMod val="50000"/>
                  </a:schemeClr>
                </a:solidFill>
              </a:defRPr>
            </a:lvl1pPr>
          </a:lstStyle>
          <a:p>
            <a:fld id="{B67B645E-C5E5-4727-B977-D372A0AA71D9}" type="slidenum">
              <a:rPr lang="en-US" smtClean="0"/>
              <a:pPr/>
              <a:t>‹#›</a:t>
            </a:fld>
            <a:endParaRPr lang="en-US"/>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544113" y="781427"/>
            <a:ext cx="11103774" cy="3706876"/>
          </a:xfrm>
        </p:spPr>
        <p:txBody>
          <a:bodyPr/>
          <a:lstStyle>
            <a:lvl1pPr marL="0" indent="0">
              <a:buNone/>
              <a:defRPr sz="3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marL="0" indent="0" algn="ctr">
              <a:buNone/>
            </a:pPr>
            <a:r>
              <a:rPr lang="en-US" i="1"/>
              <a:t>This resource was developed by the National Research and Training Center on Blindness and Low Vision (NRTC) at Mississippi State University. The contents of this resource were developed under a grant from the U.S. Department of Health and Human Services, NIDILRR grant 90RTEM0007. However, the contents do not necessarily represent the policy of the Department of Health and Human Services and should not indicate endorsement by the Federal Government.</a:t>
            </a:r>
            <a:endParaRPr lang="en-US"/>
          </a:p>
        </p:txBody>
      </p:sp>
      <p:pic>
        <p:nvPicPr>
          <p:cNvPr id="4" name="Picture 3" descr="NIDILRR Grant 90RTEM0007 logo.">
            <a:extLst>
              <a:ext uri="{FF2B5EF4-FFF2-40B4-BE49-F238E27FC236}">
                <a16:creationId xmlns:a16="http://schemas.microsoft.com/office/drawing/2014/main" id="{234C8B5E-568F-EF78-9231-9914305B17F7}"/>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5173" y="4488303"/>
            <a:ext cx="2933719" cy="2041119"/>
          </a:xfrm>
          <a:prstGeom prst="rect">
            <a:avLst/>
          </a:prstGeom>
        </p:spPr>
      </p:pic>
      <p:pic>
        <p:nvPicPr>
          <p:cNvPr id="2" name="Picture 1">
            <a:extLst>
              <a:ext uri="{FF2B5EF4-FFF2-40B4-BE49-F238E27FC236}">
                <a16:creationId xmlns:a16="http://schemas.microsoft.com/office/drawing/2014/main" id="{010185E2-EB0F-CD37-F3FF-AE20FCD4BDA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350084" y="6310012"/>
            <a:ext cx="1183181" cy="441814"/>
          </a:xfrm>
          <a:prstGeom prst="rect">
            <a:avLst/>
          </a:prstGeom>
        </p:spPr>
      </p:pic>
    </p:spTree>
    <p:extLst>
      <p:ext uri="{BB962C8B-B14F-4D97-AF65-F5344CB8AC3E}">
        <p14:creationId xmlns:p14="http://schemas.microsoft.com/office/powerpoint/2010/main" val="2527058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 Closing Page 1">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 uri="{C183D7F6-B498-43B3-948B-1728B52AA6E4}">
                <adec:decorative xmlns:adec="http://schemas.microsoft.com/office/drawing/2017/decorative" val="1"/>
              </a:ext>
            </a:extLst>
          </p:cNvPr>
          <p:cNvSpPr/>
          <p:nvPr userDrawn="1"/>
        </p:nvSpPr>
        <p:spPr>
          <a:xfrm rot="10800000">
            <a:off x="4260706"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9116AE84-A6A8-4A92-B95E-66A7DFB1FF46}"/>
              </a:ext>
              <a:ext uri="{C183D7F6-B498-43B3-948B-1728B52AA6E4}">
                <adec:decorative xmlns:adec="http://schemas.microsoft.com/office/drawing/2017/decorative" val="1"/>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
        <p:nvSpPr>
          <p:cNvPr id="4" name="TextBox 3">
            <a:extLst>
              <a:ext uri="{FF2B5EF4-FFF2-40B4-BE49-F238E27FC236}">
                <a16:creationId xmlns:a16="http://schemas.microsoft.com/office/drawing/2014/main" id="{45CCDE4E-E66B-FC8A-16DB-6C3782BF34BD}"/>
              </a:ext>
            </a:extLst>
          </p:cNvPr>
          <p:cNvSpPr txBox="1"/>
          <p:nvPr userDrawn="1"/>
        </p:nvSpPr>
        <p:spPr>
          <a:xfrm>
            <a:off x="360000" y="1107186"/>
            <a:ext cx="7088550" cy="1384995"/>
          </a:xfrm>
          <a:prstGeom prst="rect">
            <a:avLst/>
          </a:prstGeom>
          <a:noFill/>
          <a:ln>
            <a:noFill/>
          </a:ln>
        </p:spPr>
        <p:txBody>
          <a:bodyPr wrap="square" rtlCol="0">
            <a:spAutoFit/>
          </a:bodyPr>
          <a:lstStyle/>
          <a:p>
            <a:r>
              <a:rPr lang="en-US" sz="2800">
                <a:solidFill>
                  <a:srgbClr val="661522"/>
                </a:solidFill>
                <a:latin typeface="+mj-lt"/>
                <a:ea typeface="Tahoma" panose="020B0604030504040204" pitchFamily="34" charset="0"/>
                <a:cs typeface="Tahoma" panose="020B0604030504040204" pitchFamily="34" charset="0"/>
              </a:rPr>
              <a:t>P.O. Box 6189</a:t>
            </a:r>
            <a:br>
              <a:rPr lang="en-US" sz="2800">
                <a:solidFill>
                  <a:srgbClr val="661522"/>
                </a:solidFill>
                <a:latin typeface="+mj-lt"/>
                <a:ea typeface="Tahoma" panose="020B0604030504040204" pitchFamily="34" charset="0"/>
                <a:cs typeface="Tahoma" panose="020B0604030504040204" pitchFamily="34" charset="0"/>
              </a:rPr>
            </a:br>
            <a:r>
              <a:rPr lang="en-US" sz="2800">
                <a:solidFill>
                  <a:srgbClr val="661522"/>
                </a:solidFill>
                <a:latin typeface="+mj-lt"/>
                <a:ea typeface="Tahoma" panose="020B0604030504040204" pitchFamily="34" charset="0"/>
                <a:cs typeface="Tahoma" panose="020B0604030504040204" pitchFamily="34" charset="0"/>
              </a:rPr>
              <a:t>205 Morgan Avenue</a:t>
            </a:r>
          </a:p>
          <a:p>
            <a:pPr>
              <a:spcAft>
                <a:spcPts val="1350"/>
              </a:spcAft>
            </a:pPr>
            <a:r>
              <a:rPr lang="en-US" sz="2800">
                <a:solidFill>
                  <a:srgbClr val="661522"/>
                </a:solidFill>
                <a:latin typeface="+mj-lt"/>
                <a:ea typeface="Tahoma" panose="020B0604030504040204" pitchFamily="34" charset="0"/>
                <a:cs typeface="Tahoma" panose="020B0604030504040204" pitchFamily="34" charset="0"/>
              </a:rPr>
              <a:t>Mississippi State, MS 39762</a:t>
            </a:r>
          </a:p>
        </p:txBody>
      </p:sp>
      <p:pic>
        <p:nvPicPr>
          <p:cNvPr id="6" name="Picture 2" descr="Facebook icon.">
            <a:extLst>
              <a:ext uri="{FF2B5EF4-FFF2-40B4-BE49-F238E27FC236}">
                <a16:creationId xmlns:a16="http://schemas.microsoft.com/office/drawing/2014/main" id="{CFABE36D-05E8-BB28-2DB2-F133B454E879}"/>
              </a:ext>
              <a:ext uri="{C183D7F6-B498-43B3-948B-1728B52AA6E4}">
                <adec:decorative xmlns:adec="http://schemas.microsoft.com/office/drawing/2017/decorative" val="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1773" y="3546744"/>
            <a:ext cx="385756" cy="3857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witter/X icon.">
            <a:extLst>
              <a:ext uri="{FF2B5EF4-FFF2-40B4-BE49-F238E27FC236}">
                <a16:creationId xmlns:a16="http://schemas.microsoft.com/office/drawing/2014/main" id="{FF498CE9-F9B7-8742-1C4D-6D1EB532E039}"/>
              </a:ext>
              <a:ext uri="{C183D7F6-B498-43B3-948B-1728B52AA6E4}">
                <adec:decorative xmlns:adec="http://schemas.microsoft.com/office/drawing/2017/decorative" val="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6596" y="4183928"/>
            <a:ext cx="385756" cy="3857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LinkedIn icon.">
            <a:extLst>
              <a:ext uri="{FF2B5EF4-FFF2-40B4-BE49-F238E27FC236}">
                <a16:creationId xmlns:a16="http://schemas.microsoft.com/office/drawing/2014/main" id="{8B86114E-9186-EDEE-3C52-26E099CE629F}"/>
              </a:ext>
              <a:ext uri="{C183D7F6-B498-43B3-948B-1728B52AA6E4}">
                <adec:decorative xmlns:adec="http://schemas.microsoft.com/office/drawing/2017/decorative" val="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64868" y="5323658"/>
            <a:ext cx="385756" cy="38575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D44725E-7407-3F2C-4BBF-426D1A53EE96}"/>
              </a:ext>
            </a:extLst>
          </p:cNvPr>
          <p:cNvSpPr txBox="1"/>
          <p:nvPr userDrawn="1"/>
        </p:nvSpPr>
        <p:spPr>
          <a:xfrm>
            <a:off x="967672" y="3423027"/>
            <a:ext cx="9003989" cy="2354491"/>
          </a:xfrm>
          <a:prstGeom prst="rect">
            <a:avLst/>
          </a:prstGeom>
          <a:noFill/>
        </p:spPr>
        <p:txBody>
          <a:bodyPr wrap="square">
            <a:spAutoFit/>
          </a:bodyPr>
          <a:lstStyle/>
          <a:p>
            <a:pPr marL="0" marR="0" lvl="0" indent="0" algn="l" defTabSz="944166"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hlinkClick r:id="rId5" tooltip="To visit the NRTC on Facebook, select the link.">
                  <a:extLst>
                    <a:ext uri="{A12FA001-AC4F-418D-AE19-62706E023703}">
                      <ahyp:hlinkClr xmlns:ahyp="http://schemas.microsoft.com/office/drawing/2018/hyperlinkcolor" val="tx"/>
                    </a:ext>
                  </a:extLst>
                </a:hlinkClick>
              </a:rPr>
              <a:t>www.facebook.com/theNRTC</a:t>
            </a:r>
            <a:endPar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endParaRPr>
          </a:p>
          <a:p>
            <a:pPr marL="0" marR="0" lvl="0" indent="0" algn="l" defTabSz="944166"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hlinkClick r:id="rId6" tooltip="To visit the NRTC on Twitter, select the link.">
                  <a:extLst>
                    <a:ext uri="{A12FA001-AC4F-418D-AE19-62706E023703}">
                      <ahyp:hlinkClr xmlns:ahyp="http://schemas.microsoft.com/office/drawing/2018/hyperlinkcolor" val="tx"/>
                    </a:ext>
                  </a:extLst>
                </a:hlinkClick>
              </a:rPr>
              <a:t>www.twitter.com/MSU_NRTC</a:t>
            </a:r>
            <a:endPar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endParaRPr>
          </a:p>
          <a:p>
            <a:pPr marL="0" marR="0" lvl="0" indent="0" algn="l" defTabSz="944166"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hlinkClick r:id="rId7" tooltip="To visit the NRTC on Instagram, select the link.">
                  <a:extLst>
                    <a:ext uri="{A12FA001-AC4F-418D-AE19-62706E023703}">
                      <ahyp:hlinkClr xmlns:ahyp="http://schemas.microsoft.com/office/drawing/2018/hyperlinkcolor" val="tx"/>
                    </a:ext>
                  </a:extLst>
                </a:hlinkClick>
              </a:rPr>
              <a:t>www.Instagram.com/nrtc_blv</a:t>
            </a:r>
            <a:endPar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endParaRPr>
          </a:p>
          <a:p>
            <a:pPr marL="0" marR="0" lvl="0" indent="0" algn="l" defTabSz="944166" rtl="0" eaLnBrk="1" fontAlgn="auto" latinLnBrk="0" hangingPunct="1">
              <a:lnSpc>
                <a:spcPct val="100000"/>
              </a:lnSpc>
              <a:spcBef>
                <a:spcPts val="0"/>
              </a:spcBef>
              <a:spcAft>
                <a:spcPts val="1350"/>
              </a:spcAft>
              <a:buClrTx/>
              <a:buSzTx/>
              <a:buFontTx/>
              <a:buNone/>
              <a:tabLst/>
              <a:defRPr/>
            </a:pPr>
            <a:r>
              <a:rPr lang="en-US" sz="2800" u="none" baseline="0">
                <a:solidFill>
                  <a:srgbClr val="661522"/>
                </a:solidFill>
                <a:latin typeface="+mj-lt"/>
                <a:ea typeface="Tahoma" panose="020B0604030504040204" pitchFamily="34" charset="0"/>
                <a:cs typeface="Tahoma" panose="020B0604030504040204" pitchFamily="34" charset="0"/>
                <a:hlinkClick r:id="rId8" tooltip="To visit the NRTC on LinkedIn, select the link.">
                  <a:extLst>
                    <a:ext uri="{A12FA001-AC4F-418D-AE19-62706E023703}">
                      <ahyp:hlinkClr xmlns:ahyp="http://schemas.microsoft.com/office/drawing/2018/hyperlinkcolor" val="tx"/>
                    </a:ext>
                  </a:extLst>
                </a:hlinkClick>
              </a:rPr>
              <a:t>www.linkedin.com/company/nrtc-blindness-lowvision</a:t>
            </a:r>
            <a:endParaRPr lang="en-US" sz="2800" u="none" baseline="0">
              <a:solidFill>
                <a:srgbClr val="661522"/>
              </a:solidFill>
              <a:latin typeface="+mj-lt"/>
              <a:ea typeface="Tahoma" panose="020B0604030504040204" pitchFamily="34" charset="0"/>
              <a:cs typeface="Tahoma" panose="020B0604030504040204" pitchFamily="34" charset="0"/>
            </a:endParaRPr>
          </a:p>
        </p:txBody>
      </p:sp>
      <p:pic>
        <p:nvPicPr>
          <p:cNvPr id="16" name="Picture 15" descr="Instagram icon.">
            <a:extLst>
              <a:ext uri="{FF2B5EF4-FFF2-40B4-BE49-F238E27FC236}">
                <a16:creationId xmlns:a16="http://schemas.microsoft.com/office/drawing/2014/main" id="{367034C9-628F-3DA4-9555-29AFE2121E14}"/>
              </a:ext>
            </a:extLst>
          </p:cNvPr>
          <p:cNvPicPr>
            <a:picLocks noChangeAspect="1"/>
          </p:cNvPicPr>
          <p:nvPr userDrawn="1"/>
        </p:nvPicPr>
        <p:blipFill>
          <a:blip r:embed="rId9"/>
          <a:stretch>
            <a:fillRect/>
          </a:stretch>
        </p:blipFill>
        <p:spPr>
          <a:xfrm>
            <a:off x="461773" y="4749730"/>
            <a:ext cx="415910" cy="385756"/>
          </a:xfrm>
          <a:prstGeom prst="rect">
            <a:avLst/>
          </a:prstGeom>
        </p:spPr>
      </p:pic>
      <p:sp>
        <p:nvSpPr>
          <p:cNvPr id="20" name="TextBox 19">
            <a:extLst>
              <a:ext uri="{FF2B5EF4-FFF2-40B4-BE49-F238E27FC236}">
                <a16:creationId xmlns:a16="http://schemas.microsoft.com/office/drawing/2014/main" id="{9AE53521-3886-F99A-46F3-4D0B0A7A3C77}"/>
              </a:ext>
            </a:extLst>
          </p:cNvPr>
          <p:cNvSpPr txBox="1"/>
          <p:nvPr userDrawn="1"/>
        </p:nvSpPr>
        <p:spPr>
          <a:xfrm>
            <a:off x="6451373" y="3405224"/>
            <a:ext cx="4212565" cy="11336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hlinkClick r:id="rId10" tooltip="To visit the NRTC online, select the link.">
                  <a:extLst>
                    <a:ext uri="{A12FA001-AC4F-418D-AE19-62706E023703}">
                      <ahyp:hlinkClr xmlns:ahyp="http://schemas.microsoft.com/office/drawing/2018/hyperlinkcolor" val="tx"/>
                    </a:ext>
                  </a:extLst>
                </a:hlinkClick>
              </a:rPr>
              <a:t>blind.msstate.edu</a:t>
            </a:r>
            <a:endPar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hlinkClick r:id="rId11" tooltip="To visit the NTAC online, select the link.">
                  <a:extLst>
                    <a:ext uri="{A12FA001-AC4F-418D-AE19-62706E023703}">
                      <ahyp:hlinkClr xmlns:ahyp="http://schemas.microsoft.com/office/drawing/2018/hyperlinkcolor" val="tx"/>
                    </a:ext>
                  </a:extLst>
                </a:hlinkClick>
              </a:rPr>
              <a:t>ntac.blind.msstate.edu</a:t>
            </a:r>
            <a:endPar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endParaRPr>
          </a:p>
        </p:txBody>
      </p:sp>
      <p:sp>
        <p:nvSpPr>
          <p:cNvPr id="22" name="TextBox 21">
            <a:extLst>
              <a:ext uri="{FF2B5EF4-FFF2-40B4-BE49-F238E27FC236}">
                <a16:creationId xmlns:a16="http://schemas.microsoft.com/office/drawing/2014/main" id="{79C37B0E-C291-7225-D8FA-9923A4155885}"/>
              </a:ext>
            </a:extLst>
          </p:cNvPr>
          <p:cNvSpPr txBox="1"/>
          <p:nvPr userDrawn="1"/>
        </p:nvSpPr>
        <p:spPr>
          <a:xfrm>
            <a:off x="342350" y="2908584"/>
            <a:ext cx="610552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rPr>
              <a:t>Social Media: </a:t>
            </a:r>
          </a:p>
        </p:txBody>
      </p:sp>
      <p:sp>
        <p:nvSpPr>
          <p:cNvPr id="15" name="TextBox 14">
            <a:extLst>
              <a:ext uri="{FF2B5EF4-FFF2-40B4-BE49-F238E27FC236}">
                <a16:creationId xmlns:a16="http://schemas.microsoft.com/office/drawing/2014/main" id="{9FB8FB04-DD98-4919-5269-D7DB6D62F502}"/>
              </a:ext>
            </a:extLst>
          </p:cNvPr>
          <p:cNvSpPr txBox="1"/>
          <p:nvPr userDrawn="1"/>
        </p:nvSpPr>
        <p:spPr>
          <a:xfrm>
            <a:off x="6408148" y="1130681"/>
            <a:ext cx="409724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rPr>
              <a:t>Phone: 662.325.2001</a:t>
            </a:r>
          </a:p>
        </p:txBody>
      </p:sp>
      <p:sp>
        <p:nvSpPr>
          <p:cNvPr id="19" name="TextBox 18">
            <a:extLst>
              <a:ext uri="{FF2B5EF4-FFF2-40B4-BE49-F238E27FC236}">
                <a16:creationId xmlns:a16="http://schemas.microsoft.com/office/drawing/2014/main" id="{707BC208-6F72-7FD6-76A8-3FAAE3425F0E}"/>
              </a:ext>
            </a:extLst>
          </p:cNvPr>
          <p:cNvSpPr txBox="1"/>
          <p:nvPr userDrawn="1"/>
        </p:nvSpPr>
        <p:spPr>
          <a:xfrm>
            <a:off x="6438900" y="2920158"/>
            <a:ext cx="409724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rPr>
              <a:t>Websites:</a:t>
            </a:r>
          </a:p>
        </p:txBody>
      </p:sp>
      <p:sp>
        <p:nvSpPr>
          <p:cNvPr id="9" name="TextBox 8">
            <a:extLst>
              <a:ext uri="{FF2B5EF4-FFF2-40B4-BE49-F238E27FC236}">
                <a16:creationId xmlns:a16="http://schemas.microsoft.com/office/drawing/2014/main" id="{73F3BE7E-F6DD-9388-380A-96E6321647A3}"/>
              </a:ext>
            </a:extLst>
          </p:cNvPr>
          <p:cNvSpPr txBox="1"/>
          <p:nvPr userDrawn="1"/>
        </p:nvSpPr>
        <p:spPr>
          <a:xfrm>
            <a:off x="342350" y="265393"/>
            <a:ext cx="11401694" cy="646331"/>
          </a:xfrm>
          <a:prstGeom prst="rect">
            <a:avLst/>
          </a:prstGeom>
          <a:noFill/>
        </p:spPr>
        <p:txBody>
          <a:bodyPr wrap="square">
            <a:spAutoFit/>
          </a:bodyPr>
          <a:lstStyle/>
          <a:p>
            <a:r>
              <a:rPr lang="en-US" sz="3600" b="1">
                <a:solidFill>
                  <a:srgbClr val="661522"/>
                </a:solidFill>
              </a:rPr>
              <a:t>For more information, please contact the NRTC:</a:t>
            </a:r>
          </a:p>
        </p:txBody>
      </p:sp>
    </p:spTree>
    <p:extLst>
      <p:ext uri="{BB962C8B-B14F-4D97-AF65-F5344CB8AC3E}">
        <p14:creationId xmlns:p14="http://schemas.microsoft.com/office/powerpoint/2010/main" val="3000054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 Closing Page 2">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 uri="{C183D7F6-B498-43B3-948B-1728B52AA6E4}">
                <adec:decorative xmlns:adec="http://schemas.microsoft.com/office/drawing/2017/decorative" val="1"/>
              </a:ext>
            </a:extLst>
          </p:cNvPr>
          <p:cNvSpPr/>
          <p:nvPr userDrawn="1"/>
        </p:nvSpPr>
        <p:spPr>
          <a:xfrm rot="10800000">
            <a:off x="4260706"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9116AE84-A6A8-4A92-B95E-66A7DFB1FF46}"/>
              </a:ext>
              <a:ext uri="{C183D7F6-B498-43B3-948B-1728B52AA6E4}">
                <adec:decorative xmlns:adec="http://schemas.microsoft.com/office/drawing/2017/decorative" val="1"/>
              </a:ext>
            </a:extLst>
          </p:cNvPr>
          <p:cNvSpPr/>
          <p:nvPr userDrawn="1"/>
        </p:nvSpPr>
        <p:spPr>
          <a:xfrm rot="20700000" flipH="1">
            <a:off x="-611882" y="-430332"/>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pic>
        <p:nvPicPr>
          <p:cNvPr id="20" name="Picture 2" descr="Facebook icon.">
            <a:extLst>
              <a:ext uri="{FF2B5EF4-FFF2-40B4-BE49-F238E27FC236}">
                <a16:creationId xmlns:a16="http://schemas.microsoft.com/office/drawing/2014/main" id="{A227A162-91B2-ADB2-1D7F-DF22FCFB8F4B}"/>
              </a:ext>
              <a:ext uri="{C183D7F6-B498-43B3-948B-1728B52AA6E4}">
                <adec:decorative xmlns:adec="http://schemas.microsoft.com/office/drawing/2017/decorative" val="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6622" y="3971817"/>
            <a:ext cx="385756" cy="38575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Twitter/X icon.">
            <a:extLst>
              <a:ext uri="{FF2B5EF4-FFF2-40B4-BE49-F238E27FC236}">
                <a16:creationId xmlns:a16="http://schemas.microsoft.com/office/drawing/2014/main" id="{F05ECE7D-789A-4A58-CEA1-5674F8E2D3E0}"/>
              </a:ext>
              <a:ext uri="{C183D7F6-B498-43B3-948B-1728B52AA6E4}">
                <adec:decorative xmlns:adec="http://schemas.microsoft.com/office/drawing/2017/decorative" val="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11445" y="4609001"/>
            <a:ext cx="385756" cy="3857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LinkedIn icon.">
            <a:extLst>
              <a:ext uri="{FF2B5EF4-FFF2-40B4-BE49-F238E27FC236}">
                <a16:creationId xmlns:a16="http://schemas.microsoft.com/office/drawing/2014/main" id="{59EE9BAF-4344-2159-DCE3-329C1EFC58CB}"/>
              </a:ext>
              <a:ext uri="{C183D7F6-B498-43B3-948B-1728B52AA6E4}">
                <adec:decorative xmlns:adec="http://schemas.microsoft.com/office/drawing/2017/decorative" val="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9717" y="5748731"/>
            <a:ext cx="385756" cy="38575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91A069FA-3F8A-A951-9271-98F49DF62F03}"/>
              </a:ext>
            </a:extLst>
          </p:cNvPr>
          <p:cNvSpPr txBox="1"/>
          <p:nvPr userDrawn="1"/>
        </p:nvSpPr>
        <p:spPr>
          <a:xfrm>
            <a:off x="1012521" y="3848100"/>
            <a:ext cx="9003989" cy="2354491"/>
          </a:xfrm>
          <a:prstGeom prst="rect">
            <a:avLst/>
          </a:prstGeom>
          <a:noFill/>
        </p:spPr>
        <p:txBody>
          <a:bodyPr wrap="square">
            <a:spAutoFit/>
          </a:bodyPr>
          <a:lstStyle/>
          <a:p>
            <a:pPr marL="0" marR="0" lvl="0" indent="0" algn="l" defTabSz="944166"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hlinkClick r:id="rId5" tooltip="To visit the NRTC on Facebook, select the link.">
                  <a:extLst>
                    <a:ext uri="{A12FA001-AC4F-418D-AE19-62706E023703}">
                      <ahyp:hlinkClr xmlns:ahyp="http://schemas.microsoft.com/office/drawing/2018/hyperlinkcolor" val="tx"/>
                    </a:ext>
                  </a:extLst>
                </a:hlinkClick>
              </a:rPr>
              <a:t>www.facebook.com/theNRTC</a:t>
            </a:r>
            <a:endPar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endParaRPr>
          </a:p>
          <a:p>
            <a:pPr marL="0" marR="0" lvl="0" indent="0" algn="l" defTabSz="944166"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hlinkClick r:id="rId6" tooltip="To visit the NRTC on Twitter, select the link.">
                  <a:extLst>
                    <a:ext uri="{A12FA001-AC4F-418D-AE19-62706E023703}">
                      <ahyp:hlinkClr xmlns:ahyp="http://schemas.microsoft.com/office/drawing/2018/hyperlinkcolor" val="tx"/>
                    </a:ext>
                  </a:extLst>
                </a:hlinkClick>
              </a:rPr>
              <a:t>www.twitter.com/MSU_NRTC</a:t>
            </a:r>
            <a:endPar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endParaRPr>
          </a:p>
          <a:p>
            <a:pPr marL="0" marR="0" lvl="0" indent="0" algn="l" defTabSz="944166"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hlinkClick r:id="rId7" tooltip="To visit the NRTC on Instagram, select the link.">
                  <a:extLst>
                    <a:ext uri="{A12FA001-AC4F-418D-AE19-62706E023703}">
                      <ahyp:hlinkClr xmlns:ahyp="http://schemas.microsoft.com/office/drawing/2018/hyperlinkcolor" val="tx"/>
                    </a:ext>
                  </a:extLst>
                </a:hlinkClick>
              </a:rPr>
              <a:t>www.Instagram.com/nrtc_blv</a:t>
            </a:r>
            <a:endPar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endParaRPr>
          </a:p>
          <a:p>
            <a:pPr marL="0" marR="0" lvl="0" indent="0" algn="l" defTabSz="944166" rtl="0" eaLnBrk="1" fontAlgn="auto" latinLnBrk="0" hangingPunct="1">
              <a:lnSpc>
                <a:spcPct val="100000"/>
              </a:lnSpc>
              <a:spcBef>
                <a:spcPts val="0"/>
              </a:spcBef>
              <a:spcAft>
                <a:spcPts val="1350"/>
              </a:spcAft>
              <a:buClrTx/>
              <a:buSzTx/>
              <a:buFontTx/>
              <a:buNone/>
              <a:tabLst/>
              <a:defRPr/>
            </a:pPr>
            <a:r>
              <a:rPr lang="en-US" sz="2800" u="none" baseline="0">
                <a:solidFill>
                  <a:srgbClr val="661522"/>
                </a:solidFill>
                <a:latin typeface="+mj-lt"/>
                <a:ea typeface="Tahoma" panose="020B0604030504040204" pitchFamily="34" charset="0"/>
                <a:cs typeface="Tahoma" panose="020B0604030504040204" pitchFamily="34" charset="0"/>
                <a:hlinkClick r:id="rId8" tooltip="To visit the NRTC on LinkedIn, select the link.">
                  <a:extLst>
                    <a:ext uri="{A12FA001-AC4F-418D-AE19-62706E023703}">
                      <ahyp:hlinkClr xmlns:ahyp="http://schemas.microsoft.com/office/drawing/2018/hyperlinkcolor" val="tx"/>
                    </a:ext>
                  </a:extLst>
                </a:hlinkClick>
              </a:rPr>
              <a:t>www.linkedin.com/company/nrtc-blindness-lowvision</a:t>
            </a:r>
            <a:endParaRPr lang="en-US" sz="2800" u="none" baseline="0">
              <a:solidFill>
                <a:srgbClr val="661522"/>
              </a:solidFill>
              <a:latin typeface="+mj-lt"/>
              <a:ea typeface="Tahoma" panose="020B0604030504040204" pitchFamily="34" charset="0"/>
              <a:cs typeface="Tahoma" panose="020B0604030504040204" pitchFamily="34" charset="0"/>
            </a:endParaRPr>
          </a:p>
        </p:txBody>
      </p:sp>
      <p:pic>
        <p:nvPicPr>
          <p:cNvPr id="25" name="Picture 24" descr="Instagram icon.">
            <a:extLst>
              <a:ext uri="{FF2B5EF4-FFF2-40B4-BE49-F238E27FC236}">
                <a16:creationId xmlns:a16="http://schemas.microsoft.com/office/drawing/2014/main" id="{88320E34-2005-822E-6AAB-7EA3FB6CDB55}"/>
              </a:ext>
            </a:extLst>
          </p:cNvPr>
          <p:cNvPicPr>
            <a:picLocks noChangeAspect="1"/>
          </p:cNvPicPr>
          <p:nvPr userDrawn="1"/>
        </p:nvPicPr>
        <p:blipFill>
          <a:blip r:embed="rId9"/>
          <a:stretch>
            <a:fillRect/>
          </a:stretch>
        </p:blipFill>
        <p:spPr>
          <a:xfrm>
            <a:off x="506622" y="5174803"/>
            <a:ext cx="415910" cy="385756"/>
          </a:xfrm>
          <a:prstGeom prst="rect">
            <a:avLst/>
          </a:prstGeom>
        </p:spPr>
      </p:pic>
      <p:sp>
        <p:nvSpPr>
          <p:cNvPr id="26" name="TextBox 25">
            <a:extLst>
              <a:ext uri="{FF2B5EF4-FFF2-40B4-BE49-F238E27FC236}">
                <a16:creationId xmlns:a16="http://schemas.microsoft.com/office/drawing/2014/main" id="{93F39BC4-E5CF-8288-E92C-43DC8E16B73F}"/>
              </a:ext>
            </a:extLst>
          </p:cNvPr>
          <p:cNvSpPr txBox="1"/>
          <p:nvPr userDrawn="1"/>
        </p:nvSpPr>
        <p:spPr>
          <a:xfrm>
            <a:off x="6381199" y="3842063"/>
            <a:ext cx="6343650" cy="11336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hlinkClick r:id="rId10" tooltip="To visit the NRTC online, select the link.">
                  <a:extLst>
                    <a:ext uri="{A12FA001-AC4F-418D-AE19-62706E023703}">
                      <ahyp:hlinkClr xmlns:ahyp="http://schemas.microsoft.com/office/drawing/2018/hyperlinkcolor" val="tx"/>
                    </a:ext>
                  </a:extLst>
                </a:hlinkClick>
              </a:rPr>
              <a:t>blind.msstate.edu</a:t>
            </a:r>
            <a:endPar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hlinkClick r:id="rId11" tooltip="To visit the NTAC online, select the link.">
                  <a:extLst>
                    <a:ext uri="{A12FA001-AC4F-418D-AE19-62706E023703}">
                      <ahyp:hlinkClr xmlns:ahyp="http://schemas.microsoft.com/office/drawing/2018/hyperlinkcolor" val="tx"/>
                    </a:ext>
                  </a:extLst>
                </a:hlinkClick>
              </a:rPr>
              <a:t>ntac.blind.msstate.edu</a:t>
            </a:r>
            <a:endPar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endParaRPr>
          </a:p>
        </p:txBody>
      </p:sp>
      <p:sp>
        <p:nvSpPr>
          <p:cNvPr id="27" name="TextBox 26">
            <a:extLst>
              <a:ext uri="{FF2B5EF4-FFF2-40B4-BE49-F238E27FC236}">
                <a16:creationId xmlns:a16="http://schemas.microsoft.com/office/drawing/2014/main" id="{269CF027-A66A-7F08-DC49-7BEA923BCA9C}"/>
              </a:ext>
            </a:extLst>
          </p:cNvPr>
          <p:cNvSpPr txBox="1"/>
          <p:nvPr userDrawn="1"/>
        </p:nvSpPr>
        <p:spPr>
          <a:xfrm>
            <a:off x="342350" y="3289584"/>
            <a:ext cx="610552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rPr>
              <a:t>Social Media: </a:t>
            </a:r>
          </a:p>
        </p:txBody>
      </p:sp>
      <p:sp>
        <p:nvSpPr>
          <p:cNvPr id="6" name="TextBox 5">
            <a:extLst>
              <a:ext uri="{FF2B5EF4-FFF2-40B4-BE49-F238E27FC236}">
                <a16:creationId xmlns:a16="http://schemas.microsoft.com/office/drawing/2014/main" id="{67A1522A-9FC2-2F48-5F1F-6D52768BBF56}"/>
              </a:ext>
            </a:extLst>
          </p:cNvPr>
          <p:cNvSpPr txBox="1"/>
          <p:nvPr userDrawn="1"/>
        </p:nvSpPr>
        <p:spPr>
          <a:xfrm>
            <a:off x="6381199" y="3289584"/>
            <a:ext cx="231457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a:ln>
                  <a:noFill/>
                </a:ln>
                <a:solidFill>
                  <a:srgbClr val="661522"/>
                </a:solidFill>
                <a:effectLst/>
                <a:uLnTx/>
                <a:uFillTx/>
                <a:latin typeface="Arial" panose="020B0604020202020204"/>
                <a:ea typeface="Tahoma" panose="020B0604030504040204" pitchFamily="34" charset="0"/>
                <a:cs typeface="Tahoma" panose="020B0604030504040204" pitchFamily="34" charset="0"/>
              </a:rPr>
              <a:t>Websites: </a:t>
            </a:r>
          </a:p>
        </p:txBody>
      </p:sp>
      <p:sp>
        <p:nvSpPr>
          <p:cNvPr id="3" name="Content Placeholder 2">
            <a:extLst>
              <a:ext uri="{FF2B5EF4-FFF2-40B4-BE49-F238E27FC236}">
                <a16:creationId xmlns:a16="http://schemas.microsoft.com/office/drawing/2014/main" id="{2A3E121D-D7C3-1174-46C9-4F203DAB276E}"/>
              </a:ext>
            </a:extLst>
          </p:cNvPr>
          <p:cNvSpPr>
            <a:spLocks noGrp="1"/>
          </p:cNvSpPr>
          <p:nvPr>
            <p:ph idx="1" hasCustomPrompt="1"/>
          </p:nvPr>
        </p:nvSpPr>
        <p:spPr>
          <a:xfrm>
            <a:off x="432000" y="1140364"/>
            <a:ext cx="11417650" cy="2046289"/>
          </a:xfrm>
        </p:spPr>
        <p:txBody>
          <a:bodyPr/>
          <a:lstStyle>
            <a:lvl1pPr marL="0" indent="0">
              <a:buNone/>
              <a:defRPr sz="2800"/>
            </a:lvl1pPr>
          </a:lstStyle>
          <a:p>
            <a:r>
              <a:rPr lang="en-US"/>
              <a:t>Click to edit text</a:t>
            </a:r>
          </a:p>
        </p:txBody>
      </p:sp>
      <p:sp>
        <p:nvSpPr>
          <p:cNvPr id="8" name="TextBox 7">
            <a:extLst>
              <a:ext uri="{FF2B5EF4-FFF2-40B4-BE49-F238E27FC236}">
                <a16:creationId xmlns:a16="http://schemas.microsoft.com/office/drawing/2014/main" id="{1590853B-3313-45FB-91FD-0F9C9BFDD2EA}"/>
              </a:ext>
            </a:extLst>
          </p:cNvPr>
          <p:cNvSpPr txBox="1"/>
          <p:nvPr userDrawn="1"/>
        </p:nvSpPr>
        <p:spPr>
          <a:xfrm>
            <a:off x="342350" y="265393"/>
            <a:ext cx="11401694" cy="646331"/>
          </a:xfrm>
          <a:prstGeom prst="rect">
            <a:avLst/>
          </a:prstGeom>
          <a:noFill/>
        </p:spPr>
        <p:txBody>
          <a:bodyPr wrap="square">
            <a:spAutoFit/>
          </a:bodyPr>
          <a:lstStyle/>
          <a:p>
            <a:r>
              <a:rPr lang="en-US" sz="3600" b="1">
                <a:solidFill>
                  <a:srgbClr val="661522"/>
                </a:solidFill>
              </a:rPr>
              <a:t>For more information, please contact the NRTC:</a:t>
            </a:r>
          </a:p>
        </p:txBody>
      </p:sp>
    </p:spTree>
    <p:extLst>
      <p:ext uri="{BB962C8B-B14F-4D97-AF65-F5344CB8AC3E}">
        <p14:creationId xmlns:p14="http://schemas.microsoft.com/office/powerpoint/2010/main" val="3436472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age with photo">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 uri="{C183D7F6-B498-43B3-948B-1728B52AA6E4}">
                <adec:decorative xmlns:adec="http://schemas.microsoft.com/office/drawing/2017/decorative" val="1"/>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761612" y="466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761611" y="2780473"/>
            <a:ext cx="4099187" cy="1048939"/>
          </a:xfrm>
        </p:spPr>
        <p:txBody>
          <a:bodyPr/>
          <a:lstStyle>
            <a:lvl1pPr marL="0" indent="0" algn="r">
              <a:buNone/>
              <a:defRPr sz="24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a:p>
            <a:r>
              <a:rPr lang="en-US" noProof="0"/>
              <a:t>Date</a:t>
            </a:r>
          </a:p>
        </p:txBody>
      </p:sp>
      <p:sp>
        <p:nvSpPr>
          <p:cNvPr id="9" name="Picture Placeholder 8">
            <a:extLst>
              <a:ext uri="{FF2B5EF4-FFF2-40B4-BE49-F238E27FC236}">
                <a16:creationId xmlns:a16="http://schemas.microsoft.com/office/drawing/2014/main" id="{820DE84E-DA13-4173-AAC9-86C27FFB14DE}"/>
              </a:ext>
              <a:ext uri="{C183D7F6-B498-43B3-948B-1728B52AA6E4}">
                <adec:decorative xmlns:adec="http://schemas.microsoft.com/office/drawing/2017/decorative" val="1"/>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pic>
        <p:nvPicPr>
          <p:cNvPr id="5" name="Picture 4" descr="NRTC logo.">
            <a:extLst>
              <a:ext uri="{FF2B5EF4-FFF2-40B4-BE49-F238E27FC236}">
                <a16:creationId xmlns:a16="http://schemas.microsoft.com/office/drawing/2014/main" id="{0B3FAB2E-F18F-A744-0F14-2FD2F759995D}"/>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9687944" y="5181600"/>
            <a:ext cx="2328537" cy="1506700"/>
          </a:xfrm>
          <a:prstGeom prst="rect">
            <a:avLst/>
          </a:prstGeom>
        </p:spPr>
      </p:pic>
    </p:spTree>
    <p:extLst>
      <p:ext uri="{BB962C8B-B14F-4D97-AF65-F5344CB8AC3E}">
        <p14:creationId xmlns:p14="http://schemas.microsoft.com/office/powerpoint/2010/main" val="1630659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Maroon">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 uri="{C183D7F6-B498-43B3-948B-1728B52AA6E4}">
                <adec:decorative xmlns:adec="http://schemas.microsoft.com/office/drawing/2017/decorative" val="1"/>
              </a:ext>
            </a:extLst>
          </p:cNvPr>
          <p:cNvSpPr/>
          <p:nvPr userDrawn="1"/>
        </p:nvSpPr>
        <p:spPr>
          <a:xfrm rot="900000">
            <a:off x="4995201"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7" name="Title 3">
            <a:extLst>
              <a:ext uri="{FF2B5EF4-FFF2-40B4-BE49-F238E27FC236}">
                <a16:creationId xmlns:a16="http://schemas.microsoft.com/office/drawing/2014/main" id="{0E20390E-BB2B-0FC3-B3E0-CD34412B0887}"/>
              </a:ext>
            </a:extLst>
          </p:cNvPr>
          <p:cNvSpPr>
            <a:spLocks noGrp="1"/>
          </p:cNvSpPr>
          <p:nvPr>
            <p:ph type="title"/>
          </p:nvPr>
        </p:nvSpPr>
        <p:spPr>
          <a:xfrm>
            <a:off x="432000" y="432000"/>
            <a:ext cx="11329200" cy="432000"/>
          </a:xfrm>
        </p:spPr>
        <p:txBody>
          <a:bodyPr/>
          <a:lstStyle>
            <a:lvl1pPr>
              <a:defRPr>
                <a:solidFill>
                  <a:schemeClr val="bg1"/>
                </a:solidFill>
              </a:defRPr>
            </a:lvl1pPr>
          </a:lstStyle>
          <a:p>
            <a:r>
              <a:rPr lang="en-US" noProof="0"/>
              <a:t>Click to edit Master title style</a:t>
            </a:r>
          </a:p>
        </p:txBody>
      </p:sp>
      <p:sp>
        <p:nvSpPr>
          <p:cNvPr id="8" name="Content Placeholder 2">
            <a:extLst>
              <a:ext uri="{FF2B5EF4-FFF2-40B4-BE49-F238E27FC236}">
                <a16:creationId xmlns:a16="http://schemas.microsoft.com/office/drawing/2014/main" id="{2B16D158-1593-1BFC-D1C2-B61C1E78FD40}"/>
              </a:ext>
            </a:extLst>
          </p:cNvPr>
          <p:cNvSpPr>
            <a:spLocks noGrp="1"/>
          </p:cNvSpPr>
          <p:nvPr>
            <p:ph idx="1" hasCustomPrompt="1"/>
          </p:nvPr>
        </p:nvSpPr>
        <p:spPr>
          <a:xfrm>
            <a:off x="432000" y="1152000"/>
            <a:ext cx="11329200" cy="503925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marL="1076325" indent="-266700">
              <a:buFont typeface="Wingdings" panose="05000000000000000000" pitchFamily="2" charset="2"/>
              <a:buChar char="§"/>
              <a:defRPr sz="1800">
                <a:solidFill>
                  <a:schemeClr val="bg1"/>
                </a:solidFill>
              </a:defRPr>
            </a:lvl4pPr>
            <a:lvl5pPr marL="1343025" indent="-266700">
              <a:buFont typeface="Wingdings" panose="05000000000000000000" pitchFamily="2" charset="2"/>
              <a:buChar char="§"/>
              <a:defRPr sz="16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9" name="Picture 8">
            <a:extLst>
              <a:ext uri="{FF2B5EF4-FFF2-40B4-BE49-F238E27FC236}">
                <a16:creationId xmlns:a16="http://schemas.microsoft.com/office/drawing/2014/main" id="{08E0EC91-E939-7384-69D4-F64696ABE8B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350084" y="6310012"/>
            <a:ext cx="1183181" cy="441814"/>
          </a:xfrm>
          <a:prstGeom prst="rect">
            <a:avLst/>
          </a:prstGeom>
        </p:spPr>
      </p:pic>
      <p:sp>
        <p:nvSpPr>
          <p:cNvPr id="2" name="Slide Number Placeholder 4">
            <a:extLst>
              <a:ext uri="{FF2B5EF4-FFF2-40B4-BE49-F238E27FC236}">
                <a16:creationId xmlns:a16="http://schemas.microsoft.com/office/drawing/2014/main" id="{9FDEE843-CCA0-6511-2DCC-7D021BF744EC}"/>
              </a:ext>
            </a:extLst>
          </p:cNvPr>
          <p:cNvSpPr>
            <a:spLocks noGrp="1"/>
          </p:cNvSpPr>
          <p:nvPr>
            <p:ph type="sldNum" sz="quarter" idx="11"/>
          </p:nvPr>
        </p:nvSpPr>
        <p:spPr>
          <a:xfrm>
            <a:off x="11621193" y="6333670"/>
            <a:ext cx="395755" cy="385876"/>
          </a:xfrm>
          <a:solidFill>
            <a:schemeClr val="bg1"/>
          </a:solidFill>
        </p:spPr>
        <p:txBody>
          <a:bodyPr/>
          <a:lstStyle>
            <a:lvl1pPr>
              <a:defRPr>
                <a:solidFill>
                  <a:schemeClr val="accent3">
                    <a:lumMod val="50000"/>
                  </a:schemeClr>
                </a:solidFill>
              </a:defRPr>
            </a:lvl1pPr>
          </a:lstStyle>
          <a:p>
            <a:fld id="{B67B645E-C5E5-4727-B977-D372A0AA71D9}" type="slidenum">
              <a:rPr lang="en-US" smtClean="0"/>
              <a:pPr/>
              <a:t>‹#›</a:t>
            </a:fld>
            <a:endParaRPr lang="en-US"/>
          </a:p>
        </p:txBody>
      </p:sp>
    </p:spTree>
    <p:extLst>
      <p:ext uri="{BB962C8B-B14F-4D97-AF65-F5344CB8AC3E}">
        <p14:creationId xmlns:p14="http://schemas.microsoft.com/office/powerpoint/2010/main" val="490585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hite and Maro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 uri="{C183D7F6-B498-43B3-948B-1728B52AA6E4}">
                <adec:decorative xmlns:adec="http://schemas.microsoft.com/office/drawing/2017/decorative" val="1"/>
              </a:ext>
            </a:extLst>
          </p:cNvPr>
          <p:cNvSpPr/>
          <p:nvPr userDrawn="1"/>
        </p:nvSpPr>
        <p:spPr>
          <a:xfrm rot="10800000">
            <a:off x="4260706"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9116AE84-A6A8-4A92-B95E-66A7DFB1FF46}"/>
              </a:ext>
              <a:ext uri="{C183D7F6-B498-43B3-948B-1728B52AA6E4}">
                <adec:decorative xmlns:adec="http://schemas.microsoft.com/office/drawing/2017/decorative" val="1"/>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
        <p:nvSpPr>
          <p:cNvPr id="3" name="Title 3">
            <a:extLst>
              <a:ext uri="{FF2B5EF4-FFF2-40B4-BE49-F238E27FC236}">
                <a16:creationId xmlns:a16="http://schemas.microsoft.com/office/drawing/2014/main" id="{6FA56C5F-C3C7-2A74-1C78-9561887205E5}"/>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9" name="Content Placeholder 2">
            <a:extLst>
              <a:ext uri="{FF2B5EF4-FFF2-40B4-BE49-F238E27FC236}">
                <a16:creationId xmlns:a16="http://schemas.microsoft.com/office/drawing/2014/main" id="{20C94D78-548E-E776-9B8A-3C19FABCD1A0}"/>
              </a:ext>
            </a:extLst>
          </p:cNvPr>
          <p:cNvSpPr>
            <a:spLocks noGrp="1"/>
          </p:cNvSpPr>
          <p:nvPr>
            <p:ph idx="1" hasCustomPrompt="1"/>
          </p:nvPr>
        </p:nvSpPr>
        <p:spPr>
          <a:xfrm>
            <a:off x="432000" y="1152000"/>
            <a:ext cx="11329200" cy="5039250"/>
          </a:xfrm>
        </p:spPr>
        <p:txBody>
          <a:bodyPr/>
          <a:lstStyle>
            <a:lvl1pPr>
              <a:defRPr sz="2800">
                <a:solidFill>
                  <a:schemeClr val="tx1">
                    <a:lumMod val="90000"/>
                    <a:lumOff val="10000"/>
                  </a:schemeClr>
                </a:solidFill>
              </a:defRPr>
            </a:lvl1pPr>
            <a:lvl2pPr>
              <a:defRPr sz="2400">
                <a:solidFill>
                  <a:schemeClr val="tx1">
                    <a:lumMod val="90000"/>
                    <a:lumOff val="10000"/>
                  </a:schemeClr>
                </a:solidFill>
              </a:defRPr>
            </a:lvl2pPr>
            <a:lvl3pPr>
              <a:defRPr sz="2000">
                <a:solidFill>
                  <a:schemeClr val="tx1">
                    <a:lumMod val="90000"/>
                    <a:lumOff val="10000"/>
                  </a:schemeClr>
                </a:solidFill>
              </a:defRPr>
            </a:lvl3pPr>
            <a:lvl4pPr marL="1095375" indent="-285750">
              <a:buFont typeface="Wingdings" panose="05000000000000000000" pitchFamily="2" charset="2"/>
              <a:buChar char="§"/>
              <a:defRPr sz="1800">
                <a:solidFill>
                  <a:schemeClr val="tx1">
                    <a:lumMod val="90000"/>
                    <a:lumOff val="10000"/>
                  </a:schemeClr>
                </a:solidFill>
              </a:defRPr>
            </a:lvl4pPr>
            <a:lvl5pPr marL="1362075" indent="-285750">
              <a:buFont typeface="Wingdings" panose="05000000000000000000" pitchFamily="2" charset="2"/>
              <a:buChar char="§"/>
              <a:defRPr sz="1600">
                <a:solidFill>
                  <a:srgbClr val="000000"/>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3736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Dark Maroon and Graphic">
    <p:bg>
      <p:bgPr>
        <a:solidFill>
          <a:schemeClr val="accent3">
            <a:lumMod val="50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 uri="{C183D7F6-B498-43B3-948B-1728B52AA6E4}">
                <adec:decorative xmlns:adec="http://schemas.microsoft.com/office/drawing/2017/decorative" val="1"/>
              </a:ext>
            </a:extLst>
          </p:cNvPr>
          <p:cNvSpPr/>
          <p:nvPr userDrawn="1"/>
        </p:nvSpPr>
        <p:spPr>
          <a:xfrm rot="10800000">
            <a:off x="4260706"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67000">
                <a:schemeClr val="accent3">
                  <a:alpha val="46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a:solidFill>
            <a:schemeClr val="bg1"/>
          </a:solidFill>
        </p:spPr>
        <p:txBody>
          <a:bodyPr/>
          <a:lstStyle>
            <a:lvl1pPr>
              <a:defRPr>
                <a:solidFill>
                  <a:schemeClr val="accent3">
                    <a:lumMod val="50000"/>
                  </a:schemeClr>
                </a:solidFill>
              </a:defRPr>
            </a:lvl1pPr>
          </a:lstStyle>
          <a:p>
            <a:fld id="{B67B645E-C5E5-4727-B977-D372A0AA71D9}" type="slidenum">
              <a:rPr lang="en-US" smtClean="0"/>
              <a:pPr/>
              <a:t>‹#›</a:t>
            </a:fld>
            <a:endParaRPr lang="en-US"/>
          </a:p>
        </p:txBody>
      </p:sp>
      <p:pic>
        <p:nvPicPr>
          <p:cNvPr id="3" name="Picture 2">
            <a:extLst>
              <a:ext uri="{FF2B5EF4-FFF2-40B4-BE49-F238E27FC236}">
                <a16:creationId xmlns:a16="http://schemas.microsoft.com/office/drawing/2014/main" id="{824E87A6-31D8-8C09-7237-5651AE6452F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350084" y="6310012"/>
            <a:ext cx="1183181" cy="441814"/>
          </a:xfrm>
          <a:prstGeom prst="rect">
            <a:avLst/>
          </a:prstGeom>
        </p:spPr>
      </p:pic>
      <p:sp>
        <p:nvSpPr>
          <p:cNvPr id="9" name="Title 3">
            <a:extLst>
              <a:ext uri="{FF2B5EF4-FFF2-40B4-BE49-F238E27FC236}">
                <a16:creationId xmlns:a16="http://schemas.microsoft.com/office/drawing/2014/main" id="{C1631C45-5219-9EBC-B9E7-9978E7F46C02}"/>
              </a:ext>
            </a:extLst>
          </p:cNvPr>
          <p:cNvSpPr>
            <a:spLocks noGrp="1"/>
          </p:cNvSpPr>
          <p:nvPr>
            <p:ph type="title"/>
          </p:nvPr>
        </p:nvSpPr>
        <p:spPr>
          <a:xfrm>
            <a:off x="432000" y="432000"/>
            <a:ext cx="11329200" cy="432000"/>
          </a:xfrm>
        </p:spPr>
        <p:txBody>
          <a:bodyPr/>
          <a:lstStyle>
            <a:lvl1pPr>
              <a:defRPr>
                <a:solidFill>
                  <a:schemeClr val="bg1"/>
                </a:solidFill>
              </a:defRPr>
            </a:lvl1pPr>
          </a:lstStyle>
          <a:p>
            <a:r>
              <a:rPr lang="en-US" noProof="0"/>
              <a:t>Click to edit Master title style</a:t>
            </a:r>
          </a:p>
        </p:txBody>
      </p:sp>
      <p:sp>
        <p:nvSpPr>
          <p:cNvPr id="2" name="Content Placeholder 2">
            <a:extLst>
              <a:ext uri="{FF2B5EF4-FFF2-40B4-BE49-F238E27FC236}">
                <a16:creationId xmlns:a16="http://schemas.microsoft.com/office/drawing/2014/main" id="{38D8962D-5596-8EDD-B825-7D28406D0F02}"/>
              </a:ext>
            </a:extLst>
          </p:cNvPr>
          <p:cNvSpPr>
            <a:spLocks noGrp="1"/>
          </p:cNvSpPr>
          <p:nvPr>
            <p:ph idx="1" hasCustomPrompt="1"/>
          </p:nvPr>
        </p:nvSpPr>
        <p:spPr>
          <a:xfrm>
            <a:off x="432000" y="1152000"/>
            <a:ext cx="11329200" cy="503925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marL="1095375" indent="-285750">
              <a:buFont typeface="Wingdings" panose="05000000000000000000" pitchFamily="2" charset="2"/>
              <a:buChar char="§"/>
              <a:defRPr sz="1800">
                <a:solidFill>
                  <a:schemeClr val="bg1"/>
                </a:solidFill>
              </a:defRPr>
            </a:lvl4pPr>
            <a:lvl5pPr marL="1362075" indent="-285750">
              <a:buFont typeface="Wingdings" panose="05000000000000000000" pitchFamily="2" charset="2"/>
              <a:buChar char="§"/>
              <a:defRPr sz="16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70060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US" noProof="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a:lstStyle>
            <a:lvl1pPr>
              <a:defRPr sz="1800"/>
            </a:lvl1pPr>
          </a:lstStyle>
          <a:p>
            <a:fld id="{B67B645E-C5E5-4727-B977-D372A0AA71D9}" type="slidenum">
              <a:rPr lang="en-US" smtClean="0"/>
              <a:pPr/>
              <a:t>‹#›</a:t>
            </a:fld>
            <a:endParaRPr lang="en-US"/>
          </a:p>
        </p:txBody>
      </p:sp>
      <p:sp>
        <p:nvSpPr>
          <p:cNvPr id="2" name="Content Placeholder 2">
            <a:extLst>
              <a:ext uri="{FF2B5EF4-FFF2-40B4-BE49-F238E27FC236}">
                <a16:creationId xmlns:a16="http://schemas.microsoft.com/office/drawing/2014/main" id="{1C39E96F-2DDC-0C84-8C0A-722128245927}"/>
              </a:ext>
            </a:extLst>
          </p:cNvPr>
          <p:cNvSpPr>
            <a:spLocks noGrp="1"/>
          </p:cNvSpPr>
          <p:nvPr>
            <p:ph idx="1" hasCustomPrompt="1"/>
          </p:nvPr>
        </p:nvSpPr>
        <p:spPr>
          <a:xfrm>
            <a:off x="432000" y="1152000"/>
            <a:ext cx="11329200" cy="5039250"/>
          </a:xfrm>
        </p:spPr>
        <p:txBody>
          <a:bodyPr/>
          <a:lstStyle>
            <a:lvl1pPr>
              <a:defRPr sz="2800">
                <a:solidFill>
                  <a:schemeClr val="tx1">
                    <a:lumMod val="90000"/>
                    <a:lumOff val="10000"/>
                  </a:schemeClr>
                </a:solidFill>
              </a:defRPr>
            </a:lvl1pPr>
            <a:lvl2pPr>
              <a:defRPr sz="2400">
                <a:solidFill>
                  <a:schemeClr val="tx1">
                    <a:lumMod val="90000"/>
                    <a:lumOff val="10000"/>
                  </a:schemeClr>
                </a:solidFill>
              </a:defRPr>
            </a:lvl2pPr>
            <a:lvl3pPr>
              <a:defRPr sz="2000">
                <a:solidFill>
                  <a:schemeClr val="tx1">
                    <a:lumMod val="90000"/>
                    <a:lumOff val="10000"/>
                  </a:schemeClr>
                </a:solidFill>
              </a:defRPr>
            </a:lvl3pPr>
            <a:lvl4pPr marL="1076325" indent="-266700">
              <a:buFont typeface="Wingdings" panose="05000000000000000000" pitchFamily="2" charset="2"/>
              <a:buChar char="§"/>
              <a:defRPr sz="1800">
                <a:solidFill>
                  <a:srgbClr val="000000"/>
                </a:solidFill>
              </a:defRPr>
            </a:lvl4pPr>
            <a:lvl5pPr marL="1343025" indent="-266700">
              <a:buFont typeface="Wingdings" panose="05000000000000000000" pitchFamily="2" charset="2"/>
              <a:buChar char="§"/>
              <a:defRPr sz="1600">
                <a:solidFill>
                  <a:srgbClr val="000000"/>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50585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Dark Maroon">
    <p:bg>
      <p:bgPr>
        <a:solidFill>
          <a:schemeClr val="accent3">
            <a:lumMod val="5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a:solidFill>
            <a:schemeClr val="bg1"/>
          </a:solidFill>
        </p:spPr>
        <p:txBody>
          <a:bodyPr/>
          <a:lstStyle>
            <a:lvl1pPr>
              <a:defRPr>
                <a:solidFill>
                  <a:srgbClr val="661522"/>
                </a:solidFill>
              </a:defRPr>
            </a:lvl1pPr>
          </a:lstStyle>
          <a:p>
            <a:fld id="{B67B645E-C5E5-4727-B977-D372A0AA71D9}" type="slidenum">
              <a:rPr lang="en-US" smtClean="0"/>
              <a:pPr/>
              <a:t>‹#›</a:t>
            </a:fld>
            <a:endParaRPr lang="en-US"/>
          </a:p>
        </p:txBody>
      </p:sp>
      <p:sp>
        <p:nvSpPr>
          <p:cNvPr id="2" name="Content Placeholder 2">
            <a:extLst>
              <a:ext uri="{FF2B5EF4-FFF2-40B4-BE49-F238E27FC236}">
                <a16:creationId xmlns:a16="http://schemas.microsoft.com/office/drawing/2014/main" id="{1C39E96F-2DDC-0C84-8C0A-722128245927}"/>
              </a:ext>
            </a:extLst>
          </p:cNvPr>
          <p:cNvSpPr>
            <a:spLocks noGrp="1"/>
          </p:cNvSpPr>
          <p:nvPr>
            <p:ph idx="1" hasCustomPrompt="1"/>
          </p:nvPr>
        </p:nvSpPr>
        <p:spPr>
          <a:xfrm>
            <a:off x="432000" y="1152000"/>
            <a:ext cx="11329200" cy="5039250"/>
          </a:xfrm>
        </p:spPr>
        <p:txBody>
          <a:bodyPr/>
          <a:lstStyle>
            <a:lvl1pPr>
              <a:defRPr>
                <a:solidFill>
                  <a:schemeClr val="bg1"/>
                </a:solidFill>
              </a:defRPr>
            </a:lvl1pPr>
            <a:lvl2pPr>
              <a:defRPr>
                <a:solidFill>
                  <a:schemeClr val="bg1"/>
                </a:solidFill>
              </a:defRPr>
            </a:lvl2pPr>
            <a:lvl3pPr>
              <a:defRPr>
                <a:solidFill>
                  <a:schemeClr val="bg1"/>
                </a:solidFill>
              </a:defRPr>
            </a:lvl3pPr>
            <a:lvl4pPr marL="1076325" indent="-266700">
              <a:buFont typeface="Wingdings" panose="05000000000000000000" pitchFamily="2" charset="2"/>
              <a:buChar char="§"/>
              <a:defRPr sz="1800">
                <a:solidFill>
                  <a:schemeClr val="bg1"/>
                </a:solidFill>
              </a:defRPr>
            </a:lvl4pPr>
            <a:lvl5pPr marL="1343025" indent="-266700">
              <a:buFont typeface="Wingdings" panose="05000000000000000000" pitchFamily="2" charset="2"/>
              <a:buChar cha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9" name="Picture 8">
            <a:extLst>
              <a:ext uri="{FF2B5EF4-FFF2-40B4-BE49-F238E27FC236}">
                <a16:creationId xmlns:a16="http://schemas.microsoft.com/office/drawing/2014/main" id="{DB9531C3-E478-1A84-DD17-C11E271973B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350084" y="6310012"/>
            <a:ext cx="1183181" cy="441814"/>
          </a:xfrm>
          <a:prstGeom prst="rect">
            <a:avLst/>
          </a:prstGeom>
        </p:spPr>
      </p:pic>
    </p:spTree>
    <p:extLst>
      <p:ext uri="{BB962C8B-B14F-4D97-AF65-F5344CB8AC3E}">
        <p14:creationId xmlns:p14="http://schemas.microsoft.com/office/powerpoint/2010/main" val="355320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text box: Whit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1798" y="1523805"/>
            <a:ext cx="5454652" cy="4581720"/>
          </a:xfrm>
        </p:spPr>
        <p:txBody>
          <a:bodyPr/>
          <a:lstStyle>
            <a:lvl1pPr>
              <a:defRPr sz="2800">
                <a:solidFill>
                  <a:schemeClr val="tx1">
                    <a:lumMod val="90000"/>
                    <a:lumOff val="10000"/>
                  </a:schemeClr>
                </a:solidFill>
              </a:defRPr>
            </a:lvl1pPr>
            <a:lvl2pPr>
              <a:defRPr sz="2400">
                <a:solidFill>
                  <a:schemeClr val="tx1">
                    <a:lumMod val="90000"/>
                    <a:lumOff val="10000"/>
                  </a:schemeClr>
                </a:solidFill>
              </a:defRPr>
            </a:lvl2pPr>
            <a:lvl3pPr>
              <a:defRPr sz="2000">
                <a:solidFill>
                  <a:schemeClr val="tx1">
                    <a:lumMod val="90000"/>
                    <a:lumOff val="10000"/>
                  </a:schemeClr>
                </a:solidFill>
              </a:defRPr>
            </a:lvl3pPr>
            <a:lvl4pPr marL="1076325" indent="-266700">
              <a:buFont typeface="Wingdings" panose="05000000000000000000" pitchFamily="2" charset="2"/>
              <a:buChar char="§"/>
              <a:defRPr sz="1800">
                <a:solidFill>
                  <a:schemeClr val="tx1">
                    <a:lumMod val="90000"/>
                    <a:lumOff val="10000"/>
                  </a:schemeClr>
                </a:solidFill>
              </a:defRPr>
            </a:lvl4pPr>
            <a:lvl5pPr marL="1343025" indent="-266700">
              <a:buFont typeface="Wingdings" panose="05000000000000000000" pitchFamily="2" charset="2"/>
              <a:buChar char="§"/>
              <a:defRPr>
                <a:solidFill>
                  <a:schemeClr val="tx1">
                    <a:lumMod val="90000"/>
                    <a:lumOff val="10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305552" y="1523804"/>
            <a:ext cx="5454650" cy="4581719"/>
          </a:xfrm>
        </p:spPr>
        <p:txBody>
          <a:bodyPr/>
          <a:lstStyle>
            <a:lvl1pPr>
              <a:defRPr sz="2800">
                <a:solidFill>
                  <a:schemeClr val="tx1">
                    <a:lumMod val="90000"/>
                    <a:lumOff val="10000"/>
                  </a:schemeClr>
                </a:solidFill>
              </a:defRPr>
            </a:lvl1pPr>
            <a:lvl2pPr>
              <a:defRPr sz="2400">
                <a:solidFill>
                  <a:schemeClr val="tx1">
                    <a:lumMod val="90000"/>
                    <a:lumOff val="10000"/>
                  </a:schemeClr>
                </a:solidFill>
              </a:defRPr>
            </a:lvl2pPr>
            <a:lvl3pPr>
              <a:defRPr sz="2000">
                <a:solidFill>
                  <a:schemeClr val="tx1">
                    <a:lumMod val="90000"/>
                    <a:lumOff val="10000"/>
                  </a:schemeClr>
                </a:solidFill>
              </a:defRPr>
            </a:lvl3pPr>
            <a:lvl4pPr marL="1076325" indent="-266700">
              <a:buFont typeface="Wingdings" panose="05000000000000000000" pitchFamily="2" charset="2"/>
              <a:buChar char="§"/>
              <a:defRPr sz="1800">
                <a:solidFill>
                  <a:schemeClr val="tx1">
                    <a:lumMod val="90000"/>
                    <a:lumOff val="10000"/>
                  </a:schemeClr>
                </a:solidFill>
              </a:defRPr>
            </a:lvl4pPr>
            <a:lvl5pPr marL="1343025" indent="-266700">
              <a:buFont typeface="Wingdings" panose="05000000000000000000" pitchFamily="2" charset="2"/>
              <a:buChar char="§"/>
              <a:defRPr sz="1600">
                <a:solidFill>
                  <a:schemeClr val="tx1">
                    <a:lumMod val="90000"/>
                    <a:lumOff val="10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p>
            <a:endParaRPr lang="en-US" noProof="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sz="2800"/>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472371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text box: Maroon ">
    <p:bg>
      <p:bgPr>
        <a:solidFill>
          <a:schemeClr val="accent3">
            <a:lumMod val="50000"/>
          </a:schemeClr>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1798" y="1523805"/>
            <a:ext cx="5454652" cy="4581720"/>
          </a:xfrm>
        </p:spPr>
        <p:txBody>
          <a:bodyPr/>
          <a:lstStyle>
            <a:lvl1pPr>
              <a:defRPr sz="2800">
                <a:solidFill>
                  <a:schemeClr val="bg1"/>
                </a:solidFill>
              </a:defRPr>
            </a:lvl1pPr>
            <a:lvl2pPr marL="542925" indent="-276225">
              <a:buFont typeface="Wingdings" panose="05000000000000000000" pitchFamily="2" charset="2"/>
              <a:buChar char="§"/>
              <a:defRPr sz="2400">
                <a:solidFill>
                  <a:schemeClr val="bg1"/>
                </a:solidFill>
              </a:defRPr>
            </a:lvl2pPr>
            <a:lvl3pPr marL="809625" indent="-266700">
              <a:buFont typeface="Wingdings" panose="05000000000000000000" pitchFamily="2" charset="2"/>
              <a:buChar char="§"/>
              <a:defRPr sz="2000">
                <a:solidFill>
                  <a:schemeClr val="bg1"/>
                </a:solidFill>
              </a:defRPr>
            </a:lvl3pPr>
            <a:lvl4pPr marL="1076325" indent="-266700">
              <a:buFont typeface="Wingdings" panose="05000000000000000000" pitchFamily="2" charset="2"/>
              <a:buChar char="§"/>
              <a:defRPr sz="1800">
                <a:solidFill>
                  <a:schemeClr val="bg1"/>
                </a:solidFill>
              </a:defRPr>
            </a:lvl4pPr>
            <a:lvl5pPr marL="1343025" indent="-266700">
              <a:buFont typeface="Wingdings" panose="05000000000000000000" pitchFamily="2" charset="2"/>
              <a:buChar char="§"/>
              <a:defRPr sz="16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305552" y="1523804"/>
            <a:ext cx="5454650" cy="4581719"/>
          </a:xfrm>
        </p:spPr>
        <p:txBody>
          <a:bodyPr/>
          <a:lstStyle>
            <a:lvl1pPr>
              <a:defRPr sz="2800">
                <a:solidFill>
                  <a:schemeClr val="bg1"/>
                </a:solidFill>
              </a:defRPr>
            </a:lvl1pPr>
            <a:lvl2pPr marL="542925" indent="-276225">
              <a:buFont typeface="Wingdings" panose="05000000000000000000" pitchFamily="2" charset="2"/>
              <a:buChar char="§"/>
              <a:defRPr sz="2400">
                <a:solidFill>
                  <a:schemeClr val="bg1"/>
                </a:solidFill>
              </a:defRPr>
            </a:lvl2pPr>
            <a:lvl3pPr marL="809625" indent="-266700">
              <a:buFont typeface="Wingdings" panose="05000000000000000000" pitchFamily="2" charset="2"/>
              <a:buChar char="§"/>
              <a:defRPr sz="2000">
                <a:solidFill>
                  <a:schemeClr val="bg1"/>
                </a:solidFill>
              </a:defRPr>
            </a:lvl3pPr>
            <a:lvl4pPr marL="1076325" indent="-266700">
              <a:buFont typeface="Wingdings" panose="05000000000000000000" pitchFamily="2" charset="2"/>
              <a:buChar char="§"/>
              <a:defRPr sz="1800">
                <a:solidFill>
                  <a:schemeClr val="bg1"/>
                </a:solidFill>
              </a:defRPr>
            </a:lvl4pPr>
            <a:lvl5pPr marL="1343025" indent="-266700">
              <a:buFont typeface="Wingdings" panose="05000000000000000000" pitchFamily="2" charset="2"/>
              <a:buChar char="§"/>
              <a:defRPr sz="16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lvl1pPr>
              <a:defRPr>
                <a:solidFill>
                  <a:schemeClr val="bg1"/>
                </a:solidFill>
              </a:defRPr>
            </a:lvl1pPr>
          </a:lstStyle>
          <a:p>
            <a:endParaRPr lang="en-US"/>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sz="28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a:solidFill>
            <a:schemeClr val="bg1"/>
          </a:solidFill>
        </p:spPr>
        <p:txBody>
          <a:bodyPr/>
          <a:lstStyle>
            <a:lvl1pPr>
              <a:defRPr>
                <a:solidFill>
                  <a:schemeClr val="accent3">
                    <a:lumMod val="50000"/>
                  </a:schemeClr>
                </a:solidFill>
              </a:defRPr>
            </a:lvl1pPr>
          </a:lstStyle>
          <a:p>
            <a:fld id="{B67B645E-C5E5-4727-B977-D372A0AA71D9}" type="slidenum">
              <a:rPr lang="en-US" smtClean="0"/>
              <a:pPr/>
              <a:t>‹#›</a:t>
            </a:fld>
            <a:endParaRPr lang="en-US"/>
          </a:p>
        </p:txBody>
      </p:sp>
      <p:pic>
        <p:nvPicPr>
          <p:cNvPr id="3" name="Picture 2">
            <a:extLst>
              <a:ext uri="{FF2B5EF4-FFF2-40B4-BE49-F238E27FC236}">
                <a16:creationId xmlns:a16="http://schemas.microsoft.com/office/drawing/2014/main" id="{E0C31910-13CB-BEF4-1124-6EDA3F85713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350084" y="6310012"/>
            <a:ext cx="1183181" cy="441814"/>
          </a:xfrm>
          <a:prstGeom prst="rect">
            <a:avLst/>
          </a:prstGeom>
        </p:spPr>
      </p:pic>
    </p:spTree>
    <p:extLst>
      <p:ext uri="{BB962C8B-B14F-4D97-AF65-F5344CB8AC3E}">
        <p14:creationId xmlns:p14="http://schemas.microsoft.com/office/powerpoint/2010/main" val="2204519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a:p>
            <a:pPr lvl="2"/>
            <a:endParaRPr lang="en-US" noProof="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800">
                <a:solidFill>
                  <a:schemeClr val="tx1">
                    <a:lumMod val="75000"/>
                    <a:lumOff val="25000"/>
                  </a:schemeClr>
                </a:solidFill>
                <a:latin typeface="Arial" panose="020B0604020202020204" pitchFamily="34" charset="0"/>
                <a:cs typeface="Arial" panose="020B0604020202020204" pitchFamily="34" charset="0"/>
              </a:defRPr>
            </a:lvl1pPr>
          </a:lstStyle>
          <a:p>
            <a:endParaRPr lang="en-US"/>
          </a:p>
        </p:txBody>
      </p:sp>
      <p:pic>
        <p:nvPicPr>
          <p:cNvPr id="12" name="Picture 11">
            <a:extLst>
              <a:ext uri="{FF2B5EF4-FFF2-40B4-BE49-F238E27FC236}">
                <a16:creationId xmlns:a16="http://schemas.microsoft.com/office/drawing/2014/main" id="{0B6E215A-5CBB-4D87-AC07-D4489F92376D}"/>
              </a:ext>
            </a:extLst>
          </p:cNvPr>
          <p:cNvPicPr>
            <a:picLocks noChangeAspect="1"/>
          </p:cNvPicPr>
          <p:nvPr userDrawn="1"/>
        </p:nvPicPr>
        <p:blipFill>
          <a:blip r:embed="rId20"/>
          <a:srcRect/>
          <a:stretch/>
        </p:blipFill>
        <p:spPr>
          <a:xfrm>
            <a:off x="10356783" y="6292132"/>
            <a:ext cx="1170655" cy="468951"/>
          </a:xfrm>
          <a:prstGeom prst="rect">
            <a:avLst/>
          </a:prstGeom>
        </p:spPr>
      </p:pic>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1621193" y="6333670"/>
            <a:ext cx="395755" cy="385876"/>
          </a:xfrm>
          <a:prstGeom prst="ellipse">
            <a:avLst/>
          </a:prstGeom>
          <a:solidFill>
            <a:srgbClr val="661522"/>
          </a:solidFill>
        </p:spPr>
        <p:txBody>
          <a:bodyPr lIns="0" tIns="0" rIns="0" bIns="0" anchor="ctr"/>
          <a:lstStyle>
            <a:lvl1pPr algn="ctr">
              <a:defRPr lang="en-ZA" sz="1800" b="1" smtClean="0">
                <a:solidFill>
                  <a:schemeClr val="bg1"/>
                </a:solidFill>
              </a:defRPr>
            </a:lvl1pPr>
          </a:lstStyle>
          <a:p>
            <a:fld id="{B67B645E-C5E5-4727-B977-D372A0AA71D9}" type="slidenum">
              <a:rPr lang="en-US" smtClean="0"/>
              <a:pPr/>
              <a:t>‹#›</a:t>
            </a:fld>
            <a:endParaRPr lang="en-US"/>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75" r:id="rId1"/>
    <p:sldLayoutId id="2147483679" r:id="rId2"/>
    <p:sldLayoutId id="2147483692" r:id="rId3"/>
    <p:sldLayoutId id="2147483695" r:id="rId4"/>
    <p:sldLayoutId id="2147483699" r:id="rId5"/>
    <p:sldLayoutId id="2147483654" r:id="rId6"/>
    <p:sldLayoutId id="2147483685" r:id="rId7"/>
    <p:sldLayoutId id="2147483668" r:id="rId8"/>
    <p:sldLayoutId id="2147483686" r:id="rId9"/>
    <p:sldLayoutId id="2147483653" r:id="rId10"/>
    <p:sldLayoutId id="2147483687" r:id="rId11"/>
    <p:sldLayoutId id="2147483677" r:id="rId12"/>
    <p:sldLayoutId id="2147483697" r:id="rId13"/>
    <p:sldLayoutId id="2147483698" r:id="rId14"/>
    <p:sldLayoutId id="2147483683" r:id="rId15"/>
    <p:sldLayoutId id="2147483689" r:id="rId16"/>
    <p:sldLayoutId id="2147483680" r:id="rId17"/>
    <p:sldLayoutId id="2147483696" r:id="rId18"/>
  </p:sldLayoutIdLst>
  <p:hf hdr="0" ftr="0" dt="0"/>
  <p:txStyles>
    <p:titleStyle>
      <a:lvl1pPr algn="l" defTabSz="914400" rtl="0" eaLnBrk="1" latinLnBrk="0" hangingPunct="1">
        <a:lnSpc>
          <a:spcPct val="90000"/>
        </a:lnSpc>
        <a:spcBef>
          <a:spcPct val="0"/>
        </a:spcBef>
        <a:buNone/>
        <a:defRPr lang="en-ZA" sz="4400" b="1" kern="1200" spc="-150" dirty="0">
          <a:solidFill>
            <a:srgbClr val="661522"/>
          </a:solidFill>
          <a:latin typeface="Arial" panose="020B0604020202020204" pitchFamily="34" charset="0"/>
          <a:ea typeface="+mj-ea"/>
          <a:cs typeface="Arial" panose="020B0604020202020204" pitchFamily="34" charset="0"/>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2800" kern="1200">
          <a:solidFill>
            <a:schemeClr val="tx1">
              <a:lumMod val="90000"/>
              <a:lumOff val="10000"/>
            </a:schemeClr>
          </a:solidFill>
          <a:latin typeface="Arial" panose="020B0604020202020204" pitchFamily="34" charset="0"/>
          <a:ea typeface="+mn-ea"/>
          <a:cs typeface="Arial" panose="020B0604020202020204" pitchFamily="34" charset="0"/>
        </a:defRPr>
      </a:lvl1pPr>
      <a:lvl2pPr marL="542925" indent="-276225" algn="l" defTabSz="914400" rtl="0" eaLnBrk="1" latinLnBrk="0" hangingPunct="1">
        <a:lnSpc>
          <a:spcPct val="90000"/>
        </a:lnSpc>
        <a:spcBef>
          <a:spcPts val="500"/>
        </a:spcBef>
        <a:buFont typeface="Wingdings" panose="05000000000000000000" pitchFamily="2" charset="2"/>
        <a:buChar char="§"/>
        <a:defRPr sz="2400" kern="1200">
          <a:solidFill>
            <a:schemeClr val="tx1">
              <a:lumMod val="90000"/>
              <a:lumOff val="10000"/>
            </a:schemeClr>
          </a:solidFill>
          <a:latin typeface="Arial" panose="020B0604020202020204" pitchFamily="34" charset="0"/>
          <a:ea typeface="+mn-ea"/>
          <a:cs typeface="Arial" panose="020B0604020202020204" pitchFamily="34" charset="0"/>
        </a:defRPr>
      </a:lvl2pPr>
      <a:lvl3pPr marL="885825" indent="-342900" algn="l" defTabSz="914400" rtl="0" eaLnBrk="1" latinLnBrk="0" hangingPunct="1">
        <a:lnSpc>
          <a:spcPct val="90000"/>
        </a:lnSpc>
        <a:spcBef>
          <a:spcPts val="500"/>
        </a:spcBef>
        <a:buFont typeface="Wingdings" panose="05000000000000000000" pitchFamily="2" charset="2"/>
        <a:buChar char="§"/>
        <a:defRPr sz="2000" kern="1200">
          <a:solidFill>
            <a:schemeClr val="tx1">
              <a:lumMod val="90000"/>
              <a:lumOff val="10000"/>
            </a:schemeClr>
          </a:solidFill>
          <a:latin typeface="Arial" panose="020B0604020202020204" pitchFamily="34" charset="0"/>
          <a:ea typeface="+mn-ea"/>
          <a:cs typeface="Arial" panose="020B0604020202020204" pitchFamily="34" charset="0"/>
        </a:defRPr>
      </a:lvl3pPr>
      <a:lvl4pPr marL="1095375" indent="-285750" algn="l" defTabSz="914400" rtl="0" eaLnBrk="1" latinLnBrk="0" hangingPunct="1">
        <a:lnSpc>
          <a:spcPct val="90000"/>
        </a:lnSpc>
        <a:spcBef>
          <a:spcPts val="500"/>
        </a:spcBef>
        <a:buFont typeface="Wingdings" panose="05000000000000000000" pitchFamily="2" charset="2"/>
        <a:buChar char="§"/>
        <a:defRPr sz="1800" kern="1200">
          <a:solidFill>
            <a:srgbClr val="000000"/>
          </a:solidFill>
          <a:latin typeface="Arial" panose="020B0604020202020204" pitchFamily="34" charset="0"/>
          <a:ea typeface="+mn-ea"/>
          <a:cs typeface="Arial" panose="020B0604020202020204" pitchFamily="34" charset="0"/>
        </a:defRPr>
      </a:lvl4pPr>
      <a:lvl5pPr marL="1343025" indent="-266700" algn="l" defTabSz="914400" rtl="0" eaLnBrk="1" latinLnBrk="0" hangingPunct="1">
        <a:lnSpc>
          <a:spcPct val="90000"/>
        </a:lnSpc>
        <a:spcBef>
          <a:spcPts val="500"/>
        </a:spcBef>
        <a:buFont typeface="Wingdings" panose="05000000000000000000" pitchFamily="2" charset="2"/>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blind.msstate.edu/training/training-activitie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ntac.blind.msstate.edu/service-providers/technical-assistance-activitie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blind.msstate.edu/research/current/project-1-access-technology-workplace"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blind.msstate.edu/questions-about-vl"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www.ntac.blind.msstate.edu/consumers/navigating-vr-services" TargetMode="External"/><Relationship Id="rId5" Type="http://schemas.openxmlformats.org/officeDocument/2006/relationships/hyperlink" Target="https://www.ntac.blind.msstate.edu/consumers/finding-services" TargetMode="External"/><Relationship Id="rId4" Type="http://schemas.openxmlformats.org/officeDocument/2006/relationships/hyperlink" Target="https://www.ntac.blind.msstate.edu/businesses/shr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ntac.blind.msstate.edu/service-providers/virtual-interview-training-toolkit"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www.instagram.com/nrtc_blv" TargetMode="External"/><Relationship Id="rId3" Type="http://schemas.openxmlformats.org/officeDocument/2006/relationships/hyperlink" Target="https://tinyurl.com/NRTC-newsletter" TargetMode="External"/><Relationship Id="rId7" Type="http://schemas.openxmlformats.org/officeDocument/2006/relationships/hyperlink" Target="http://www.twitter.com/MSU_NRTC"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www.facebook.com/theNRTC" TargetMode="External"/><Relationship Id="rId5" Type="http://schemas.openxmlformats.org/officeDocument/2006/relationships/hyperlink" Target="https://www.ntac.blind.msstate.edu/" TargetMode="External"/><Relationship Id="rId10" Type="http://schemas.openxmlformats.org/officeDocument/2006/relationships/image" Target="../media/image10.png"/><Relationship Id="rId4" Type="http://schemas.openxmlformats.org/officeDocument/2006/relationships/hyperlink" Target="https://www.blind.msstate.edu/" TargetMode="External"/><Relationship Id="rId9" Type="http://schemas.openxmlformats.org/officeDocument/2006/relationships/hyperlink" Target="http://www.linkedin.com/company/nrtc-blindness-lowvisio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33E24-AFB1-C3FB-0898-480125E3976D}"/>
              </a:ext>
            </a:extLst>
          </p:cNvPr>
          <p:cNvSpPr>
            <a:spLocks noGrp="1"/>
          </p:cNvSpPr>
          <p:nvPr>
            <p:ph type="ctrTitle"/>
          </p:nvPr>
        </p:nvSpPr>
        <p:spPr>
          <a:xfrm>
            <a:off x="674181" y="771869"/>
            <a:ext cx="10587076" cy="3010991"/>
          </a:xfrm>
        </p:spPr>
        <p:txBody>
          <a:bodyPr/>
          <a:lstStyle/>
          <a:p>
            <a:pPr>
              <a:lnSpc>
                <a:spcPct val="100000"/>
              </a:lnSpc>
              <a:spcAft>
                <a:spcPts val="300"/>
              </a:spcAft>
            </a:pPr>
            <a:r>
              <a:rPr lang="en-US" sz="6000" cap="small" dirty="0"/>
              <a:t>Innovative Research &amp; Training Activities by the NRTC</a:t>
            </a:r>
            <a:endParaRPr lang="en-US" sz="4800" cap="small" dirty="0"/>
          </a:p>
        </p:txBody>
      </p:sp>
      <p:sp>
        <p:nvSpPr>
          <p:cNvPr id="3" name="Subtitle 2">
            <a:extLst>
              <a:ext uri="{FF2B5EF4-FFF2-40B4-BE49-F238E27FC236}">
                <a16:creationId xmlns:a16="http://schemas.microsoft.com/office/drawing/2014/main" id="{12B65955-9CC1-4734-92DD-2F2E08AA45E1}"/>
              </a:ext>
            </a:extLst>
          </p:cNvPr>
          <p:cNvSpPr>
            <a:spLocks noGrp="1"/>
          </p:cNvSpPr>
          <p:nvPr>
            <p:ph type="subTitle" idx="1"/>
          </p:nvPr>
        </p:nvSpPr>
        <p:spPr>
          <a:xfrm>
            <a:off x="674181" y="5298509"/>
            <a:ext cx="5632496" cy="962985"/>
          </a:xfrm>
        </p:spPr>
        <p:txBody>
          <a:bodyPr/>
          <a:lstStyle/>
          <a:p>
            <a:r>
              <a:rPr lang="en-US" cap="none" dirty="0"/>
              <a:t>Michele McDonnall</a:t>
            </a:r>
          </a:p>
          <a:p>
            <a:r>
              <a:rPr lang="en-US" cap="none" dirty="0"/>
              <a:t>Stephanie Welch-Grenier</a:t>
            </a:r>
          </a:p>
        </p:txBody>
      </p:sp>
    </p:spTree>
    <p:extLst>
      <p:ext uri="{BB962C8B-B14F-4D97-AF65-F5344CB8AC3E}">
        <p14:creationId xmlns:p14="http://schemas.microsoft.com/office/powerpoint/2010/main" val="2344148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EF821-4638-7AF0-BCDF-FE43C702B8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745FEF-8462-CBAD-D1D3-0F8E7AFD923B}"/>
              </a:ext>
            </a:extLst>
          </p:cNvPr>
          <p:cNvSpPr>
            <a:spLocks noGrp="1"/>
          </p:cNvSpPr>
          <p:nvPr>
            <p:ph type="title"/>
          </p:nvPr>
        </p:nvSpPr>
        <p:spPr/>
        <p:txBody>
          <a:bodyPr/>
          <a:lstStyle/>
          <a:p>
            <a:r>
              <a:rPr lang="en-US"/>
              <a:t>How VR Agencies Address Mental Health</a:t>
            </a:r>
          </a:p>
        </p:txBody>
      </p:sp>
      <p:sp>
        <p:nvSpPr>
          <p:cNvPr id="3" name="Content Placeholder 2">
            <a:extLst>
              <a:ext uri="{FF2B5EF4-FFF2-40B4-BE49-F238E27FC236}">
                <a16:creationId xmlns:a16="http://schemas.microsoft.com/office/drawing/2014/main" id="{532F1633-DF7C-3158-7264-194D08FC03AD}"/>
              </a:ext>
            </a:extLst>
          </p:cNvPr>
          <p:cNvSpPr>
            <a:spLocks noGrp="1"/>
          </p:cNvSpPr>
          <p:nvPr>
            <p:ph idx="1"/>
          </p:nvPr>
        </p:nvSpPr>
        <p:spPr>
          <a:xfrm>
            <a:off x="432001" y="1625600"/>
            <a:ext cx="10899146" cy="4565649"/>
          </a:xfrm>
        </p:spPr>
        <p:txBody>
          <a:bodyPr/>
          <a:lstStyle/>
          <a:p>
            <a:r>
              <a:rPr lang="en-US" sz="3200" u="sng" dirty="0"/>
              <a:t>Purpose</a:t>
            </a:r>
            <a:r>
              <a:rPr lang="en-US" sz="3200" dirty="0"/>
              <a:t>: Investigate agency-level mental health service provision policies and their relationship with employment outcomes for VR consumers with B/LV</a:t>
            </a:r>
          </a:p>
          <a:p>
            <a:r>
              <a:rPr lang="en-US" sz="3200" u="sng" dirty="0"/>
              <a:t>Impact</a:t>
            </a:r>
            <a:r>
              <a:rPr lang="en-US" sz="3200" dirty="0"/>
              <a:t>: </a:t>
            </a:r>
          </a:p>
          <a:p>
            <a:pPr lvl="1"/>
            <a:r>
              <a:rPr lang="en-US" sz="3000" dirty="0"/>
              <a:t>Increase knowledge about mental health service provision for VR consumers with B/LV</a:t>
            </a:r>
          </a:p>
          <a:p>
            <a:pPr lvl="1"/>
            <a:r>
              <a:rPr lang="en-US" sz="3000" dirty="0"/>
              <a:t>Identify promising VR policies and practices to address mental health needs</a:t>
            </a:r>
          </a:p>
        </p:txBody>
      </p:sp>
      <p:sp>
        <p:nvSpPr>
          <p:cNvPr id="4" name="Slide Number Placeholder 3">
            <a:extLst>
              <a:ext uri="{FF2B5EF4-FFF2-40B4-BE49-F238E27FC236}">
                <a16:creationId xmlns:a16="http://schemas.microsoft.com/office/drawing/2014/main" id="{383A4B66-E8E1-B38C-97EE-DA00ED70E729}"/>
              </a:ext>
            </a:extLst>
          </p:cNvPr>
          <p:cNvSpPr>
            <a:spLocks noGrp="1"/>
          </p:cNvSpPr>
          <p:nvPr>
            <p:ph type="sldNum" sz="quarter" idx="11"/>
          </p:nvPr>
        </p:nvSpPr>
        <p:spPr/>
        <p:txBody>
          <a:bodyPr/>
          <a:lstStyle/>
          <a:p>
            <a:fld id="{B67B645E-C5E5-4727-B977-D372A0AA71D9}" type="slidenum">
              <a:rPr lang="en-US" smtClean="0"/>
              <a:pPr/>
              <a:t>10</a:t>
            </a:fld>
            <a:endParaRPr lang="en-US"/>
          </a:p>
        </p:txBody>
      </p:sp>
    </p:spTree>
    <p:extLst>
      <p:ext uri="{BB962C8B-B14F-4D97-AF65-F5344CB8AC3E}">
        <p14:creationId xmlns:p14="http://schemas.microsoft.com/office/powerpoint/2010/main" val="1345356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0DA5E-6449-1AEE-F99A-154A1B0EBA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AA88CC-DE82-1F0F-2AEB-2E940DFB4184}"/>
              </a:ext>
            </a:extLst>
          </p:cNvPr>
          <p:cNvSpPr>
            <a:spLocks noGrp="1"/>
          </p:cNvSpPr>
          <p:nvPr>
            <p:ph type="title"/>
          </p:nvPr>
        </p:nvSpPr>
        <p:spPr/>
        <p:txBody>
          <a:bodyPr/>
          <a:lstStyle/>
          <a:p>
            <a:r>
              <a:rPr lang="en-US" dirty="0"/>
              <a:t>Training Projects</a:t>
            </a:r>
          </a:p>
        </p:txBody>
      </p:sp>
      <p:sp>
        <p:nvSpPr>
          <p:cNvPr id="5" name="Content Placeholder 4">
            <a:extLst>
              <a:ext uri="{FF2B5EF4-FFF2-40B4-BE49-F238E27FC236}">
                <a16:creationId xmlns:a16="http://schemas.microsoft.com/office/drawing/2014/main" id="{27A8A857-0630-24CB-3BE3-F893B5AC7DB5}"/>
              </a:ext>
              <a:ext uri="{C183D7F6-B498-43B3-948B-1728B52AA6E4}">
                <adec:decorative xmlns:adec="http://schemas.microsoft.com/office/drawing/2017/decorative" val="0"/>
              </a:ext>
            </a:extLst>
          </p:cNvPr>
          <p:cNvSpPr>
            <a:spLocks noGrp="1"/>
          </p:cNvSpPr>
          <p:nvPr>
            <p:ph idx="1"/>
          </p:nvPr>
        </p:nvSpPr>
        <p:spPr>
          <a:xfrm>
            <a:off x="432000" y="1460500"/>
            <a:ext cx="11329200" cy="4730749"/>
          </a:xfrm>
        </p:spPr>
        <p:txBody>
          <a:bodyPr/>
          <a:lstStyle/>
          <a:p>
            <a:r>
              <a:rPr lang="en-US" dirty="0"/>
              <a:t>Primary audiences: service providers and administrators</a:t>
            </a:r>
          </a:p>
          <a:p>
            <a:r>
              <a:rPr lang="en-US" dirty="0"/>
              <a:t>General population (undergrad students), researchers, educators, and parents are additional audiences</a:t>
            </a:r>
          </a:p>
          <a:p>
            <a:r>
              <a:rPr lang="en-US" dirty="0"/>
              <a:t>10 projects that focus on:</a:t>
            </a:r>
          </a:p>
          <a:p>
            <a:pPr lvl="1"/>
            <a:r>
              <a:rPr lang="en-US" dirty="0"/>
              <a:t>Evaluating and revising existing training</a:t>
            </a:r>
          </a:p>
          <a:p>
            <a:pPr lvl="1"/>
            <a:r>
              <a:rPr lang="en-US" dirty="0"/>
              <a:t>Creating new training </a:t>
            </a:r>
          </a:p>
          <a:p>
            <a:pPr lvl="1"/>
            <a:r>
              <a:rPr lang="en-US" dirty="0"/>
              <a:t>Educating the general population</a:t>
            </a:r>
          </a:p>
          <a:p>
            <a:pPr lvl="1"/>
            <a:r>
              <a:rPr lang="en-US" dirty="0"/>
              <a:t>Disseminating research-based curricula and tools</a:t>
            </a:r>
          </a:p>
          <a:p>
            <a:pPr lvl="1"/>
            <a:r>
              <a:rPr lang="en-US" dirty="0"/>
              <a:t>Providing training requested by agencies</a:t>
            </a:r>
          </a:p>
          <a:p>
            <a:pPr lvl="1"/>
            <a:r>
              <a:rPr lang="en-US" dirty="0"/>
              <a:t>Sharing RRTC research results with all stakeholders</a:t>
            </a:r>
          </a:p>
          <a:p>
            <a:endParaRPr lang="en-US" dirty="0"/>
          </a:p>
        </p:txBody>
      </p:sp>
      <p:sp>
        <p:nvSpPr>
          <p:cNvPr id="4" name="Slide Number Placeholder 3">
            <a:extLst>
              <a:ext uri="{FF2B5EF4-FFF2-40B4-BE49-F238E27FC236}">
                <a16:creationId xmlns:a16="http://schemas.microsoft.com/office/drawing/2014/main" id="{895B13D4-0D7B-F280-E547-9CACD7C44081}"/>
              </a:ext>
            </a:extLst>
          </p:cNvPr>
          <p:cNvSpPr>
            <a:spLocks noGrp="1"/>
          </p:cNvSpPr>
          <p:nvPr>
            <p:ph type="sldNum" sz="quarter" idx="11"/>
          </p:nvPr>
        </p:nvSpPr>
        <p:spPr/>
        <p:txBody>
          <a:bodyPr/>
          <a:lstStyle/>
          <a:p>
            <a:fld id="{B67B645E-C5E5-4727-B977-D372A0AA71D9}" type="slidenum">
              <a:rPr lang="en-US" smtClean="0"/>
              <a:pPr/>
              <a:t>11</a:t>
            </a:fld>
            <a:endParaRPr lang="en-US"/>
          </a:p>
        </p:txBody>
      </p:sp>
    </p:spTree>
    <p:extLst>
      <p:ext uri="{BB962C8B-B14F-4D97-AF65-F5344CB8AC3E}">
        <p14:creationId xmlns:p14="http://schemas.microsoft.com/office/powerpoint/2010/main" val="4265836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F03E-FA21-010D-CCEF-C304B0137028}"/>
              </a:ext>
            </a:extLst>
          </p:cNvPr>
          <p:cNvSpPr>
            <a:spLocks noGrp="1"/>
          </p:cNvSpPr>
          <p:nvPr>
            <p:ph type="title"/>
          </p:nvPr>
        </p:nvSpPr>
        <p:spPr/>
        <p:txBody>
          <a:bodyPr/>
          <a:lstStyle/>
          <a:p>
            <a:r>
              <a:rPr lang="en-US"/>
              <a:t>New Training Projects </a:t>
            </a:r>
          </a:p>
        </p:txBody>
      </p:sp>
      <p:sp>
        <p:nvSpPr>
          <p:cNvPr id="3" name="Content Placeholder 2">
            <a:extLst>
              <a:ext uri="{FF2B5EF4-FFF2-40B4-BE49-F238E27FC236}">
                <a16:creationId xmlns:a16="http://schemas.microsoft.com/office/drawing/2014/main" id="{3523633C-12CB-E561-D41B-EE6B31B2F04A}"/>
              </a:ext>
            </a:extLst>
          </p:cNvPr>
          <p:cNvSpPr>
            <a:spLocks noGrp="1"/>
          </p:cNvSpPr>
          <p:nvPr>
            <p:ph idx="1"/>
          </p:nvPr>
        </p:nvSpPr>
        <p:spPr>
          <a:xfrm>
            <a:off x="432000" y="1371600"/>
            <a:ext cx="11329200" cy="4819650"/>
          </a:xfrm>
        </p:spPr>
        <p:txBody>
          <a:bodyPr/>
          <a:lstStyle/>
          <a:p>
            <a:r>
              <a:rPr lang="en-US" dirty="0"/>
              <a:t>Essentials for Blindness Professionals</a:t>
            </a:r>
          </a:p>
          <a:p>
            <a:r>
              <a:rPr lang="en-US" dirty="0"/>
              <a:t>The Blindness Experience (MSU undergraduate course)</a:t>
            </a:r>
          </a:p>
          <a:p>
            <a:r>
              <a:rPr lang="en-US" dirty="0"/>
              <a:t>Questions About Vision Loss training </a:t>
            </a:r>
          </a:p>
          <a:p>
            <a:r>
              <a:rPr lang="en-US" dirty="0"/>
              <a:t>Job Search Blueprint trainer workshops</a:t>
            </a:r>
          </a:p>
          <a:p>
            <a:r>
              <a:rPr lang="en-US" dirty="0"/>
              <a:t>4to24 App training workshops</a:t>
            </a:r>
          </a:p>
          <a:p>
            <a:endParaRPr lang="en-US" dirty="0"/>
          </a:p>
          <a:p>
            <a:pPr marL="0" indent="0">
              <a:buNone/>
            </a:pPr>
            <a:r>
              <a:rPr lang="en-US"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Learn more about our training activities today!</a:t>
            </a:r>
            <a:endParaRPr lang="en-US" dirty="0">
              <a:solidFill>
                <a:schemeClr val="accent1">
                  <a:lumMod val="60000"/>
                  <a:lumOff val="40000"/>
                </a:schemeClr>
              </a:solidFill>
            </a:endParaRPr>
          </a:p>
        </p:txBody>
      </p:sp>
      <p:sp>
        <p:nvSpPr>
          <p:cNvPr id="4" name="Slide Number Placeholder 3">
            <a:extLst>
              <a:ext uri="{FF2B5EF4-FFF2-40B4-BE49-F238E27FC236}">
                <a16:creationId xmlns:a16="http://schemas.microsoft.com/office/drawing/2014/main" id="{9C15879F-E7E2-F0D2-89BC-90D0F56A3F22}"/>
              </a:ext>
            </a:extLst>
          </p:cNvPr>
          <p:cNvSpPr>
            <a:spLocks noGrp="1"/>
          </p:cNvSpPr>
          <p:nvPr>
            <p:ph type="sldNum" sz="quarter" idx="11"/>
          </p:nvPr>
        </p:nvSpPr>
        <p:spPr/>
        <p:txBody>
          <a:bodyPr/>
          <a:lstStyle/>
          <a:p>
            <a:fld id="{B67B645E-C5E5-4727-B977-D372A0AA71D9}" type="slidenum">
              <a:rPr lang="en-US" smtClean="0"/>
              <a:pPr/>
              <a:t>12</a:t>
            </a:fld>
            <a:endParaRPr lang="en-US"/>
          </a:p>
        </p:txBody>
      </p:sp>
    </p:spTree>
    <p:extLst>
      <p:ext uri="{BB962C8B-B14F-4D97-AF65-F5344CB8AC3E}">
        <p14:creationId xmlns:p14="http://schemas.microsoft.com/office/powerpoint/2010/main" val="3140564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49BF8-6077-8643-1232-B9E57139DC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32D5CD-13C5-1743-FD5A-4C4181C536DD}"/>
              </a:ext>
            </a:extLst>
          </p:cNvPr>
          <p:cNvSpPr>
            <a:spLocks noGrp="1"/>
          </p:cNvSpPr>
          <p:nvPr>
            <p:ph type="title"/>
          </p:nvPr>
        </p:nvSpPr>
        <p:spPr/>
        <p:txBody>
          <a:bodyPr/>
          <a:lstStyle/>
          <a:p>
            <a:r>
              <a:rPr lang="en-US"/>
              <a:t>Technical Assistance Projects</a:t>
            </a:r>
          </a:p>
        </p:txBody>
      </p:sp>
      <p:sp>
        <p:nvSpPr>
          <p:cNvPr id="3" name="Content Placeholder 2">
            <a:extLst>
              <a:ext uri="{FF2B5EF4-FFF2-40B4-BE49-F238E27FC236}">
                <a16:creationId xmlns:a16="http://schemas.microsoft.com/office/drawing/2014/main" id="{E85708BB-5F14-8273-3596-996E3C723B06}"/>
              </a:ext>
            </a:extLst>
          </p:cNvPr>
          <p:cNvSpPr>
            <a:spLocks noGrp="1"/>
          </p:cNvSpPr>
          <p:nvPr>
            <p:ph idx="1"/>
          </p:nvPr>
        </p:nvSpPr>
        <p:spPr>
          <a:xfrm>
            <a:off x="432000" y="1319644"/>
            <a:ext cx="11329200" cy="4871605"/>
          </a:xfrm>
        </p:spPr>
        <p:txBody>
          <a:bodyPr/>
          <a:lstStyle/>
          <a:p>
            <a:r>
              <a:rPr lang="en-US"/>
              <a:t>Audiences include service providers, employers, general population, and people with B/LV and family members</a:t>
            </a:r>
          </a:p>
          <a:p>
            <a:r>
              <a:rPr lang="en-US"/>
              <a:t>7 projects that focus on:</a:t>
            </a:r>
          </a:p>
          <a:p>
            <a:pPr lvl="1"/>
            <a:r>
              <a:rPr lang="en-US"/>
              <a:t>Providing support to VR and nonprofit agency staff</a:t>
            </a:r>
          </a:p>
          <a:p>
            <a:pPr lvl="1"/>
            <a:r>
              <a:rPr lang="en-US"/>
              <a:t>Increasing awareness of NRTC resources &amp; research</a:t>
            </a:r>
          </a:p>
          <a:p>
            <a:pPr lvl="1"/>
            <a:r>
              <a:rPr lang="en-US"/>
              <a:t>Evaluating and revising our websites (primary avenue for TA)</a:t>
            </a:r>
          </a:p>
          <a:p>
            <a:pPr lvl="1"/>
            <a:r>
              <a:rPr lang="en-US"/>
              <a:t>Developing relevant resources for different audiences</a:t>
            </a:r>
          </a:p>
          <a:p>
            <a:pPr lvl="1"/>
            <a:endParaRPr lang="en-US"/>
          </a:p>
        </p:txBody>
      </p:sp>
      <p:sp>
        <p:nvSpPr>
          <p:cNvPr id="4" name="Slide Number Placeholder 3">
            <a:extLst>
              <a:ext uri="{FF2B5EF4-FFF2-40B4-BE49-F238E27FC236}">
                <a16:creationId xmlns:a16="http://schemas.microsoft.com/office/drawing/2014/main" id="{78954243-ECE2-7927-9F34-71139D0F4699}"/>
              </a:ext>
            </a:extLst>
          </p:cNvPr>
          <p:cNvSpPr>
            <a:spLocks noGrp="1"/>
          </p:cNvSpPr>
          <p:nvPr>
            <p:ph type="sldNum" sz="quarter" idx="11"/>
          </p:nvPr>
        </p:nvSpPr>
        <p:spPr/>
        <p:txBody>
          <a:bodyPr/>
          <a:lstStyle/>
          <a:p>
            <a:fld id="{B67B645E-C5E5-4727-B977-D372A0AA71D9}" type="slidenum">
              <a:rPr lang="en-US" smtClean="0"/>
              <a:pPr/>
              <a:t>13</a:t>
            </a:fld>
            <a:endParaRPr lang="en-US"/>
          </a:p>
        </p:txBody>
      </p:sp>
    </p:spTree>
    <p:extLst>
      <p:ext uri="{BB962C8B-B14F-4D97-AF65-F5344CB8AC3E}">
        <p14:creationId xmlns:p14="http://schemas.microsoft.com/office/powerpoint/2010/main" val="2200570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8D74C-25BB-CCD9-8B0B-CC77158296E8}"/>
              </a:ext>
            </a:extLst>
          </p:cNvPr>
          <p:cNvSpPr>
            <a:spLocks noGrp="1"/>
          </p:cNvSpPr>
          <p:nvPr>
            <p:ph type="title"/>
          </p:nvPr>
        </p:nvSpPr>
        <p:spPr/>
        <p:txBody>
          <a:bodyPr/>
          <a:lstStyle/>
          <a:p>
            <a:r>
              <a:rPr lang="en-US"/>
              <a:t>New Technical Assistance Projects</a:t>
            </a:r>
          </a:p>
        </p:txBody>
      </p:sp>
      <p:sp>
        <p:nvSpPr>
          <p:cNvPr id="3" name="Content Placeholder 2">
            <a:extLst>
              <a:ext uri="{FF2B5EF4-FFF2-40B4-BE49-F238E27FC236}">
                <a16:creationId xmlns:a16="http://schemas.microsoft.com/office/drawing/2014/main" id="{5EF7A306-31D1-5C42-DCC2-7744FDC0A3E6}"/>
              </a:ext>
            </a:extLst>
          </p:cNvPr>
          <p:cNvSpPr>
            <a:spLocks noGrp="1"/>
          </p:cNvSpPr>
          <p:nvPr>
            <p:ph idx="1"/>
          </p:nvPr>
        </p:nvSpPr>
        <p:spPr>
          <a:xfrm>
            <a:off x="432000" y="1320800"/>
            <a:ext cx="11329200" cy="4870450"/>
          </a:xfrm>
        </p:spPr>
        <p:txBody>
          <a:bodyPr/>
          <a:lstStyle/>
          <a:p>
            <a:r>
              <a:rPr lang="en-US" dirty="0"/>
              <a:t>Community of Practice </a:t>
            </a:r>
          </a:p>
          <a:p>
            <a:pPr lvl="1"/>
            <a:r>
              <a:rPr lang="en-US" dirty="0"/>
              <a:t>Offered the 2</a:t>
            </a:r>
            <a:r>
              <a:rPr lang="en-US" baseline="30000" dirty="0"/>
              <a:t>nd</a:t>
            </a:r>
            <a:r>
              <a:rPr lang="en-US" dirty="0"/>
              <a:t> Tuesday of each month</a:t>
            </a:r>
          </a:p>
          <a:p>
            <a:r>
              <a:rPr lang="en-US" dirty="0"/>
              <a:t>Quarterly Open Office Hours </a:t>
            </a:r>
          </a:p>
          <a:p>
            <a:r>
              <a:rPr lang="en-US" dirty="0"/>
              <a:t>Improving Accessibility in the Workplace</a:t>
            </a:r>
          </a:p>
          <a:p>
            <a:pPr lvl="1"/>
            <a:r>
              <a:rPr lang="en-US" dirty="0"/>
              <a:t>3 guides</a:t>
            </a:r>
          </a:p>
          <a:p>
            <a:pPr lvl="1"/>
            <a:r>
              <a:rPr lang="en-US" dirty="0"/>
              <a:t>1 video/course (for coworkers)</a:t>
            </a:r>
          </a:p>
          <a:p>
            <a:r>
              <a:rPr lang="en-US" dirty="0"/>
              <a:t>Podcast Series</a:t>
            </a:r>
          </a:p>
          <a:p>
            <a:pPr lvl="1"/>
            <a:endParaRPr lang="en-US" dirty="0"/>
          </a:p>
          <a:p>
            <a:pPr marL="0" indent="0">
              <a:buNone/>
            </a:pPr>
            <a:endParaRPr lang="en-US" dirty="0"/>
          </a:p>
          <a:p>
            <a:pPr marL="0" indent="0">
              <a:buNone/>
            </a:pPr>
            <a:r>
              <a:rPr lang="en-US"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Learn more about our Technical Assistance activities today!</a:t>
            </a:r>
            <a:endParaRPr lang="en-US" dirty="0">
              <a:solidFill>
                <a:schemeClr val="accent1">
                  <a:lumMod val="60000"/>
                  <a:lumOff val="40000"/>
                </a:schemeClr>
              </a:solidFill>
            </a:endParaRPr>
          </a:p>
        </p:txBody>
      </p:sp>
      <p:sp>
        <p:nvSpPr>
          <p:cNvPr id="4" name="Slide Number Placeholder 3">
            <a:extLst>
              <a:ext uri="{FF2B5EF4-FFF2-40B4-BE49-F238E27FC236}">
                <a16:creationId xmlns:a16="http://schemas.microsoft.com/office/drawing/2014/main" id="{C9336C94-CE3D-D9F8-6121-D3BE10E3A2CC}"/>
              </a:ext>
            </a:extLst>
          </p:cNvPr>
          <p:cNvSpPr>
            <a:spLocks noGrp="1"/>
          </p:cNvSpPr>
          <p:nvPr>
            <p:ph type="sldNum" sz="quarter" idx="11"/>
          </p:nvPr>
        </p:nvSpPr>
        <p:spPr/>
        <p:txBody>
          <a:bodyPr/>
          <a:lstStyle/>
          <a:p>
            <a:fld id="{B67B645E-C5E5-4727-B977-D372A0AA71D9}" type="slidenum">
              <a:rPr lang="en-US" smtClean="0"/>
              <a:pPr/>
              <a:t>14</a:t>
            </a:fld>
            <a:endParaRPr lang="en-US"/>
          </a:p>
        </p:txBody>
      </p:sp>
    </p:spTree>
    <p:extLst>
      <p:ext uri="{BB962C8B-B14F-4D97-AF65-F5344CB8AC3E}">
        <p14:creationId xmlns:p14="http://schemas.microsoft.com/office/powerpoint/2010/main" val="2701785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F64FE-C1D4-4280-8100-7419A5111C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B984EA-5516-37F5-78A4-904149FEC7F1}"/>
              </a:ext>
            </a:extLst>
          </p:cNvPr>
          <p:cNvSpPr>
            <a:spLocks noGrp="1"/>
          </p:cNvSpPr>
          <p:nvPr>
            <p:ph type="ctrTitle"/>
          </p:nvPr>
        </p:nvSpPr>
        <p:spPr>
          <a:xfrm>
            <a:off x="855986" y="590550"/>
            <a:ext cx="10191969" cy="2411013"/>
          </a:xfrm>
        </p:spPr>
        <p:txBody>
          <a:bodyPr/>
          <a:lstStyle/>
          <a:p>
            <a:pPr>
              <a:lnSpc>
                <a:spcPct val="100000"/>
              </a:lnSpc>
            </a:pPr>
            <a:r>
              <a:rPr lang="en-US" sz="6000"/>
              <a:t>New &amp; Upcoming Resources</a:t>
            </a:r>
          </a:p>
        </p:txBody>
      </p:sp>
    </p:spTree>
    <p:extLst>
      <p:ext uri="{BB962C8B-B14F-4D97-AF65-F5344CB8AC3E}">
        <p14:creationId xmlns:p14="http://schemas.microsoft.com/office/powerpoint/2010/main" val="3283622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24EF4-2F81-313A-5A2F-8EC3420E19D3}"/>
              </a:ext>
            </a:extLst>
          </p:cNvPr>
          <p:cNvSpPr>
            <a:spLocks noGrp="1"/>
          </p:cNvSpPr>
          <p:nvPr>
            <p:ph type="title"/>
          </p:nvPr>
        </p:nvSpPr>
        <p:spPr>
          <a:xfrm>
            <a:off x="432000" y="432000"/>
            <a:ext cx="11329200" cy="545900"/>
          </a:xfrm>
        </p:spPr>
        <p:txBody>
          <a:bodyPr/>
          <a:lstStyle/>
          <a:p>
            <a:r>
              <a:rPr lang="en-US" dirty="0"/>
              <a:t>AT in the Workplace Study Resources</a:t>
            </a:r>
          </a:p>
        </p:txBody>
      </p:sp>
      <p:sp>
        <p:nvSpPr>
          <p:cNvPr id="3" name="Content Placeholder 2">
            <a:extLst>
              <a:ext uri="{FF2B5EF4-FFF2-40B4-BE49-F238E27FC236}">
                <a16:creationId xmlns:a16="http://schemas.microsoft.com/office/drawing/2014/main" id="{BB0C6F4E-4FC1-9DE9-C7A9-3ED2F6A43704}"/>
              </a:ext>
            </a:extLst>
          </p:cNvPr>
          <p:cNvSpPr>
            <a:spLocks noGrp="1"/>
          </p:cNvSpPr>
          <p:nvPr>
            <p:ph idx="1"/>
          </p:nvPr>
        </p:nvSpPr>
        <p:spPr>
          <a:xfrm>
            <a:off x="432000" y="1625600"/>
            <a:ext cx="11329200" cy="4565650"/>
          </a:xfrm>
        </p:spPr>
        <p:txBody>
          <a:bodyPr/>
          <a:lstStyle/>
          <a:p>
            <a:r>
              <a:rPr lang="en-US" dirty="0"/>
              <a:t>Final Report</a:t>
            </a:r>
          </a:p>
          <a:p>
            <a:r>
              <a:rPr lang="en-US" dirty="0"/>
              <a:t>Key Findings Summary for VR &amp; Education Professionals</a:t>
            </a:r>
          </a:p>
          <a:p>
            <a:r>
              <a:rPr lang="en-US" dirty="0"/>
              <a:t>Fact Sheet &amp; Tip Sheet for individuals who are B/LV</a:t>
            </a:r>
          </a:p>
          <a:p>
            <a:r>
              <a:rPr lang="en-US" dirty="0"/>
              <a:t>5 </a:t>
            </a:r>
            <a:r>
              <a:rPr lang="en-US" i="1" dirty="0" err="1"/>
              <a:t>AccessWorld</a:t>
            </a:r>
            <a:r>
              <a:rPr lang="en-US" dirty="0"/>
              <a:t> articles</a:t>
            </a:r>
          </a:p>
          <a:p>
            <a:r>
              <a:rPr lang="en-US" dirty="0"/>
              <a:t>Available on the project page: </a:t>
            </a:r>
            <a:r>
              <a:rPr lang="en-US"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https://www.blind.msstate.edu/research/current/project-1-access-technology-workplace</a:t>
            </a:r>
            <a:r>
              <a:rPr lang="en-US" dirty="0">
                <a:solidFill>
                  <a:schemeClr val="accent1">
                    <a:lumMod val="60000"/>
                    <a:lumOff val="40000"/>
                  </a:schemeClr>
                </a:solidFill>
              </a:rPr>
              <a:t> </a:t>
            </a:r>
          </a:p>
          <a:p>
            <a:pPr lvl="1"/>
            <a:endParaRPr lang="en-US" dirty="0"/>
          </a:p>
        </p:txBody>
      </p:sp>
      <p:sp>
        <p:nvSpPr>
          <p:cNvPr id="4" name="Slide Number Placeholder 3">
            <a:extLst>
              <a:ext uri="{FF2B5EF4-FFF2-40B4-BE49-F238E27FC236}">
                <a16:creationId xmlns:a16="http://schemas.microsoft.com/office/drawing/2014/main" id="{97EE02DB-3E3D-9113-72D6-C8C369107760}"/>
              </a:ext>
            </a:extLst>
          </p:cNvPr>
          <p:cNvSpPr>
            <a:spLocks noGrp="1"/>
          </p:cNvSpPr>
          <p:nvPr>
            <p:ph type="sldNum" sz="quarter" idx="11"/>
          </p:nvPr>
        </p:nvSpPr>
        <p:spPr/>
        <p:txBody>
          <a:bodyPr/>
          <a:lstStyle/>
          <a:p>
            <a:fld id="{B67B645E-C5E5-4727-B977-D372A0AA71D9}" type="slidenum">
              <a:rPr lang="en-US" smtClean="0"/>
              <a:pPr/>
              <a:t>16</a:t>
            </a:fld>
            <a:endParaRPr lang="en-US"/>
          </a:p>
        </p:txBody>
      </p:sp>
    </p:spTree>
    <p:extLst>
      <p:ext uri="{BB962C8B-B14F-4D97-AF65-F5344CB8AC3E}">
        <p14:creationId xmlns:p14="http://schemas.microsoft.com/office/powerpoint/2010/main" val="2446529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F0039-3063-B759-82F3-32BCFDF792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8C4365-E91A-D76C-BDF5-BDC32F89980F}"/>
              </a:ext>
            </a:extLst>
          </p:cNvPr>
          <p:cNvSpPr>
            <a:spLocks noGrp="1"/>
          </p:cNvSpPr>
          <p:nvPr>
            <p:ph type="title"/>
          </p:nvPr>
        </p:nvSpPr>
        <p:spPr/>
        <p:txBody>
          <a:bodyPr/>
          <a:lstStyle/>
          <a:p>
            <a:r>
              <a:rPr lang="en-US"/>
              <a:t>Videos</a:t>
            </a:r>
          </a:p>
        </p:txBody>
      </p:sp>
      <p:sp>
        <p:nvSpPr>
          <p:cNvPr id="3" name="Content Placeholder 2">
            <a:extLst>
              <a:ext uri="{FF2B5EF4-FFF2-40B4-BE49-F238E27FC236}">
                <a16:creationId xmlns:a16="http://schemas.microsoft.com/office/drawing/2014/main" id="{7FB622E5-8EDD-2A5E-F65F-1529665C4DF1}"/>
              </a:ext>
            </a:extLst>
          </p:cNvPr>
          <p:cNvSpPr>
            <a:spLocks noGrp="1"/>
          </p:cNvSpPr>
          <p:nvPr>
            <p:ph idx="1"/>
          </p:nvPr>
        </p:nvSpPr>
        <p:spPr>
          <a:xfrm>
            <a:off x="432000" y="1422400"/>
            <a:ext cx="11329200" cy="4768850"/>
          </a:xfrm>
        </p:spPr>
        <p:txBody>
          <a:bodyPr/>
          <a:lstStyle/>
          <a:p>
            <a:r>
              <a:rPr lang="en-US" sz="3200" dirty="0"/>
              <a:t>The QAVL video </a:t>
            </a:r>
          </a:p>
          <a:p>
            <a:pPr lvl="1"/>
            <a:r>
              <a:rPr lang="en-US" sz="2800" dirty="0"/>
              <a:t>available on our website: </a:t>
            </a:r>
          </a:p>
          <a:p>
            <a:pPr marL="548640" lvl="1" indent="0">
              <a:buNone/>
            </a:pPr>
            <a:r>
              <a:rPr lang="en-US" sz="2800"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https://www.blind.msstate.edu/questions-about-vl</a:t>
            </a:r>
            <a:r>
              <a:rPr lang="en-US" sz="2800" dirty="0">
                <a:solidFill>
                  <a:schemeClr val="accent1">
                    <a:lumMod val="60000"/>
                    <a:lumOff val="40000"/>
                  </a:schemeClr>
                </a:solidFill>
              </a:rPr>
              <a:t> </a:t>
            </a:r>
          </a:p>
          <a:p>
            <a:pPr lvl="1"/>
            <a:r>
              <a:rPr lang="en-US" sz="2800" dirty="0"/>
              <a:t>approved for SHRM continuing education credit: </a:t>
            </a:r>
            <a:r>
              <a:rPr lang="en-US" sz="2800" dirty="0">
                <a:solidFill>
                  <a:schemeClr val="accent1">
                    <a:lumMod val="60000"/>
                    <a:lumOff val="40000"/>
                  </a:schemeClr>
                </a:solidFill>
                <a:hlinkClick r:id="rId4">
                  <a:extLst>
                    <a:ext uri="{A12FA001-AC4F-418D-AE19-62706E023703}">
                      <ahyp:hlinkClr xmlns:ahyp="http://schemas.microsoft.com/office/drawing/2018/hyperlinkcolor" val="tx"/>
                    </a:ext>
                  </a:extLst>
                </a:hlinkClick>
              </a:rPr>
              <a:t>https://www.ntac.blind.msstate.edu/businesses/shrm</a:t>
            </a:r>
            <a:r>
              <a:rPr lang="en-US" sz="2800" dirty="0"/>
              <a:t>   </a:t>
            </a:r>
          </a:p>
          <a:p>
            <a:r>
              <a:rPr lang="en-US" sz="3200" dirty="0"/>
              <a:t>2 videos for consumers</a:t>
            </a:r>
          </a:p>
          <a:p>
            <a:pPr lvl="1"/>
            <a:r>
              <a:rPr lang="en-US" sz="2800" dirty="0"/>
              <a:t>Finding Services: A Beginner’s Guide to Visual Impairment </a:t>
            </a:r>
            <a:r>
              <a:rPr lang="en-US" sz="2800" dirty="0">
                <a:solidFill>
                  <a:schemeClr val="accent1">
                    <a:lumMod val="60000"/>
                    <a:lumOff val="40000"/>
                  </a:schemeClr>
                </a:solidFill>
                <a:hlinkClick r:id="rId5">
                  <a:extLst>
                    <a:ext uri="{A12FA001-AC4F-418D-AE19-62706E023703}">
                      <ahyp:hlinkClr xmlns:ahyp="http://schemas.microsoft.com/office/drawing/2018/hyperlinkcolor" val="tx"/>
                    </a:ext>
                  </a:extLst>
                </a:hlinkClick>
              </a:rPr>
              <a:t>https://www.ntac.blind.msstate.edu/consumers/finding-services</a:t>
            </a:r>
            <a:r>
              <a:rPr lang="en-US" sz="2800" dirty="0">
                <a:solidFill>
                  <a:schemeClr val="accent1">
                    <a:lumMod val="60000"/>
                    <a:lumOff val="40000"/>
                  </a:schemeClr>
                </a:solidFill>
              </a:rPr>
              <a:t> </a:t>
            </a:r>
          </a:p>
          <a:p>
            <a:pPr lvl="1"/>
            <a:r>
              <a:rPr lang="en-US" sz="2800" dirty="0"/>
              <a:t>Navigating the Vocational Rehabilitation System </a:t>
            </a:r>
            <a:r>
              <a:rPr lang="en-US" sz="2800" dirty="0">
                <a:solidFill>
                  <a:schemeClr val="accent1">
                    <a:lumMod val="60000"/>
                    <a:lumOff val="40000"/>
                  </a:schemeClr>
                </a:solidFill>
                <a:hlinkClick r:id="rId6">
                  <a:extLst>
                    <a:ext uri="{A12FA001-AC4F-418D-AE19-62706E023703}">
                      <ahyp:hlinkClr xmlns:ahyp="http://schemas.microsoft.com/office/drawing/2018/hyperlinkcolor" val="tx"/>
                    </a:ext>
                  </a:extLst>
                </a:hlinkClick>
              </a:rPr>
              <a:t>https://www.ntac.blind.msstate.edu/consumers/navigating-vr-services</a:t>
            </a:r>
            <a:r>
              <a:rPr lang="en-US" sz="2800" dirty="0">
                <a:solidFill>
                  <a:schemeClr val="accent1">
                    <a:lumMod val="60000"/>
                    <a:lumOff val="40000"/>
                  </a:schemeClr>
                </a:solidFill>
              </a:rPr>
              <a:t> </a:t>
            </a:r>
          </a:p>
          <a:p>
            <a:endParaRPr lang="en-US" sz="3200" dirty="0"/>
          </a:p>
        </p:txBody>
      </p:sp>
      <p:sp>
        <p:nvSpPr>
          <p:cNvPr id="4" name="Slide Number Placeholder 3">
            <a:extLst>
              <a:ext uri="{FF2B5EF4-FFF2-40B4-BE49-F238E27FC236}">
                <a16:creationId xmlns:a16="http://schemas.microsoft.com/office/drawing/2014/main" id="{1713A35D-8B1C-163E-A9F9-C9C4882A49E5}"/>
              </a:ext>
            </a:extLst>
          </p:cNvPr>
          <p:cNvSpPr>
            <a:spLocks noGrp="1"/>
          </p:cNvSpPr>
          <p:nvPr>
            <p:ph type="sldNum" sz="quarter" idx="11"/>
          </p:nvPr>
        </p:nvSpPr>
        <p:spPr/>
        <p:txBody>
          <a:bodyPr/>
          <a:lstStyle/>
          <a:p>
            <a:fld id="{B67B645E-C5E5-4727-B977-D372A0AA71D9}" type="slidenum">
              <a:rPr lang="en-US" smtClean="0"/>
              <a:pPr/>
              <a:t>17</a:t>
            </a:fld>
            <a:endParaRPr lang="en-US"/>
          </a:p>
        </p:txBody>
      </p:sp>
    </p:spTree>
    <p:extLst>
      <p:ext uri="{BB962C8B-B14F-4D97-AF65-F5344CB8AC3E}">
        <p14:creationId xmlns:p14="http://schemas.microsoft.com/office/powerpoint/2010/main" val="3796899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3391-DBAE-8490-7915-171A0A58E2B5}"/>
              </a:ext>
            </a:extLst>
          </p:cNvPr>
          <p:cNvSpPr>
            <a:spLocks noGrp="1"/>
          </p:cNvSpPr>
          <p:nvPr>
            <p:ph type="title"/>
          </p:nvPr>
        </p:nvSpPr>
        <p:spPr>
          <a:xfrm>
            <a:off x="432000" y="432000"/>
            <a:ext cx="11329200" cy="482400"/>
          </a:xfrm>
        </p:spPr>
        <p:txBody>
          <a:bodyPr/>
          <a:lstStyle/>
          <a:p>
            <a:r>
              <a:rPr lang="en-US" dirty="0"/>
              <a:t>Other Resources</a:t>
            </a:r>
          </a:p>
        </p:txBody>
      </p:sp>
      <p:sp>
        <p:nvSpPr>
          <p:cNvPr id="3" name="Content Placeholder 2">
            <a:extLst>
              <a:ext uri="{FF2B5EF4-FFF2-40B4-BE49-F238E27FC236}">
                <a16:creationId xmlns:a16="http://schemas.microsoft.com/office/drawing/2014/main" id="{1EB6FA61-516B-4D07-08AC-93BF18763282}"/>
              </a:ext>
            </a:extLst>
          </p:cNvPr>
          <p:cNvSpPr>
            <a:spLocks noGrp="1"/>
          </p:cNvSpPr>
          <p:nvPr>
            <p:ph idx="1"/>
          </p:nvPr>
        </p:nvSpPr>
        <p:spPr>
          <a:xfrm>
            <a:off x="432000" y="1422400"/>
            <a:ext cx="11329200" cy="4768850"/>
          </a:xfrm>
        </p:spPr>
        <p:txBody>
          <a:bodyPr/>
          <a:lstStyle/>
          <a:p>
            <a:r>
              <a:rPr lang="en-US" sz="3200" dirty="0"/>
              <a:t>Virtual Interview Training Toolkit</a:t>
            </a:r>
          </a:p>
          <a:p>
            <a:pPr lvl="1"/>
            <a:r>
              <a:rPr lang="en-US" sz="2800"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https://www.ntac.blind.msstate.edu/service-providers/virtual-interview-training-toolkit</a:t>
            </a:r>
            <a:r>
              <a:rPr lang="en-US" sz="2800" dirty="0">
                <a:solidFill>
                  <a:schemeClr val="accent1">
                    <a:lumMod val="60000"/>
                    <a:lumOff val="40000"/>
                  </a:schemeClr>
                </a:solidFill>
              </a:rPr>
              <a:t> </a:t>
            </a:r>
          </a:p>
          <a:p>
            <a:r>
              <a:rPr lang="en-US" sz="3200" dirty="0"/>
              <a:t>Coming soon:</a:t>
            </a:r>
          </a:p>
          <a:p>
            <a:pPr lvl="1"/>
            <a:r>
              <a:rPr lang="en-US" sz="2800" dirty="0"/>
              <a:t>Resume Toolkit</a:t>
            </a:r>
          </a:p>
          <a:p>
            <a:pPr lvl="1"/>
            <a:r>
              <a:rPr lang="en-US" sz="2800" dirty="0"/>
              <a:t>Job Search Blueprint Curriculum</a:t>
            </a:r>
          </a:p>
          <a:p>
            <a:pPr lvl="1"/>
            <a:r>
              <a:rPr lang="en-US" sz="2800" dirty="0"/>
              <a:t>Revised Mentoring Manual</a:t>
            </a:r>
          </a:p>
        </p:txBody>
      </p:sp>
      <p:sp>
        <p:nvSpPr>
          <p:cNvPr id="4" name="Slide Number Placeholder 3">
            <a:extLst>
              <a:ext uri="{FF2B5EF4-FFF2-40B4-BE49-F238E27FC236}">
                <a16:creationId xmlns:a16="http://schemas.microsoft.com/office/drawing/2014/main" id="{597FCA09-E91D-200C-FB61-79104B4F646E}"/>
              </a:ext>
            </a:extLst>
          </p:cNvPr>
          <p:cNvSpPr>
            <a:spLocks noGrp="1"/>
          </p:cNvSpPr>
          <p:nvPr>
            <p:ph type="sldNum" sz="quarter" idx="11"/>
          </p:nvPr>
        </p:nvSpPr>
        <p:spPr/>
        <p:txBody>
          <a:bodyPr/>
          <a:lstStyle/>
          <a:p>
            <a:fld id="{B67B645E-C5E5-4727-B977-D372A0AA71D9}" type="slidenum">
              <a:rPr lang="en-US" smtClean="0"/>
              <a:pPr/>
              <a:t>18</a:t>
            </a:fld>
            <a:endParaRPr lang="en-US"/>
          </a:p>
        </p:txBody>
      </p:sp>
    </p:spTree>
    <p:extLst>
      <p:ext uri="{BB962C8B-B14F-4D97-AF65-F5344CB8AC3E}">
        <p14:creationId xmlns:p14="http://schemas.microsoft.com/office/powerpoint/2010/main" val="2036853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C539E-5D32-9C46-8BC4-3372536C0041}"/>
              </a:ext>
            </a:extLst>
          </p:cNvPr>
          <p:cNvSpPr>
            <a:spLocks noGrp="1"/>
          </p:cNvSpPr>
          <p:nvPr>
            <p:ph type="title"/>
          </p:nvPr>
        </p:nvSpPr>
        <p:spPr/>
        <p:txBody>
          <a:bodyPr/>
          <a:lstStyle/>
          <a:p>
            <a:r>
              <a:rPr lang="en-US" dirty="0"/>
              <a:t>Online Courses</a:t>
            </a:r>
          </a:p>
        </p:txBody>
      </p:sp>
      <p:sp>
        <p:nvSpPr>
          <p:cNvPr id="3" name="Content Placeholder 2">
            <a:extLst>
              <a:ext uri="{FF2B5EF4-FFF2-40B4-BE49-F238E27FC236}">
                <a16:creationId xmlns:a16="http://schemas.microsoft.com/office/drawing/2014/main" id="{03097ACC-9C99-CC46-C71B-66E7B745CF20}"/>
              </a:ext>
            </a:extLst>
          </p:cNvPr>
          <p:cNvSpPr>
            <a:spLocks noGrp="1"/>
          </p:cNvSpPr>
          <p:nvPr>
            <p:ph idx="1"/>
          </p:nvPr>
        </p:nvSpPr>
        <p:spPr>
          <a:xfrm>
            <a:off x="431400" y="1474204"/>
            <a:ext cx="11189793" cy="4679461"/>
          </a:xfrm>
        </p:spPr>
        <p:txBody>
          <a:bodyPr/>
          <a:lstStyle/>
          <a:p>
            <a:r>
              <a:rPr lang="en-US" sz="3200" dirty="0"/>
              <a:t>An Overview of AT for People who are B/LV </a:t>
            </a:r>
          </a:p>
          <a:p>
            <a:r>
              <a:rPr lang="en-US" sz="3200" dirty="0"/>
              <a:t>Virtual Interview Training for Transition-Age Youth</a:t>
            </a:r>
          </a:p>
          <a:p>
            <a:r>
              <a:rPr lang="en-US" sz="3200" dirty="0"/>
              <a:t>Coming soon:</a:t>
            </a:r>
          </a:p>
          <a:p>
            <a:pPr lvl="1"/>
            <a:r>
              <a:rPr lang="en-US" sz="2800" dirty="0"/>
              <a:t>AT in the Workplace</a:t>
            </a:r>
          </a:p>
          <a:p>
            <a:pPr lvl="1"/>
            <a:r>
              <a:rPr lang="en-US" sz="2800" dirty="0"/>
              <a:t>Questions About Vision Loss: An Interactive Video to Educate and Improve Attitudes</a:t>
            </a:r>
          </a:p>
          <a:p>
            <a:pPr lvl="1"/>
            <a:r>
              <a:rPr lang="en-US" sz="2800" dirty="0"/>
              <a:t>Making Sense of Employment Statistics</a:t>
            </a:r>
          </a:p>
          <a:p>
            <a:pPr lvl="1"/>
            <a:r>
              <a:rPr lang="en-US" sz="2800" dirty="0"/>
              <a:t>The Job Search Blueprint: A Job Search Skills Training for Adults</a:t>
            </a:r>
          </a:p>
          <a:p>
            <a:pPr lvl="1"/>
            <a:r>
              <a:rPr lang="en-US" sz="2800" dirty="0"/>
              <a:t>Adjusting to Vision Loss: What VR Professionals Need to Know </a:t>
            </a:r>
          </a:p>
          <a:p>
            <a:pPr lvl="1"/>
            <a:endParaRPr lang="en-US" sz="2800"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EACC747-7B5E-3EE7-F67C-F3A0A9D3E3AD}"/>
              </a:ext>
            </a:extLst>
          </p:cNvPr>
          <p:cNvSpPr>
            <a:spLocks noGrp="1"/>
          </p:cNvSpPr>
          <p:nvPr>
            <p:ph type="sldNum" sz="quarter" idx="11"/>
          </p:nvPr>
        </p:nvSpPr>
        <p:spPr/>
        <p:txBody>
          <a:bodyPr/>
          <a:lstStyle/>
          <a:p>
            <a:fld id="{B67B645E-C5E5-4727-B977-D372A0AA71D9}" type="slidenum">
              <a:rPr lang="en-US" smtClean="0"/>
              <a:pPr/>
              <a:t>19</a:t>
            </a:fld>
            <a:endParaRPr lang="en-US"/>
          </a:p>
        </p:txBody>
      </p:sp>
    </p:spTree>
    <p:extLst>
      <p:ext uri="{BB962C8B-B14F-4D97-AF65-F5344CB8AC3E}">
        <p14:creationId xmlns:p14="http://schemas.microsoft.com/office/powerpoint/2010/main" val="1681111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7F456-FD3E-1587-5FC0-59C6D90BA8D5}"/>
              </a:ext>
            </a:extLst>
          </p:cNvPr>
          <p:cNvSpPr>
            <a:spLocks noGrp="1"/>
          </p:cNvSpPr>
          <p:nvPr>
            <p:ph type="title"/>
          </p:nvPr>
        </p:nvSpPr>
        <p:spPr/>
        <p:txBody>
          <a:bodyPr/>
          <a:lstStyle/>
          <a:p>
            <a:r>
              <a:rPr lang="en-US" dirty="0"/>
              <a:t>Acknowledgement</a:t>
            </a:r>
          </a:p>
        </p:txBody>
      </p:sp>
      <p:sp>
        <p:nvSpPr>
          <p:cNvPr id="3" name="Content Placeholder 2">
            <a:extLst>
              <a:ext uri="{FF2B5EF4-FFF2-40B4-BE49-F238E27FC236}">
                <a16:creationId xmlns:a16="http://schemas.microsoft.com/office/drawing/2014/main" id="{1BCEB877-445C-63B7-7158-6E0ED8A135BE}"/>
              </a:ext>
            </a:extLst>
          </p:cNvPr>
          <p:cNvSpPr>
            <a:spLocks noGrp="1"/>
          </p:cNvSpPr>
          <p:nvPr>
            <p:ph idx="1"/>
          </p:nvPr>
        </p:nvSpPr>
        <p:spPr>
          <a:xfrm>
            <a:off x="432000" y="1419366"/>
            <a:ext cx="11329200" cy="4771883"/>
          </a:xfrm>
        </p:spPr>
        <p:txBody>
          <a:bodyPr/>
          <a:lstStyle/>
          <a:p>
            <a:r>
              <a:rPr lang="en-US" sz="3600" dirty="0"/>
              <a:t>Funded by NIDILRR grant (90RTEM0015)</a:t>
            </a:r>
          </a:p>
          <a:p>
            <a:r>
              <a:rPr lang="en-US" sz="3600" dirty="0"/>
              <a:t>Rehabilitation Research &amp; Training Center on Employment Among People Who Are Blind or Have Low Vision</a:t>
            </a:r>
          </a:p>
          <a:p>
            <a:r>
              <a:rPr lang="en-US" sz="3600" dirty="0"/>
              <a:t>2025-2030</a:t>
            </a:r>
          </a:p>
          <a:p>
            <a:endParaRPr lang="en-US" dirty="0"/>
          </a:p>
        </p:txBody>
      </p:sp>
      <p:sp>
        <p:nvSpPr>
          <p:cNvPr id="4" name="Slide Number Placeholder 3">
            <a:extLst>
              <a:ext uri="{FF2B5EF4-FFF2-40B4-BE49-F238E27FC236}">
                <a16:creationId xmlns:a16="http://schemas.microsoft.com/office/drawing/2014/main" id="{7BD2CE69-0DDB-5C25-013C-10F59C2E5FCF}"/>
              </a:ext>
            </a:extLst>
          </p:cNvPr>
          <p:cNvSpPr>
            <a:spLocks noGrp="1"/>
          </p:cNvSpPr>
          <p:nvPr>
            <p:ph type="sldNum" sz="quarter" idx="11"/>
          </p:nvPr>
        </p:nvSpPr>
        <p:spPr/>
        <p:txBody>
          <a:bodyPr/>
          <a:lstStyle/>
          <a:p>
            <a:fld id="{B67B645E-C5E5-4727-B977-D372A0AA71D9}" type="slidenum">
              <a:rPr lang="en-US" smtClean="0"/>
              <a:pPr/>
              <a:t>2</a:t>
            </a:fld>
            <a:endParaRPr lang="en-US" dirty="0"/>
          </a:p>
        </p:txBody>
      </p:sp>
    </p:spTree>
    <p:extLst>
      <p:ext uri="{BB962C8B-B14F-4D97-AF65-F5344CB8AC3E}">
        <p14:creationId xmlns:p14="http://schemas.microsoft.com/office/powerpoint/2010/main" val="463033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7043C-FC92-C493-A494-E68E33CF086B}"/>
              </a:ext>
            </a:extLst>
          </p:cNvPr>
          <p:cNvSpPr>
            <a:spLocks noGrp="1"/>
          </p:cNvSpPr>
          <p:nvPr>
            <p:ph type="title"/>
          </p:nvPr>
        </p:nvSpPr>
        <p:spPr/>
        <p:txBody>
          <a:bodyPr/>
          <a:lstStyle/>
          <a:p>
            <a:r>
              <a:rPr lang="en-US" dirty="0"/>
              <a:t>Connect with the NRTC!</a:t>
            </a:r>
          </a:p>
        </p:txBody>
      </p:sp>
      <p:sp>
        <p:nvSpPr>
          <p:cNvPr id="3" name="Content Placeholder 2">
            <a:extLst>
              <a:ext uri="{FF2B5EF4-FFF2-40B4-BE49-F238E27FC236}">
                <a16:creationId xmlns:a16="http://schemas.microsoft.com/office/drawing/2014/main" id="{9FD254A9-54FC-E793-81DA-29C91C5B9BAA}"/>
              </a:ext>
            </a:extLst>
          </p:cNvPr>
          <p:cNvSpPr>
            <a:spLocks noGrp="1"/>
          </p:cNvSpPr>
          <p:nvPr>
            <p:ph idx="1"/>
          </p:nvPr>
        </p:nvSpPr>
        <p:spPr/>
        <p:txBody>
          <a:bodyPr/>
          <a:lstStyle/>
          <a:p>
            <a:pPr marL="0" indent="0">
              <a:buNone/>
            </a:pPr>
            <a:r>
              <a:rPr lang="en-US" dirty="0"/>
              <a:t>Subscribe to our newsletter for monthly updates: </a:t>
            </a:r>
          </a:p>
          <a:p>
            <a:r>
              <a:rPr lang="en-US" sz="2400"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https://tinyurl.com/NRTC-newsletter</a:t>
            </a:r>
            <a:r>
              <a:rPr lang="en-US" sz="2400" dirty="0"/>
              <a:t> </a:t>
            </a:r>
          </a:p>
          <a:p>
            <a:r>
              <a:rPr lang="en-US" sz="2400" dirty="0"/>
              <a:t>Or use QR code to sign up:                            </a:t>
            </a:r>
          </a:p>
          <a:p>
            <a:pPr marL="0" indent="0">
              <a:buNone/>
            </a:pPr>
            <a:r>
              <a:rPr lang="en-US" dirty="0"/>
              <a:t>Visit our websites:</a:t>
            </a:r>
          </a:p>
          <a:p>
            <a:r>
              <a:rPr lang="en-US" sz="2400" dirty="0">
                <a:solidFill>
                  <a:schemeClr val="accent1">
                    <a:lumMod val="60000"/>
                    <a:lumOff val="40000"/>
                  </a:schemeClr>
                </a:solidFill>
                <a:hlinkClick r:id="rId4">
                  <a:extLst>
                    <a:ext uri="{A12FA001-AC4F-418D-AE19-62706E023703}">
                      <ahyp:hlinkClr xmlns:ahyp="http://schemas.microsoft.com/office/drawing/2018/hyperlinkcolor" val="tx"/>
                    </a:ext>
                  </a:extLst>
                </a:hlinkClick>
              </a:rPr>
              <a:t>blind.msstate.edu</a:t>
            </a:r>
            <a:endParaRPr lang="en-US" sz="2400" dirty="0">
              <a:solidFill>
                <a:schemeClr val="accent1">
                  <a:lumMod val="60000"/>
                  <a:lumOff val="40000"/>
                </a:schemeClr>
              </a:solidFill>
            </a:endParaRPr>
          </a:p>
          <a:p>
            <a:r>
              <a:rPr lang="en-US" sz="2400" dirty="0">
                <a:solidFill>
                  <a:schemeClr val="accent1">
                    <a:lumMod val="60000"/>
                    <a:lumOff val="40000"/>
                  </a:schemeClr>
                </a:solidFill>
                <a:hlinkClick r:id="rId5">
                  <a:extLst>
                    <a:ext uri="{A12FA001-AC4F-418D-AE19-62706E023703}">
                      <ahyp:hlinkClr xmlns:ahyp="http://schemas.microsoft.com/office/drawing/2018/hyperlinkcolor" val="tx"/>
                    </a:ext>
                  </a:extLst>
                </a:hlinkClick>
              </a:rPr>
              <a:t>ntac.blind.msstate.edu</a:t>
            </a:r>
            <a:endParaRPr lang="en-US" sz="2400" dirty="0">
              <a:solidFill>
                <a:schemeClr val="accent1">
                  <a:lumMod val="60000"/>
                  <a:lumOff val="40000"/>
                </a:schemeClr>
              </a:solidFill>
            </a:endParaRPr>
          </a:p>
          <a:p>
            <a:pPr marL="0" indent="0">
              <a:buNone/>
            </a:pPr>
            <a:r>
              <a:rPr lang="en-US" dirty="0"/>
              <a:t>Follow us on social media: </a:t>
            </a:r>
          </a:p>
          <a:p>
            <a:r>
              <a:rPr lang="en-US" sz="2400" dirty="0">
                <a:solidFill>
                  <a:schemeClr val="accent1">
                    <a:lumMod val="60000"/>
                    <a:lumOff val="40000"/>
                  </a:schemeClr>
                </a:solidFill>
                <a:hlinkClick r:id="rId6">
                  <a:extLst>
                    <a:ext uri="{A12FA001-AC4F-418D-AE19-62706E023703}">
                      <ahyp:hlinkClr xmlns:ahyp="http://schemas.microsoft.com/office/drawing/2018/hyperlinkcolor" val="tx"/>
                    </a:ext>
                  </a:extLst>
                </a:hlinkClick>
              </a:rPr>
              <a:t>www.facebook.com/theNRTC</a:t>
            </a:r>
            <a:endParaRPr lang="en-US" sz="2400" dirty="0">
              <a:solidFill>
                <a:schemeClr val="accent1">
                  <a:lumMod val="60000"/>
                  <a:lumOff val="40000"/>
                </a:schemeClr>
              </a:solidFill>
            </a:endParaRPr>
          </a:p>
          <a:p>
            <a:r>
              <a:rPr lang="en-US" sz="2400" dirty="0">
                <a:solidFill>
                  <a:schemeClr val="accent1">
                    <a:lumMod val="60000"/>
                    <a:lumOff val="40000"/>
                  </a:schemeClr>
                </a:solidFill>
                <a:hlinkClick r:id="rId7">
                  <a:extLst>
                    <a:ext uri="{A12FA001-AC4F-418D-AE19-62706E023703}">
                      <ahyp:hlinkClr xmlns:ahyp="http://schemas.microsoft.com/office/drawing/2018/hyperlinkcolor" val="tx"/>
                    </a:ext>
                  </a:extLst>
                </a:hlinkClick>
              </a:rPr>
              <a:t>www.twitter.com/MSU_NRTC</a:t>
            </a:r>
            <a:endParaRPr lang="en-US" sz="2400" dirty="0">
              <a:solidFill>
                <a:schemeClr val="accent1">
                  <a:lumMod val="60000"/>
                  <a:lumOff val="40000"/>
                </a:schemeClr>
              </a:solidFill>
            </a:endParaRPr>
          </a:p>
          <a:p>
            <a:r>
              <a:rPr lang="en-US" sz="2400" dirty="0">
                <a:solidFill>
                  <a:schemeClr val="accent1">
                    <a:lumMod val="60000"/>
                    <a:lumOff val="40000"/>
                  </a:schemeClr>
                </a:solidFill>
                <a:hlinkClick r:id="rId8">
                  <a:extLst>
                    <a:ext uri="{A12FA001-AC4F-418D-AE19-62706E023703}">
                      <ahyp:hlinkClr xmlns:ahyp="http://schemas.microsoft.com/office/drawing/2018/hyperlinkcolor" val="tx"/>
                    </a:ext>
                  </a:extLst>
                </a:hlinkClick>
              </a:rPr>
              <a:t>www.Instagram.com/nrtc_blv</a:t>
            </a:r>
            <a:endParaRPr lang="en-US" sz="2400" dirty="0">
              <a:solidFill>
                <a:schemeClr val="accent1">
                  <a:lumMod val="60000"/>
                  <a:lumOff val="40000"/>
                </a:schemeClr>
              </a:solidFill>
            </a:endParaRPr>
          </a:p>
          <a:p>
            <a:r>
              <a:rPr lang="en-US" sz="2400" dirty="0">
                <a:solidFill>
                  <a:schemeClr val="accent1">
                    <a:lumMod val="60000"/>
                    <a:lumOff val="40000"/>
                  </a:schemeClr>
                </a:solidFill>
                <a:hlinkClick r:id="rId9">
                  <a:extLst>
                    <a:ext uri="{A12FA001-AC4F-418D-AE19-62706E023703}">
                      <ahyp:hlinkClr xmlns:ahyp="http://schemas.microsoft.com/office/drawing/2018/hyperlinkcolor" val="tx"/>
                    </a:ext>
                  </a:extLst>
                </a:hlinkClick>
              </a:rPr>
              <a:t>www.linkedin.com/company/nrtc-blindness-lowvision</a:t>
            </a:r>
            <a:endParaRPr lang="en-US" sz="2400" dirty="0">
              <a:solidFill>
                <a:schemeClr val="accent1">
                  <a:lumMod val="60000"/>
                  <a:lumOff val="40000"/>
                </a:schemeClr>
              </a:solidFill>
            </a:endParaRPr>
          </a:p>
          <a:p>
            <a:pPr marL="0" indent="0">
              <a:buNone/>
            </a:pPr>
            <a:endParaRPr lang="en-US" dirty="0">
              <a:solidFill>
                <a:srgbClr val="00B0F0"/>
              </a:solidFill>
            </a:endParaRPr>
          </a:p>
          <a:p>
            <a:pPr marL="0" indent="0">
              <a:buNone/>
            </a:pPr>
            <a:endParaRPr lang="en-US" dirty="0">
              <a:solidFill>
                <a:srgbClr val="00B0F0"/>
              </a:solidFill>
            </a:endParaRP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051B379-ED46-7EEC-CB54-5667666FF701}"/>
              </a:ext>
              <a:ext uri="{C183D7F6-B498-43B3-948B-1728B52AA6E4}">
                <adec:decorative xmlns:adec="http://schemas.microsoft.com/office/drawing/2017/decorative" val="1"/>
              </a:ext>
            </a:extLst>
          </p:cNvPr>
          <p:cNvSpPr>
            <a:spLocks noGrp="1"/>
          </p:cNvSpPr>
          <p:nvPr>
            <p:ph type="sldNum" sz="quarter" idx="11"/>
          </p:nvPr>
        </p:nvSpPr>
        <p:spPr/>
        <p:txBody>
          <a:bodyPr/>
          <a:lstStyle/>
          <a:p>
            <a:fld id="{B67B645E-C5E5-4727-B977-D372A0AA71D9}" type="slidenum">
              <a:rPr lang="en-US" smtClean="0"/>
              <a:pPr/>
              <a:t>20</a:t>
            </a:fld>
            <a:endParaRPr lang="en-US"/>
          </a:p>
        </p:txBody>
      </p:sp>
      <p:pic>
        <p:nvPicPr>
          <p:cNvPr id="5" name="Picture 4" descr="https://tinyurl.com/NRTC-newsletter &#10;">
            <a:extLst>
              <a:ext uri="{FF2B5EF4-FFF2-40B4-BE49-F238E27FC236}">
                <a16:creationId xmlns:a16="http://schemas.microsoft.com/office/drawing/2014/main" id="{987573B6-AE2A-C950-CC5B-3F5345B3AB72}"/>
              </a:ext>
            </a:extLst>
          </p:cNvPr>
          <p:cNvPicPr>
            <a:picLocks noChangeAspect="1"/>
          </p:cNvPicPr>
          <p:nvPr/>
        </p:nvPicPr>
        <p:blipFill>
          <a:blip r:embed="rId10"/>
          <a:stretch>
            <a:fillRect/>
          </a:stretch>
        </p:blipFill>
        <p:spPr>
          <a:xfrm>
            <a:off x="6915615" y="2168592"/>
            <a:ext cx="3006066" cy="3006066"/>
          </a:xfrm>
          <a:prstGeom prst="rect">
            <a:avLst/>
          </a:prstGeom>
        </p:spPr>
      </p:pic>
    </p:spTree>
    <p:extLst>
      <p:ext uri="{BB962C8B-B14F-4D97-AF65-F5344CB8AC3E}">
        <p14:creationId xmlns:p14="http://schemas.microsoft.com/office/powerpoint/2010/main" val="4022457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FD06F-2EAE-EB9D-5FC1-7499ECBA61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F9706E-1305-AB91-3DA9-546AFDFCF25E}"/>
              </a:ext>
            </a:extLst>
          </p:cNvPr>
          <p:cNvSpPr>
            <a:spLocks noGrp="1"/>
          </p:cNvSpPr>
          <p:nvPr>
            <p:ph type="title"/>
          </p:nvPr>
        </p:nvSpPr>
        <p:spPr/>
        <p:txBody>
          <a:bodyPr/>
          <a:lstStyle/>
          <a:p>
            <a:r>
              <a:rPr lang="en-US"/>
              <a:t>Key Areas of Focus</a:t>
            </a:r>
          </a:p>
        </p:txBody>
      </p:sp>
      <p:sp>
        <p:nvSpPr>
          <p:cNvPr id="3" name="Content Placeholder 2">
            <a:extLst>
              <a:ext uri="{FF2B5EF4-FFF2-40B4-BE49-F238E27FC236}">
                <a16:creationId xmlns:a16="http://schemas.microsoft.com/office/drawing/2014/main" id="{51FF8BE7-BCC0-198A-5736-54140245E520}"/>
              </a:ext>
            </a:extLst>
          </p:cNvPr>
          <p:cNvSpPr>
            <a:spLocks noGrp="1"/>
          </p:cNvSpPr>
          <p:nvPr>
            <p:ph idx="1"/>
          </p:nvPr>
        </p:nvSpPr>
        <p:spPr>
          <a:xfrm>
            <a:off x="432000" y="1454726"/>
            <a:ext cx="11329200" cy="4736523"/>
          </a:xfrm>
        </p:spPr>
        <p:txBody>
          <a:bodyPr/>
          <a:lstStyle/>
          <a:p>
            <a:pPr marL="514350" indent="-514350">
              <a:buFont typeface="+mj-lt"/>
              <a:buAutoNum type="arabicPeriod"/>
            </a:pPr>
            <a:r>
              <a:rPr lang="en-US" sz="3200" dirty="0"/>
              <a:t>Enhancement and implementation of existing NRTC resources</a:t>
            </a:r>
          </a:p>
          <a:p>
            <a:pPr marL="514350" indent="-514350">
              <a:buFont typeface="+mj-lt"/>
              <a:buAutoNum type="arabicPeriod"/>
            </a:pPr>
            <a:r>
              <a:rPr lang="en-US" sz="3200" dirty="0"/>
              <a:t>Development of new, innovative interventions</a:t>
            </a:r>
          </a:p>
          <a:p>
            <a:pPr marL="514350" indent="-514350">
              <a:buFont typeface="+mj-lt"/>
              <a:buAutoNum type="arabicPeriod"/>
            </a:pPr>
            <a:r>
              <a:rPr lang="en-US" sz="3200" dirty="0"/>
              <a:t>Innovative use of existing data</a:t>
            </a:r>
          </a:p>
          <a:p>
            <a:pPr marL="514350" indent="-514350">
              <a:buFont typeface="+mj-lt"/>
              <a:buAutoNum type="arabicPeriod"/>
            </a:pPr>
            <a:r>
              <a:rPr lang="en-US" sz="3200" dirty="0"/>
              <a:t>Training and TA to support stakeholders</a:t>
            </a:r>
          </a:p>
          <a:p>
            <a:pPr marL="514350" indent="-514350">
              <a:buFont typeface="+mj-lt"/>
              <a:buAutoNum type="arabicPeriod"/>
            </a:pPr>
            <a:r>
              <a:rPr lang="en-US" sz="3200" dirty="0"/>
              <a:t>Involvement of people with B/LV in grant activities</a:t>
            </a:r>
          </a:p>
        </p:txBody>
      </p:sp>
      <p:sp>
        <p:nvSpPr>
          <p:cNvPr id="4" name="Slide Number Placeholder 3">
            <a:extLst>
              <a:ext uri="{FF2B5EF4-FFF2-40B4-BE49-F238E27FC236}">
                <a16:creationId xmlns:a16="http://schemas.microsoft.com/office/drawing/2014/main" id="{E8CB6557-60CD-6BFE-2D7C-513F841BE6B4}"/>
              </a:ext>
            </a:extLst>
          </p:cNvPr>
          <p:cNvSpPr>
            <a:spLocks noGrp="1"/>
          </p:cNvSpPr>
          <p:nvPr>
            <p:ph type="sldNum" sz="quarter" idx="11"/>
          </p:nvPr>
        </p:nvSpPr>
        <p:spPr/>
        <p:txBody>
          <a:bodyPr/>
          <a:lstStyle/>
          <a:p>
            <a:fld id="{B67B645E-C5E5-4727-B977-D372A0AA71D9}" type="slidenum">
              <a:rPr lang="en-US" smtClean="0"/>
              <a:pPr/>
              <a:t>3</a:t>
            </a:fld>
            <a:endParaRPr lang="en-US"/>
          </a:p>
        </p:txBody>
      </p:sp>
    </p:spTree>
    <p:extLst>
      <p:ext uri="{BB962C8B-B14F-4D97-AF65-F5344CB8AC3E}">
        <p14:creationId xmlns:p14="http://schemas.microsoft.com/office/powerpoint/2010/main" val="4069372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59BD0-054E-840C-E1B0-A1DE38DA04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A77B32-7652-6AF7-B243-30EEEE877F03}"/>
              </a:ext>
            </a:extLst>
          </p:cNvPr>
          <p:cNvSpPr>
            <a:spLocks noGrp="1"/>
          </p:cNvSpPr>
          <p:nvPr>
            <p:ph type="title"/>
          </p:nvPr>
        </p:nvSpPr>
        <p:spPr>
          <a:xfrm>
            <a:off x="431400" y="138455"/>
            <a:ext cx="11329200" cy="890246"/>
          </a:xfrm>
        </p:spPr>
        <p:txBody>
          <a:bodyPr/>
          <a:lstStyle/>
          <a:p>
            <a:r>
              <a:rPr lang="en-US"/>
              <a:t>The Questions About Vision Loss Project</a:t>
            </a:r>
          </a:p>
        </p:txBody>
      </p:sp>
      <p:sp>
        <p:nvSpPr>
          <p:cNvPr id="3" name="Content Placeholder 2">
            <a:extLst>
              <a:ext uri="{FF2B5EF4-FFF2-40B4-BE49-F238E27FC236}">
                <a16:creationId xmlns:a16="http://schemas.microsoft.com/office/drawing/2014/main" id="{0CB593FA-FC03-DA68-B57D-F2A172005397}"/>
              </a:ext>
            </a:extLst>
          </p:cNvPr>
          <p:cNvSpPr>
            <a:spLocks noGrp="1"/>
          </p:cNvSpPr>
          <p:nvPr>
            <p:ph idx="1"/>
          </p:nvPr>
        </p:nvSpPr>
        <p:spPr>
          <a:xfrm>
            <a:off x="432000" y="1297459"/>
            <a:ext cx="11096854" cy="4893792"/>
          </a:xfrm>
        </p:spPr>
        <p:txBody>
          <a:bodyPr/>
          <a:lstStyle/>
          <a:p>
            <a:r>
              <a:rPr lang="en-US" sz="3200" u="sng" dirty="0"/>
              <a:t>Purpose</a:t>
            </a:r>
            <a:r>
              <a:rPr lang="en-US" sz="3200" dirty="0"/>
              <a:t>: </a:t>
            </a:r>
          </a:p>
          <a:p>
            <a:pPr lvl="1"/>
            <a:r>
              <a:rPr lang="en-US" sz="3000" dirty="0"/>
              <a:t>implement QAVL in real-world settings </a:t>
            </a:r>
          </a:p>
          <a:p>
            <a:pPr lvl="1"/>
            <a:r>
              <a:rPr lang="en-US" sz="3000" dirty="0"/>
              <a:t>evaluate its ability to improve knowledge, attitudes, and intent to hire</a:t>
            </a:r>
          </a:p>
          <a:p>
            <a:pPr lvl="1"/>
            <a:r>
              <a:rPr lang="en-US" sz="3000" dirty="0"/>
              <a:t>examine challenges to adaptation</a:t>
            </a:r>
          </a:p>
          <a:p>
            <a:r>
              <a:rPr lang="en-US" sz="3200" u="sng" dirty="0"/>
              <a:t>Impact</a:t>
            </a:r>
            <a:r>
              <a:rPr lang="en-US" sz="3200" dirty="0"/>
              <a:t>: </a:t>
            </a:r>
          </a:p>
          <a:p>
            <a:pPr lvl="1"/>
            <a:r>
              <a:rPr lang="en-US" sz="3000" dirty="0"/>
              <a:t>QAVL will be widely used, increasing employers’ knowledge and improving attitudes</a:t>
            </a:r>
          </a:p>
          <a:p>
            <a:pPr lvl="1"/>
            <a:r>
              <a:rPr lang="en-US" sz="3000" dirty="0"/>
              <a:t>ultimately improving employment opportunities for people with B/LV</a:t>
            </a:r>
          </a:p>
        </p:txBody>
      </p:sp>
      <p:sp>
        <p:nvSpPr>
          <p:cNvPr id="4" name="Slide Number Placeholder 3">
            <a:extLst>
              <a:ext uri="{FF2B5EF4-FFF2-40B4-BE49-F238E27FC236}">
                <a16:creationId xmlns:a16="http://schemas.microsoft.com/office/drawing/2014/main" id="{F43E01D3-E60F-1366-E4CB-99174D1CB488}"/>
              </a:ext>
            </a:extLst>
          </p:cNvPr>
          <p:cNvSpPr>
            <a:spLocks noGrp="1"/>
          </p:cNvSpPr>
          <p:nvPr>
            <p:ph type="sldNum" sz="quarter" idx="11"/>
          </p:nvPr>
        </p:nvSpPr>
        <p:spPr/>
        <p:txBody>
          <a:bodyPr/>
          <a:lstStyle/>
          <a:p>
            <a:fld id="{B67B645E-C5E5-4727-B977-D372A0AA71D9}" type="slidenum">
              <a:rPr lang="en-US" smtClean="0"/>
              <a:pPr/>
              <a:t>4</a:t>
            </a:fld>
            <a:endParaRPr lang="en-US"/>
          </a:p>
        </p:txBody>
      </p:sp>
    </p:spTree>
    <p:extLst>
      <p:ext uri="{BB962C8B-B14F-4D97-AF65-F5344CB8AC3E}">
        <p14:creationId xmlns:p14="http://schemas.microsoft.com/office/powerpoint/2010/main" val="4067800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ECB6D-F8B6-18F4-DB19-8B5E1CD86A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38ABBE-75BB-9878-E5D5-257E9AC7B4A7}"/>
              </a:ext>
            </a:extLst>
          </p:cNvPr>
          <p:cNvSpPr>
            <a:spLocks noGrp="1"/>
          </p:cNvSpPr>
          <p:nvPr>
            <p:ph type="title"/>
          </p:nvPr>
        </p:nvSpPr>
        <p:spPr>
          <a:xfrm>
            <a:off x="431400" y="244963"/>
            <a:ext cx="11329200" cy="577580"/>
          </a:xfrm>
        </p:spPr>
        <p:txBody>
          <a:bodyPr/>
          <a:lstStyle/>
          <a:p>
            <a:r>
              <a:rPr lang="en-US"/>
              <a:t>Enhancing User Engagement with </a:t>
            </a:r>
            <a:r>
              <a:rPr lang="en-US" i="1"/>
              <a:t>4to24 </a:t>
            </a:r>
            <a:r>
              <a:rPr lang="en-US"/>
              <a:t>App </a:t>
            </a:r>
          </a:p>
        </p:txBody>
      </p:sp>
      <p:sp>
        <p:nvSpPr>
          <p:cNvPr id="3" name="Content Placeholder 2">
            <a:extLst>
              <a:ext uri="{FF2B5EF4-FFF2-40B4-BE49-F238E27FC236}">
                <a16:creationId xmlns:a16="http://schemas.microsoft.com/office/drawing/2014/main" id="{319EFF26-8AEA-0D3A-566C-D53AB058F3D1}"/>
              </a:ext>
            </a:extLst>
          </p:cNvPr>
          <p:cNvSpPr>
            <a:spLocks noGrp="1"/>
          </p:cNvSpPr>
          <p:nvPr>
            <p:ph idx="1"/>
          </p:nvPr>
        </p:nvSpPr>
        <p:spPr>
          <a:xfrm>
            <a:off x="432000" y="1371600"/>
            <a:ext cx="11329200" cy="4819650"/>
          </a:xfrm>
        </p:spPr>
        <p:txBody>
          <a:bodyPr/>
          <a:lstStyle/>
          <a:p>
            <a:r>
              <a:rPr lang="en-US" sz="3200" u="sng" dirty="0"/>
              <a:t>Purpose</a:t>
            </a:r>
            <a:r>
              <a:rPr lang="en-US" sz="3200" dirty="0"/>
              <a:t>: </a:t>
            </a:r>
          </a:p>
          <a:p>
            <a:pPr lvl="1"/>
            <a:r>
              <a:rPr lang="en-US" sz="3200" dirty="0"/>
              <a:t>assess the need for content changes/additions and technical updates</a:t>
            </a:r>
          </a:p>
          <a:p>
            <a:pPr lvl="1"/>
            <a:r>
              <a:rPr lang="en-US" sz="3200" dirty="0"/>
              <a:t>increase app adoption and user engagement</a:t>
            </a:r>
          </a:p>
          <a:p>
            <a:r>
              <a:rPr lang="en-US" sz="3200" u="sng" dirty="0"/>
              <a:t>Impact</a:t>
            </a:r>
            <a:r>
              <a:rPr lang="en-US" sz="3200" dirty="0"/>
              <a:t>: Increased use of 4to24 will support families and help prepare youth for employment, resulting in positive transition outcomes</a:t>
            </a:r>
          </a:p>
        </p:txBody>
      </p:sp>
      <p:sp>
        <p:nvSpPr>
          <p:cNvPr id="4" name="Slide Number Placeholder 3">
            <a:extLst>
              <a:ext uri="{FF2B5EF4-FFF2-40B4-BE49-F238E27FC236}">
                <a16:creationId xmlns:a16="http://schemas.microsoft.com/office/drawing/2014/main" id="{DEBBF1D1-370B-9827-A6CF-1EBFAF78EF13}"/>
              </a:ext>
            </a:extLst>
          </p:cNvPr>
          <p:cNvSpPr>
            <a:spLocks noGrp="1"/>
          </p:cNvSpPr>
          <p:nvPr>
            <p:ph type="sldNum" sz="quarter" idx="11"/>
          </p:nvPr>
        </p:nvSpPr>
        <p:spPr/>
        <p:txBody>
          <a:bodyPr/>
          <a:lstStyle/>
          <a:p>
            <a:fld id="{B67B645E-C5E5-4727-B977-D372A0AA71D9}" type="slidenum">
              <a:rPr lang="en-US" smtClean="0"/>
              <a:pPr/>
              <a:t>5</a:t>
            </a:fld>
            <a:endParaRPr lang="en-US"/>
          </a:p>
        </p:txBody>
      </p:sp>
    </p:spTree>
    <p:extLst>
      <p:ext uri="{BB962C8B-B14F-4D97-AF65-F5344CB8AC3E}">
        <p14:creationId xmlns:p14="http://schemas.microsoft.com/office/powerpoint/2010/main" val="3369926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81127-36BC-34B4-212E-57EC4FA2B9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BA2DE7-2E74-565A-344F-05158E5E82C0}"/>
              </a:ext>
            </a:extLst>
          </p:cNvPr>
          <p:cNvSpPr>
            <a:spLocks noGrp="1"/>
          </p:cNvSpPr>
          <p:nvPr>
            <p:ph type="title"/>
          </p:nvPr>
        </p:nvSpPr>
        <p:spPr/>
        <p:txBody>
          <a:bodyPr/>
          <a:lstStyle/>
          <a:p>
            <a:r>
              <a:rPr lang="en-US" dirty="0"/>
              <a:t>Development of </a:t>
            </a:r>
            <a:r>
              <a:rPr lang="en-US" i="1" dirty="0"/>
              <a:t>Be My Mentor </a:t>
            </a:r>
            <a:r>
              <a:rPr lang="en-US" dirty="0"/>
              <a:t>App</a:t>
            </a:r>
          </a:p>
        </p:txBody>
      </p:sp>
      <p:sp>
        <p:nvSpPr>
          <p:cNvPr id="3" name="Content Placeholder 2">
            <a:extLst>
              <a:ext uri="{FF2B5EF4-FFF2-40B4-BE49-F238E27FC236}">
                <a16:creationId xmlns:a16="http://schemas.microsoft.com/office/drawing/2014/main" id="{96EDF3DA-2A7A-BD97-4189-4312E140D4A9}"/>
              </a:ext>
            </a:extLst>
          </p:cNvPr>
          <p:cNvSpPr>
            <a:spLocks noGrp="1"/>
          </p:cNvSpPr>
          <p:nvPr>
            <p:ph idx="1"/>
          </p:nvPr>
        </p:nvSpPr>
        <p:spPr>
          <a:xfrm>
            <a:off x="432000" y="1561170"/>
            <a:ext cx="11189193" cy="4630079"/>
          </a:xfrm>
        </p:spPr>
        <p:txBody>
          <a:bodyPr/>
          <a:lstStyle/>
          <a:p>
            <a:r>
              <a:rPr lang="en-US" sz="3200" u="sng" dirty="0"/>
              <a:t>Purpose</a:t>
            </a:r>
            <a:r>
              <a:rPr lang="en-US" sz="3200" dirty="0"/>
              <a:t>: Develop and test </a:t>
            </a:r>
            <a:r>
              <a:rPr lang="en-US" sz="3200" i="1" dirty="0"/>
              <a:t>Be My Mentor</a:t>
            </a:r>
            <a:r>
              <a:rPr lang="en-US" sz="3200" dirty="0"/>
              <a:t>, an electronic flash mentoring app for adults who are B/LV</a:t>
            </a:r>
          </a:p>
          <a:p>
            <a:r>
              <a:rPr lang="en-US" sz="3200" u="sng" dirty="0"/>
              <a:t>Impact</a:t>
            </a:r>
            <a:r>
              <a:rPr lang="en-US" sz="3200" dirty="0"/>
              <a:t>: </a:t>
            </a:r>
          </a:p>
          <a:p>
            <a:pPr lvl="1"/>
            <a:r>
              <a:rPr lang="en-US" sz="3000" i="1" dirty="0"/>
              <a:t>Be My Mentor </a:t>
            </a:r>
            <a:r>
              <a:rPr lang="en-US" sz="3000" dirty="0"/>
              <a:t>will connect B/LV adults to a large network of flash mentors, which will facilitate timely access to career advice. </a:t>
            </a:r>
          </a:p>
          <a:p>
            <a:pPr lvl="1"/>
            <a:r>
              <a:rPr lang="en-US" sz="3000" dirty="0"/>
              <a:t>May also provide opportunities to develop long-term mentoring relationships.</a:t>
            </a:r>
          </a:p>
        </p:txBody>
      </p:sp>
      <p:sp>
        <p:nvSpPr>
          <p:cNvPr id="4" name="Slide Number Placeholder 3">
            <a:extLst>
              <a:ext uri="{FF2B5EF4-FFF2-40B4-BE49-F238E27FC236}">
                <a16:creationId xmlns:a16="http://schemas.microsoft.com/office/drawing/2014/main" id="{A6CD4FF4-EB25-2BDD-FD71-AC30856BFB3C}"/>
              </a:ext>
            </a:extLst>
          </p:cNvPr>
          <p:cNvSpPr>
            <a:spLocks noGrp="1"/>
          </p:cNvSpPr>
          <p:nvPr>
            <p:ph type="sldNum" sz="quarter" idx="11"/>
          </p:nvPr>
        </p:nvSpPr>
        <p:spPr/>
        <p:txBody>
          <a:bodyPr/>
          <a:lstStyle/>
          <a:p>
            <a:fld id="{B67B645E-C5E5-4727-B977-D372A0AA71D9}" type="slidenum">
              <a:rPr lang="en-US" smtClean="0"/>
              <a:pPr/>
              <a:t>6</a:t>
            </a:fld>
            <a:endParaRPr lang="en-US"/>
          </a:p>
        </p:txBody>
      </p:sp>
    </p:spTree>
    <p:extLst>
      <p:ext uri="{BB962C8B-B14F-4D97-AF65-F5344CB8AC3E}">
        <p14:creationId xmlns:p14="http://schemas.microsoft.com/office/powerpoint/2010/main" val="2904169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B4C01-A63C-ED20-1709-BE94EA961E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29481D-FDDD-B666-6189-1A784F91215A}"/>
              </a:ext>
            </a:extLst>
          </p:cNvPr>
          <p:cNvSpPr>
            <a:spLocks noGrp="1"/>
          </p:cNvSpPr>
          <p:nvPr>
            <p:ph type="title"/>
          </p:nvPr>
        </p:nvSpPr>
        <p:spPr>
          <a:xfrm>
            <a:off x="363204" y="162541"/>
            <a:ext cx="11465591" cy="733090"/>
          </a:xfrm>
        </p:spPr>
        <p:txBody>
          <a:bodyPr/>
          <a:lstStyle/>
          <a:p>
            <a:r>
              <a:rPr lang="en-US" sz="4300"/>
              <a:t>Identifying &amp; Measuring Core Technology Skills</a:t>
            </a:r>
          </a:p>
        </p:txBody>
      </p:sp>
      <p:sp>
        <p:nvSpPr>
          <p:cNvPr id="3" name="Content Placeholder 2">
            <a:extLst>
              <a:ext uri="{FF2B5EF4-FFF2-40B4-BE49-F238E27FC236}">
                <a16:creationId xmlns:a16="http://schemas.microsoft.com/office/drawing/2014/main" id="{9AADCCD7-4E75-CC60-BE2C-B90CB7592FFB}"/>
              </a:ext>
            </a:extLst>
          </p:cNvPr>
          <p:cNvSpPr>
            <a:spLocks noGrp="1"/>
          </p:cNvSpPr>
          <p:nvPr>
            <p:ph idx="1"/>
          </p:nvPr>
        </p:nvSpPr>
        <p:spPr>
          <a:xfrm>
            <a:off x="432000" y="1360448"/>
            <a:ext cx="11329200" cy="5065551"/>
          </a:xfrm>
        </p:spPr>
        <p:txBody>
          <a:bodyPr/>
          <a:lstStyle/>
          <a:p>
            <a:r>
              <a:rPr lang="en-US" sz="3200" u="sng" dirty="0"/>
              <a:t>Purpose</a:t>
            </a:r>
            <a:r>
              <a:rPr lang="en-US" sz="3200" dirty="0"/>
              <a:t>: </a:t>
            </a:r>
          </a:p>
          <a:p>
            <a:pPr lvl="1"/>
            <a:r>
              <a:rPr lang="en-US" sz="2800" dirty="0"/>
              <a:t>Identify the core technology skills that screen reader users need to be successful in the workplace</a:t>
            </a:r>
          </a:p>
          <a:p>
            <a:pPr lvl="1"/>
            <a:r>
              <a:rPr lang="en-US" sz="2800" dirty="0"/>
              <a:t>Create an objective, validated assessment of the core technology skills</a:t>
            </a:r>
          </a:p>
          <a:p>
            <a:r>
              <a:rPr lang="en-US" sz="3200" u="sng" dirty="0"/>
              <a:t>Impact</a:t>
            </a:r>
            <a:r>
              <a:rPr lang="en-US" sz="3200" dirty="0"/>
              <a:t>:</a:t>
            </a:r>
            <a:r>
              <a:rPr lang="en-US" sz="2700" dirty="0"/>
              <a:t> </a:t>
            </a:r>
          </a:p>
          <a:p>
            <a:pPr lvl="1"/>
            <a:r>
              <a:rPr lang="en-US" sz="2800" dirty="0"/>
              <a:t>Screen reader users will understand the technology skills they need to succeed in the workplace.</a:t>
            </a:r>
          </a:p>
          <a:p>
            <a:pPr lvl="1"/>
            <a:r>
              <a:rPr lang="en-US" sz="2800" dirty="0"/>
              <a:t>Professionals will have an objective tool to assess consumers’ job-readiness based on their technology skills. </a:t>
            </a:r>
          </a:p>
        </p:txBody>
      </p:sp>
      <p:sp>
        <p:nvSpPr>
          <p:cNvPr id="4" name="Slide Number Placeholder 3">
            <a:extLst>
              <a:ext uri="{FF2B5EF4-FFF2-40B4-BE49-F238E27FC236}">
                <a16:creationId xmlns:a16="http://schemas.microsoft.com/office/drawing/2014/main" id="{2EE09679-210D-48B9-B18F-D4C71D835623}"/>
              </a:ext>
            </a:extLst>
          </p:cNvPr>
          <p:cNvSpPr>
            <a:spLocks noGrp="1"/>
          </p:cNvSpPr>
          <p:nvPr>
            <p:ph type="sldNum" sz="quarter" idx="11"/>
          </p:nvPr>
        </p:nvSpPr>
        <p:spPr/>
        <p:txBody>
          <a:bodyPr/>
          <a:lstStyle/>
          <a:p>
            <a:fld id="{B67B645E-C5E5-4727-B977-D372A0AA71D9}" type="slidenum">
              <a:rPr lang="en-US" smtClean="0"/>
              <a:pPr/>
              <a:t>7</a:t>
            </a:fld>
            <a:endParaRPr lang="en-US"/>
          </a:p>
        </p:txBody>
      </p:sp>
    </p:spTree>
    <p:extLst>
      <p:ext uri="{BB962C8B-B14F-4D97-AF65-F5344CB8AC3E}">
        <p14:creationId xmlns:p14="http://schemas.microsoft.com/office/powerpoint/2010/main" val="515029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39449-A3D1-8FA4-4A86-0C431635439B}"/>
              </a:ext>
            </a:extLst>
          </p:cNvPr>
          <p:cNvSpPr>
            <a:spLocks noGrp="1"/>
          </p:cNvSpPr>
          <p:nvPr>
            <p:ph type="title"/>
          </p:nvPr>
        </p:nvSpPr>
        <p:spPr/>
        <p:txBody>
          <a:bodyPr/>
          <a:lstStyle/>
          <a:p>
            <a:r>
              <a:rPr lang="en-US"/>
              <a:t>Efficacy of Employment Interventions</a:t>
            </a:r>
          </a:p>
        </p:txBody>
      </p:sp>
      <p:sp>
        <p:nvSpPr>
          <p:cNvPr id="3" name="Content Placeholder 2">
            <a:extLst>
              <a:ext uri="{FF2B5EF4-FFF2-40B4-BE49-F238E27FC236}">
                <a16:creationId xmlns:a16="http://schemas.microsoft.com/office/drawing/2014/main" id="{149A77E9-E8C8-2FA8-6809-CE954FA6F4C6}"/>
              </a:ext>
            </a:extLst>
          </p:cNvPr>
          <p:cNvSpPr>
            <a:spLocks noGrp="1"/>
          </p:cNvSpPr>
          <p:nvPr>
            <p:ph idx="1"/>
          </p:nvPr>
        </p:nvSpPr>
        <p:spPr>
          <a:xfrm>
            <a:off x="432000" y="1581664"/>
            <a:ext cx="11189193" cy="4752005"/>
          </a:xfrm>
        </p:spPr>
        <p:txBody>
          <a:bodyPr/>
          <a:lstStyle/>
          <a:p>
            <a:r>
              <a:rPr lang="en-US" sz="3200" u="sng" dirty="0"/>
              <a:t>Purpose</a:t>
            </a:r>
            <a:r>
              <a:rPr lang="en-US" sz="3200" dirty="0"/>
              <a:t>: Evaluate the impact of 4 existing interventions on employment outcomes of people who are B/LV</a:t>
            </a:r>
            <a:endParaRPr lang="en-US" sz="2800" dirty="0"/>
          </a:p>
          <a:p>
            <a:r>
              <a:rPr lang="en-US" sz="3200" u="sng" dirty="0"/>
              <a:t>Impact</a:t>
            </a:r>
            <a:r>
              <a:rPr lang="en-US" sz="3200" dirty="0"/>
              <a:t>: </a:t>
            </a:r>
          </a:p>
          <a:p>
            <a:pPr lvl="1"/>
            <a:r>
              <a:rPr lang="en-US" sz="3000" dirty="0"/>
              <a:t>Increase knowledge about effective employment interventions to guide policy decisions and inform practice </a:t>
            </a:r>
          </a:p>
          <a:p>
            <a:pPr lvl="1"/>
            <a:r>
              <a:rPr lang="en-US" sz="3000" dirty="0"/>
              <a:t>Share information about effective interventions to encourage broader utilization</a:t>
            </a:r>
          </a:p>
        </p:txBody>
      </p:sp>
      <p:sp>
        <p:nvSpPr>
          <p:cNvPr id="4" name="Slide Number Placeholder 3">
            <a:extLst>
              <a:ext uri="{FF2B5EF4-FFF2-40B4-BE49-F238E27FC236}">
                <a16:creationId xmlns:a16="http://schemas.microsoft.com/office/drawing/2014/main" id="{E6F0D214-3BDE-9957-577E-D8EF648AEB04}"/>
              </a:ext>
            </a:extLst>
          </p:cNvPr>
          <p:cNvSpPr>
            <a:spLocks noGrp="1"/>
          </p:cNvSpPr>
          <p:nvPr>
            <p:ph type="sldNum" sz="quarter" idx="11"/>
          </p:nvPr>
        </p:nvSpPr>
        <p:spPr/>
        <p:txBody>
          <a:bodyPr/>
          <a:lstStyle/>
          <a:p>
            <a:fld id="{B67B645E-C5E5-4727-B977-D372A0AA71D9}" type="slidenum">
              <a:rPr lang="en-US" smtClean="0"/>
              <a:pPr/>
              <a:t>8</a:t>
            </a:fld>
            <a:endParaRPr lang="en-US"/>
          </a:p>
        </p:txBody>
      </p:sp>
    </p:spTree>
    <p:extLst>
      <p:ext uri="{BB962C8B-B14F-4D97-AF65-F5344CB8AC3E}">
        <p14:creationId xmlns:p14="http://schemas.microsoft.com/office/powerpoint/2010/main" val="3963188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3AE5B-E096-B305-DE1B-22F494A502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81F358-93CE-96A5-2B27-F2654A1A1C2A}"/>
              </a:ext>
            </a:extLst>
          </p:cNvPr>
          <p:cNvSpPr>
            <a:spLocks noGrp="1"/>
          </p:cNvSpPr>
          <p:nvPr>
            <p:ph type="title"/>
          </p:nvPr>
        </p:nvSpPr>
        <p:spPr/>
        <p:txBody>
          <a:bodyPr/>
          <a:lstStyle/>
          <a:p>
            <a:r>
              <a:rPr lang="en-US"/>
              <a:t>Exploring National and Social Media Data</a:t>
            </a:r>
          </a:p>
        </p:txBody>
      </p:sp>
      <p:sp>
        <p:nvSpPr>
          <p:cNvPr id="3" name="Content Placeholder 2">
            <a:extLst>
              <a:ext uri="{FF2B5EF4-FFF2-40B4-BE49-F238E27FC236}">
                <a16:creationId xmlns:a16="http://schemas.microsoft.com/office/drawing/2014/main" id="{7F278A04-BB98-8863-5717-F73DF93E8A44}"/>
              </a:ext>
            </a:extLst>
          </p:cNvPr>
          <p:cNvSpPr>
            <a:spLocks noGrp="1"/>
          </p:cNvSpPr>
          <p:nvPr>
            <p:ph idx="1"/>
          </p:nvPr>
        </p:nvSpPr>
        <p:spPr>
          <a:xfrm>
            <a:off x="432000" y="1447800"/>
            <a:ext cx="11329200" cy="4743449"/>
          </a:xfrm>
        </p:spPr>
        <p:txBody>
          <a:bodyPr/>
          <a:lstStyle/>
          <a:p>
            <a:r>
              <a:rPr lang="en-US" sz="3200" u="sng" dirty="0"/>
              <a:t>Purpose</a:t>
            </a:r>
            <a:r>
              <a:rPr lang="en-US" sz="3200" dirty="0"/>
              <a:t>: Use national and social media data to explore employment trends, outcomes, and needs of people who are B/LV and deafblind</a:t>
            </a:r>
          </a:p>
          <a:p>
            <a:r>
              <a:rPr lang="en-US" sz="3200" u="sng" dirty="0"/>
              <a:t>Impact</a:t>
            </a:r>
            <a:r>
              <a:rPr lang="en-US" sz="3200" dirty="0"/>
              <a:t>: </a:t>
            </a:r>
          </a:p>
          <a:p>
            <a:pPr lvl="1"/>
            <a:r>
              <a:rPr lang="en-US" sz="3000" dirty="0"/>
              <a:t>Increase knowledge about post-pandemic employment outcomes, associated factors, and differences within subgroups of the populations. </a:t>
            </a:r>
          </a:p>
          <a:p>
            <a:pPr lvl="1"/>
            <a:r>
              <a:rPr lang="en-US" sz="3000" dirty="0"/>
              <a:t>Identify employment-related concerns and how they change over time</a:t>
            </a:r>
          </a:p>
        </p:txBody>
      </p:sp>
      <p:sp>
        <p:nvSpPr>
          <p:cNvPr id="4" name="Slide Number Placeholder 3">
            <a:extLst>
              <a:ext uri="{FF2B5EF4-FFF2-40B4-BE49-F238E27FC236}">
                <a16:creationId xmlns:a16="http://schemas.microsoft.com/office/drawing/2014/main" id="{C8C0F047-6F1D-C46D-1ED5-EBD6B912F8C9}"/>
              </a:ext>
            </a:extLst>
          </p:cNvPr>
          <p:cNvSpPr>
            <a:spLocks noGrp="1"/>
          </p:cNvSpPr>
          <p:nvPr>
            <p:ph type="sldNum" sz="quarter" idx="11"/>
          </p:nvPr>
        </p:nvSpPr>
        <p:spPr/>
        <p:txBody>
          <a:bodyPr/>
          <a:lstStyle/>
          <a:p>
            <a:fld id="{B67B645E-C5E5-4727-B977-D372A0AA71D9}" type="slidenum">
              <a:rPr lang="en-US" smtClean="0"/>
              <a:pPr/>
              <a:t>9</a:t>
            </a:fld>
            <a:endParaRPr lang="en-US"/>
          </a:p>
        </p:txBody>
      </p:sp>
    </p:spTree>
    <p:extLst>
      <p:ext uri="{BB962C8B-B14F-4D97-AF65-F5344CB8AC3E}">
        <p14:creationId xmlns:p14="http://schemas.microsoft.com/office/powerpoint/2010/main" val="425322184"/>
      </p:ext>
    </p:extLst>
  </p:cSld>
  <p:clrMapOvr>
    <a:masterClrMapping/>
  </p:clrMapOvr>
</p:sld>
</file>

<file path=ppt/theme/theme1.xml><?xml version="1.0" encoding="utf-8"?>
<a:theme xmlns:a="http://schemas.openxmlformats.org/drawingml/2006/main" name="Office Theme">
  <a:themeElements>
    <a:clrScheme name="Custom 13">
      <a:dk1>
        <a:srgbClr val="0C0C0C"/>
      </a:dk1>
      <a:lt1>
        <a:sysClr val="window" lastClr="FFFFFF"/>
      </a:lt1>
      <a:dk2>
        <a:srgbClr val="757070"/>
      </a:dk2>
      <a:lt2>
        <a:srgbClr val="E7E6E6"/>
      </a:lt2>
      <a:accent1>
        <a:srgbClr val="007FA3"/>
      </a:accent1>
      <a:accent2>
        <a:srgbClr val="642F6C"/>
      </a:accent2>
      <a:accent3>
        <a:srgbClr val="5D1725"/>
      </a:accent3>
      <a:accent4>
        <a:srgbClr val="A9431E"/>
      </a:accent4>
      <a:accent5>
        <a:srgbClr val="8F993E"/>
      </a:accent5>
      <a:accent6>
        <a:srgbClr val="666666"/>
      </a:accent6>
      <a:hlink>
        <a:srgbClr val="50A6E0"/>
      </a:hlink>
      <a:folHlink>
        <a:srgbClr val="731F1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873322_Rose suite pitch deck_RVA_v3" id="{A1173EBD-D547-46AD-95A9-9B7E4968ED1F}" vid="{F580D4A0-499F-4E77-AB0C-FFDC165FCD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D464A611D221448661D66A9A2D3678" ma:contentTypeVersion="8" ma:contentTypeDescription="Create a new document." ma:contentTypeScope="" ma:versionID="8db15816234de59f66f4924da118c787">
  <xsd:schema xmlns:xsd="http://www.w3.org/2001/XMLSchema" xmlns:xs="http://www.w3.org/2001/XMLSchema" xmlns:p="http://schemas.microsoft.com/office/2006/metadata/properties" xmlns:ns2="0d314e69-ac0a-4d81-892f-fb35685bcc8e" targetNamespace="http://schemas.microsoft.com/office/2006/metadata/properties" ma:root="true" ma:fieldsID="8eb6e4e85e5789d326520caf87be8ab7" ns2:_="">
    <xsd:import namespace="0d314e69-ac0a-4d81-892f-fb35685bcc8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314e69-ac0a-4d81-892f-fb35685bcc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78E46C-0F2F-4D8F-8685-D890AF38A480}">
  <ds:schemaRefs>
    <ds:schemaRef ds:uri="http://schemas.microsoft.com/office/infopath/2007/PartnerControls"/>
    <ds:schemaRef ds:uri="http://schemas.microsoft.com/office/2006/metadata/properties"/>
    <ds:schemaRef ds:uri="http://schemas.microsoft.com/office/2006/documentManagement/types"/>
    <ds:schemaRef ds:uri="http://purl.org/dc/terms/"/>
    <ds:schemaRef ds:uri="http://purl.org/dc/dcmitype/"/>
    <ds:schemaRef ds:uri="http://www.w3.org/XML/1998/namespace"/>
    <ds:schemaRef ds:uri="0d314e69-ac0a-4d81-892f-fb35685bcc8e"/>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346ED5EE-3380-4C72-8AAB-24AA53C8EDCF}">
  <ds:schemaRefs>
    <ds:schemaRef ds:uri="0d314e69-ac0a-4d81-892f-fb35685bcc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3B9686E-60BB-426D-9902-B37A45317C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tf66873322_win32</Template>
  <TotalTime>1490</TotalTime>
  <Words>1042</Words>
  <Application>Microsoft Office PowerPoint</Application>
  <PresentationFormat>Widescreen</PresentationFormat>
  <Paragraphs>177</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Office Theme</vt:lpstr>
      <vt:lpstr>Innovative Research &amp; Training Activities by the NRTC</vt:lpstr>
      <vt:lpstr>Acknowledgement</vt:lpstr>
      <vt:lpstr>Key Areas of Focus</vt:lpstr>
      <vt:lpstr>The Questions About Vision Loss Project</vt:lpstr>
      <vt:lpstr>Enhancing User Engagement with 4to24 App </vt:lpstr>
      <vt:lpstr>Development of Be My Mentor App</vt:lpstr>
      <vt:lpstr>Identifying &amp; Measuring Core Technology Skills</vt:lpstr>
      <vt:lpstr>Efficacy of Employment Interventions</vt:lpstr>
      <vt:lpstr>Exploring National and Social Media Data</vt:lpstr>
      <vt:lpstr>How VR Agencies Address Mental Health</vt:lpstr>
      <vt:lpstr>Training Projects</vt:lpstr>
      <vt:lpstr>New Training Projects </vt:lpstr>
      <vt:lpstr>Technical Assistance Projects</vt:lpstr>
      <vt:lpstr>New Technical Assistance Projects</vt:lpstr>
      <vt:lpstr>New &amp; Upcoming Resources</vt:lpstr>
      <vt:lpstr>AT in the Workplace Study Resources</vt:lpstr>
      <vt:lpstr>Videos</vt:lpstr>
      <vt:lpstr>Other Resources</vt:lpstr>
      <vt:lpstr>Online Courses</vt:lpstr>
      <vt:lpstr>Connect with the NRTC!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Moody, Sarah</dc:creator>
  <cp:lastModifiedBy>McDonnall, Michele</cp:lastModifiedBy>
  <cp:revision>5</cp:revision>
  <dcterms:created xsi:type="dcterms:W3CDTF">2022-11-22T20:03:57Z</dcterms:created>
  <dcterms:modified xsi:type="dcterms:W3CDTF">2026-03-26T19:13:52Z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0x010100A3D464A611D221448661D66A9A2D3678</vt:lpwstr>
  </property>
</Properties>
</file>