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2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8" r:id="rId6"/>
    <p:sldId id="295" r:id="rId7"/>
    <p:sldId id="293" r:id="rId8"/>
    <p:sldId id="294" r:id="rId9"/>
    <p:sldId id="299" r:id="rId10"/>
    <p:sldId id="300" r:id="rId11"/>
    <p:sldId id="301" r:id="rId12"/>
    <p:sldId id="302" r:id="rId13"/>
    <p:sldId id="296" r:id="rId14"/>
    <p:sldId id="303" r:id="rId15"/>
    <p:sldId id="305" r:id="rId16"/>
    <p:sldId id="287" r:id="rId17"/>
    <p:sldId id="307" r:id="rId18"/>
    <p:sldId id="288" r:id="rId19"/>
    <p:sldId id="289" r:id="rId20"/>
    <p:sldId id="284" r:id="rId21"/>
    <p:sldId id="285" r:id="rId22"/>
    <p:sldId id="286" r:id="rId23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26"/>
      <p:bold r:id="rId27"/>
      <p:italic r:id="rId28"/>
      <p:boldItalic r:id="rId29"/>
    </p:embeddedFont>
    <p:embeddedFont>
      <p:font typeface="Source Sans Pro" panose="020B0503030403020204" pitchFamily="34" charset="0"/>
      <p:regular r:id="rId30"/>
      <p:bold r:id="rId31"/>
      <p:italic r:id="rId32"/>
      <p:boldItalic r:id="rId33"/>
    </p:embeddedFont>
    <p:embeddedFont>
      <p:font typeface="Work Sans" pitchFamily="2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3A"/>
    <a:srgbClr val="BC4613"/>
    <a:srgbClr val="007864"/>
    <a:srgbClr val="F0EFEF"/>
    <a:srgbClr val="EADA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D9653-52E2-497C-AA30-B80213EF9598}" v="58" dt="2026-03-20T15:46:58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/>
  </p:normalViewPr>
  <p:slideViewPr>
    <p:cSldViewPr snapToGrid="0">
      <p:cViewPr varScale="1">
        <p:scale>
          <a:sx n="78" d="100"/>
          <a:sy n="78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31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1.fntdata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9.fntdata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4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font" Target="fonts/font12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7A68FDD-32D8-EDDA-0ABF-04EE135EC3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94718-D9BC-09D7-32DC-04BF3C1CD2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D6454-DCD5-46F5-887E-2C7B602AE5C2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FB361-039B-421E-5821-655F70ADFD6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2B414-B841-83E0-2356-EE67B45703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EAA46-36C5-4A10-9723-0BE78C914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21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3;n">
            <a:extLst>
              <a:ext uri="{FF2B5EF4-FFF2-40B4-BE49-F238E27FC236}">
                <a16:creationId xmlns:a16="http://schemas.microsoft.com/office/drawing/2014/main" id="{21E8BF3E-CC94-CAFB-9088-D308F424E9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Google Shape;4;n">
            <a:extLst>
              <a:ext uri="{FF2B5EF4-FFF2-40B4-BE49-F238E27FC236}">
                <a16:creationId xmlns:a16="http://schemas.microsoft.com/office/drawing/2014/main" id="{48F32B44-6DB5-B49E-1662-2808F6E7C4E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87;p:notes">
            <a:extLst>
              <a:ext uri="{FF2B5EF4-FFF2-40B4-BE49-F238E27FC236}">
                <a16:creationId xmlns:a16="http://schemas.microsoft.com/office/drawing/2014/main" id="{0E061601-C90B-EB67-F4C2-AFA071939F3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1" name="Google Shape;88;p:notes">
            <a:extLst>
              <a:ext uri="{FF2B5EF4-FFF2-40B4-BE49-F238E27FC236}">
                <a16:creationId xmlns:a16="http://schemas.microsoft.com/office/drawing/2014/main" id="{1E60CEDB-014A-68C7-07AD-163A0A16029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;p2">
            <a:extLst>
              <a:ext uri="{FF2B5EF4-FFF2-40B4-BE49-F238E27FC236}">
                <a16:creationId xmlns:a16="http://schemas.microsoft.com/office/drawing/2014/main" id="{D2650EB3-3CAF-068E-BE82-8E0E6C8C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51125"/>
            <a:ext cx="9144000" cy="2492375"/>
          </a:xfrm>
          <a:prstGeom prst="rect">
            <a:avLst/>
          </a:prstGeom>
          <a:solidFill>
            <a:srgbClr val="00263A"/>
          </a:solidFill>
          <a:ln>
            <a:noFill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DC4405"/>
              </a:buClr>
              <a:buSzPts val="4200"/>
              <a:buNone/>
              <a:defRPr sz="4200">
                <a:solidFill>
                  <a:srgbClr val="BC4613"/>
                </a:solidFill>
                <a:latin typeface="Century Gothic" panose="020B0502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Work Sans"/>
              <a:buNone/>
              <a:defRPr sz="240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Work Sans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3" name="Google Shape;13;p2">
            <a:extLst>
              <a:ext uri="{FF2B5EF4-FFF2-40B4-BE49-F238E27FC236}">
                <a16:creationId xmlns:a16="http://schemas.microsoft.com/office/drawing/2014/main" id="{492E9411-D71F-1661-0960-2C91CA1492EE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Work Sans" panose="00000500000000000000" pitchFamily="50" charset="0"/>
                <a:cs typeface="Arial" panose="020B0604020202020204" pitchFamily="34" charset="0"/>
                <a:sym typeface="Work Sans" panose="00000500000000000000" pitchFamily="50" charset="0"/>
              </a:defRPr>
            </a:lvl1pPr>
          </a:lstStyle>
          <a:p>
            <a:fld id="{845D21FA-9463-49FE-9FEA-CF83D3224B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1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0EFEF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8E67CC-046F-BE47-5280-1CB47A34A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49141" y="1177657"/>
            <a:ext cx="45719" cy="3301608"/>
          </a:xfrm>
          <a:prstGeom prst="rect">
            <a:avLst/>
          </a:prstGeom>
          <a:solidFill>
            <a:srgbClr val="BC4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4613"/>
              </a:solidFill>
            </a:endParaRP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509318FB-F476-F60B-7707-7F7993FAF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923" y="128676"/>
            <a:ext cx="7643873" cy="623888"/>
          </a:xfrm>
        </p:spPr>
        <p:txBody>
          <a:bodyPr/>
          <a:lstStyle>
            <a:lvl1pPr algn="ctr">
              <a:defRPr sz="44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D08A8712-4304-3422-AAD1-C54C7C360B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72923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D797D84F-8C3D-EAA0-3DD7-7AD01E9299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41409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922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0EFEF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8E67CC-046F-BE47-5280-1CB47A34A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49141" y="1177657"/>
            <a:ext cx="45719" cy="3301608"/>
          </a:xfrm>
          <a:prstGeom prst="rect">
            <a:avLst/>
          </a:prstGeom>
          <a:solidFill>
            <a:srgbClr val="007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4613"/>
              </a:solidFill>
            </a:endParaRP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DB63A94A-F244-D638-26FF-C3A253E4E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923" y="128676"/>
            <a:ext cx="7643873" cy="623888"/>
          </a:xfrm>
        </p:spPr>
        <p:txBody>
          <a:bodyPr/>
          <a:lstStyle>
            <a:lvl1pPr algn="ctr">
              <a:defRPr sz="44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3F83F-BA43-6163-B9C0-2F077C555B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72923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39CF750D-EEA6-A182-8FD5-4B893EB4D3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41409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1051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ison">
    <p:bg>
      <p:bgPr>
        <a:solidFill>
          <a:srgbClr val="002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9BDD-A233-2DD6-A9E6-11DC33CDD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693968"/>
          </a:xfrm>
        </p:spPr>
        <p:txBody>
          <a:bodyPr>
            <a:normAutofit/>
          </a:bodyPr>
          <a:lstStyle>
            <a:lvl1pPr algn="ctr">
              <a:defRPr sz="2700" b="1">
                <a:solidFill>
                  <a:srgbClr val="FA5D1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597F5-0925-F946-CC9C-669A5ECF5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1487104"/>
            <a:ext cx="3376675" cy="3155144"/>
          </a:xfrm>
        </p:spPr>
        <p:txBody>
          <a:bodyPr/>
          <a:lstStyle>
            <a:lvl1pPr>
              <a:defRPr>
                <a:solidFill>
                  <a:srgbClr val="F0EFEF"/>
                </a:solidFill>
              </a:defRPr>
            </a:lvl1pPr>
            <a:lvl2pPr>
              <a:defRPr>
                <a:solidFill>
                  <a:srgbClr val="F0EFEF"/>
                </a:solidFill>
              </a:defRPr>
            </a:lvl2pPr>
            <a:lvl3pPr>
              <a:defRPr>
                <a:solidFill>
                  <a:srgbClr val="F0EFEF"/>
                </a:solidFill>
              </a:defRPr>
            </a:lvl3pPr>
            <a:lvl4pPr>
              <a:defRPr>
                <a:solidFill>
                  <a:srgbClr val="F0EFEF"/>
                </a:solidFill>
              </a:defRPr>
            </a:lvl4pPr>
            <a:lvl5pPr>
              <a:defRPr>
                <a:solidFill>
                  <a:srgbClr val="F0EFE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FB1FE3-BF4C-6DD1-1383-325F44A5C3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37485" y="1487104"/>
            <a:ext cx="3379056" cy="3155144"/>
          </a:xfrm>
        </p:spPr>
        <p:txBody>
          <a:bodyPr/>
          <a:lstStyle>
            <a:lvl1pPr>
              <a:defRPr>
                <a:solidFill>
                  <a:srgbClr val="F0EFEF"/>
                </a:solidFill>
              </a:defRPr>
            </a:lvl1pPr>
            <a:lvl2pPr>
              <a:defRPr>
                <a:solidFill>
                  <a:srgbClr val="F0EFEF"/>
                </a:solidFill>
              </a:defRPr>
            </a:lvl2pPr>
            <a:lvl3pPr>
              <a:defRPr>
                <a:solidFill>
                  <a:srgbClr val="F0EFEF"/>
                </a:solidFill>
              </a:defRPr>
            </a:lvl3pPr>
            <a:lvl4pPr>
              <a:defRPr>
                <a:solidFill>
                  <a:srgbClr val="F0EFEF"/>
                </a:solidFill>
              </a:defRPr>
            </a:lvl4pPr>
            <a:lvl5pPr>
              <a:defRPr>
                <a:solidFill>
                  <a:srgbClr val="F0EFE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4368AB-4B20-7F04-9BFF-947677412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0EFEF"/>
                </a:solidFill>
              </a:defRPr>
            </a:lvl1pPr>
          </a:lstStyle>
          <a:p>
            <a:fld id="{2E3842E6-27DF-4E0B-9383-C46F52C7D86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Ablr">
            <a:extLst>
              <a:ext uri="{FF2B5EF4-FFF2-40B4-BE49-F238E27FC236}">
                <a16:creationId xmlns:a16="http://schemas.microsoft.com/office/drawing/2014/main" id="{08488608-B53B-CBA3-A912-376E446CB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931" y="273844"/>
            <a:ext cx="1127510" cy="64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61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with Caption">
    <p:bg>
      <p:bgPr>
        <a:solidFill>
          <a:srgbClr val="0026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9968-C05D-E420-79D7-187F69C63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1609825"/>
            <a:ext cx="3376675" cy="1963553"/>
          </a:xfrm>
        </p:spPr>
        <p:txBody>
          <a:bodyPr anchor="ctr">
            <a:normAutofit/>
          </a:bodyPr>
          <a:lstStyle>
            <a:lvl1pPr>
              <a:defRPr sz="2700" b="1">
                <a:solidFill>
                  <a:srgbClr val="FA5D1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0E8AF-9147-A182-69B0-36C18DE63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5" y="740569"/>
            <a:ext cx="4107826" cy="3655219"/>
          </a:xfrm>
        </p:spPr>
        <p:txBody>
          <a:bodyPr/>
          <a:lstStyle>
            <a:lvl1pPr>
              <a:defRPr sz="2400">
                <a:solidFill>
                  <a:srgbClr val="F0EFEF"/>
                </a:solidFill>
              </a:defRPr>
            </a:lvl1pPr>
            <a:lvl2pPr>
              <a:defRPr sz="2100">
                <a:solidFill>
                  <a:srgbClr val="F0EFEF"/>
                </a:solidFill>
              </a:defRPr>
            </a:lvl2pPr>
            <a:lvl3pPr>
              <a:defRPr sz="1800">
                <a:solidFill>
                  <a:srgbClr val="F0EFEF"/>
                </a:solidFill>
              </a:defRPr>
            </a:lvl3pPr>
            <a:lvl4pPr>
              <a:defRPr sz="1500">
                <a:solidFill>
                  <a:srgbClr val="F0EFEF"/>
                </a:solidFill>
              </a:defRPr>
            </a:lvl4pPr>
            <a:lvl5pPr>
              <a:defRPr sz="1500">
                <a:solidFill>
                  <a:srgbClr val="F0EFEF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A92E4-6164-B35A-200E-2A96BE0D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0EFEF"/>
                </a:solidFill>
              </a:defRPr>
            </a:lvl1pPr>
          </a:lstStyle>
          <a:p>
            <a:fld id="{2E3842E6-27DF-4E0B-9383-C46F52C7D86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blr">
            <a:extLst>
              <a:ext uri="{FF2B5EF4-FFF2-40B4-BE49-F238E27FC236}">
                <a16:creationId xmlns:a16="http://schemas.microsoft.com/office/drawing/2014/main" id="{C5D9FE3C-C7D5-1B4E-E805-10E85A5B32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741" y="4177760"/>
            <a:ext cx="1023015" cy="589503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B283B2-F95B-F6A0-A7AF-1C670B5DB735}"/>
              </a:ext>
            </a:extLst>
          </p:cNvPr>
          <p:cNvCxnSpPr/>
          <p:nvPr userDrawn="1"/>
        </p:nvCxnSpPr>
        <p:spPr>
          <a:xfrm>
            <a:off x="4152122" y="952239"/>
            <a:ext cx="0" cy="3388444"/>
          </a:xfrm>
          <a:prstGeom prst="line">
            <a:avLst/>
          </a:prstGeom>
          <a:ln>
            <a:solidFill>
              <a:srgbClr val="EADA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94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488E41-A4CD-8FB4-5F2B-DBA83F11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04157"/>
          </a:xfrm>
          <a:prstGeom prst="rect">
            <a:avLst/>
          </a:prstGeom>
          <a:solidFill>
            <a:srgbClr val="00263A"/>
          </a:solidFill>
          <a:ln>
            <a:solidFill>
              <a:srgbClr val="0026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23BCC7-DACC-2CFA-1244-62651B72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7124" y="1311169"/>
            <a:ext cx="7643873" cy="0"/>
          </a:xfrm>
          <a:prstGeom prst="line">
            <a:avLst/>
          </a:prstGeom>
          <a:ln w="9525">
            <a:solidFill>
              <a:srgbClr val="BC4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AF09DAF5-6F29-BB17-F452-413039BD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54408" y="76911"/>
            <a:ext cx="781503" cy="450334"/>
          </a:xfrm>
          <a:prstGeom prst="rect">
            <a:avLst/>
          </a:prstGeom>
        </p:spPr>
      </p:pic>
      <p:sp>
        <p:nvSpPr>
          <p:cNvPr id="10" name="Title 13">
            <a:extLst>
              <a:ext uri="{FF2B5EF4-FFF2-40B4-BE49-F238E27FC236}">
                <a16:creationId xmlns:a16="http://schemas.microsoft.com/office/drawing/2014/main" id="{189B79DA-B4F0-201E-59D9-EB5C28629D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124" y="610369"/>
            <a:ext cx="7643873" cy="623888"/>
          </a:xfrm>
        </p:spPr>
        <p:txBody>
          <a:bodyPr/>
          <a:lstStyle>
            <a:lvl1pPr>
              <a:defRPr sz="44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F3BD2F8-E093-BD2C-4373-AFD40840FA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466745"/>
            <a:ext cx="7643873" cy="2043112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741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488E41-A4CD-8FB4-5F2B-DBA83F11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04157"/>
          </a:xfrm>
          <a:prstGeom prst="rect">
            <a:avLst/>
          </a:prstGeom>
          <a:solidFill>
            <a:srgbClr val="00263A"/>
          </a:solidFill>
          <a:ln>
            <a:solidFill>
              <a:srgbClr val="0026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093E9-798F-44A2-486D-C0F706038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54408" y="76911"/>
            <a:ext cx="781502" cy="450333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23BCC7-DACC-2CFA-1244-62651B72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7124" y="1311169"/>
            <a:ext cx="7643873" cy="0"/>
          </a:xfrm>
          <a:prstGeom prst="line">
            <a:avLst/>
          </a:prstGeom>
          <a:ln w="9525">
            <a:solidFill>
              <a:srgbClr val="007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3">
            <a:extLst>
              <a:ext uri="{FF2B5EF4-FFF2-40B4-BE49-F238E27FC236}">
                <a16:creationId xmlns:a16="http://schemas.microsoft.com/office/drawing/2014/main" id="{D5EF88E2-36F3-F71F-863D-2446842253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124" y="610369"/>
            <a:ext cx="7643873" cy="623888"/>
          </a:xfrm>
        </p:spPr>
        <p:txBody>
          <a:bodyPr/>
          <a:lstStyle>
            <a:lvl1pPr>
              <a:defRPr sz="44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BCB2DEB-CB4A-CED1-9415-F9C916F92A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466745"/>
            <a:ext cx="7643873" cy="2043112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82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488E41-A4CD-8FB4-5F2B-DBA83F11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04157"/>
          </a:xfrm>
          <a:prstGeom prst="rect">
            <a:avLst/>
          </a:prstGeom>
          <a:solidFill>
            <a:srgbClr val="F0EFEF"/>
          </a:solidFill>
          <a:ln>
            <a:solidFill>
              <a:srgbClr val="F0E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093E9-798F-44A2-486D-C0F706038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9018" y="76911"/>
            <a:ext cx="732282" cy="45033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23BCC7-DACC-2CFA-1244-62651B72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7124" y="1311169"/>
            <a:ext cx="7643873" cy="0"/>
          </a:xfrm>
          <a:prstGeom prst="line">
            <a:avLst/>
          </a:prstGeom>
          <a:ln w="9525">
            <a:solidFill>
              <a:srgbClr val="0026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3">
            <a:extLst>
              <a:ext uri="{FF2B5EF4-FFF2-40B4-BE49-F238E27FC236}">
                <a16:creationId xmlns:a16="http://schemas.microsoft.com/office/drawing/2014/main" id="{214773C3-A122-BA6F-F9AF-56BB2102E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124" y="610369"/>
            <a:ext cx="7643873" cy="623888"/>
          </a:xfrm>
        </p:spPr>
        <p:txBody>
          <a:bodyPr/>
          <a:lstStyle>
            <a:lvl1pPr>
              <a:defRPr sz="44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D3BF82F-B762-46CC-1822-DE728B3E23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466745"/>
            <a:ext cx="7643873" cy="2043112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3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488E41-A4CD-8FB4-5F2B-DBA83F11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604157"/>
          </a:xfrm>
          <a:prstGeom prst="rect">
            <a:avLst/>
          </a:prstGeom>
          <a:solidFill>
            <a:srgbClr val="F0EFEF"/>
          </a:solidFill>
          <a:ln>
            <a:solidFill>
              <a:srgbClr val="F0E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093E9-798F-44A2-486D-C0F706038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79018" y="76911"/>
            <a:ext cx="732282" cy="45033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23BCC7-DACC-2CFA-1244-62651B72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7124" y="1311169"/>
            <a:ext cx="7643873" cy="0"/>
          </a:xfrm>
          <a:prstGeom prst="line">
            <a:avLst/>
          </a:prstGeom>
          <a:ln w="9525">
            <a:solidFill>
              <a:srgbClr val="BC4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B0953577-74B3-B366-2EB3-191C02783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124" y="610369"/>
            <a:ext cx="7643873" cy="623888"/>
          </a:xfrm>
        </p:spPr>
        <p:txBody>
          <a:bodyPr/>
          <a:lstStyle>
            <a:lvl1pPr>
              <a:defRPr sz="44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93D5254F-047C-069F-78A1-D79CC9154E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466745"/>
            <a:ext cx="7643873" cy="2043112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836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800D32-2E21-A776-E973-AD32AE4CB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72000" y="1153437"/>
            <a:ext cx="0" cy="2836627"/>
          </a:xfrm>
          <a:prstGeom prst="line">
            <a:avLst/>
          </a:prstGeom>
          <a:ln w="47625">
            <a:solidFill>
              <a:srgbClr val="0026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74FE0ED-026F-7E5B-82A6-10D546614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47163" y="0"/>
            <a:ext cx="96837" cy="514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63A"/>
                </a:solidFill>
              </a:ln>
              <a:solidFill>
                <a:srgbClr val="00263A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AFEBB43-BDD6-4055-877B-F020024633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2250" y="2035854"/>
            <a:ext cx="1820748" cy="963384"/>
          </a:xfrm>
        </p:spPr>
        <p:txBody>
          <a:bodyPr/>
          <a:lstStyle>
            <a:lvl1pPr>
              <a:defRPr sz="6600" b="1">
                <a:solidFill>
                  <a:srgbClr val="007864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8CD10FD-1E4E-C820-93E9-CFDDB87C4D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22448" y="850559"/>
            <a:ext cx="3795712" cy="3442381"/>
          </a:xfrm>
        </p:spPr>
        <p:txBody>
          <a:bodyPr/>
          <a:lstStyle>
            <a:lvl1pPr>
              <a:lnSpc>
                <a:spcPct val="200000"/>
              </a:lnSpc>
              <a:defRPr sz="3600" b="1">
                <a:solidFill>
                  <a:srgbClr val="BC4613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Item 1</a:t>
            </a:r>
          </a:p>
          <a:p>
            <a:pPr lvl="0"/>
            <a:r>
              <a:rPr lang="en-US" dirty="0"/>
              <a:t>Item 2</a:t>
            </a:r>
          </a:p>
          <a:p>
            <a:pPr lvl="0"/>
            <a:r>
              <a:rPr lang="en-US" dirty="0"/>
              <a:t>Item 3</a:t>
            </a:r>
          </a:p>
        </p:txBody>
      </p:sp>
    </p:spTree>
    <p:extLst>
      <p:ext uri="{BB962C8B-B14F-4D97-AF65-F5344CB8AC3E}">
        <p14:creationId xmlns:p14="http://schemas.microsoft.com/office/powerpoint/2010/main" val="108055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800D32-2E21-A776-E973-AD32AE4CB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72000" y="1153437"/>
            <a:ext cx="0" cy="2836627"/>
          </a:xfrm>
          <a:prstGeom prst="line">
            <a:avLst/>
          </a:prstGeom>
          <a:ln w="47625">
            <a:solidFill>
              <a:srgbClr val="BC4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74FE0ED-026F-7E5B-82A6-10D546614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47163" y="0"/>
            <a:ext cx="96837" cy="5143500"/>
          </a:xfrm>
          <a:prstGeom prst="rect">
            <a:avLst/>
          </a:prstGeom>
          <a:solidFill>
            <a:srgbClr val="BC4613"/>
          </a:solidFill>
          <a:ln>
            <a:solidFill>
              <a:srgbClr val="BC4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63A"/>
                </a:solidFill>
              </a:ln>
              <a:solidFill>
                <a:srgbClr val="00263A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685D7CD-19EF-D058-BEF5-D938562B29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22448" y="850559"/>
            <a:ext cx="3795712" cy="3442381"/>
          </a:xfrm>
        </p:spPr>
        <p:txBody>
          <a:bodyPr/>
          <a:lstStyle>
            <a:lvl1pPr>
              <a:lnSpc>
                <a:spcPct val="200000"/>
              </a:lnSpc>
              <a:defRPr sz="36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Item 1</a:t>
            </a:r>
          </a:p>
          <a:p>
            <a:pPr lvl="0"/>
            <a:r>
              <a:rPr lang="en-US" dirty="0"/>
              <a:t>Item 2</a:t>
            </a:r>
          </a:p>
          <a:p>
            <a:pPr lvl="0"/>
            <a:r>
              <a:rPr lang="en-US" dirty="0"/>
              <a:t>Item 3</a:t>
            </a:r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F85FD8B9-F13B-E645-9CCE-BD5DA4169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2250" y="2035854"/>
            <a:ext cx="1820748" cy="963384"/>
          </a:xfrm>
        </p:spPr>
        <p:txBody>
          <a:bodyPr/>
          <a:lstStyle>
            <a:lvl1pPr>
              <a:defRPr sz="6600" b="1">
                <a:solidFill>
                  <a:srgbClr val="007864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75324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800D32-2E21-A776-E973-AD32AE4CB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72000" y="1153437"/>
            <a:ext cx="0" cy="2836627"/>
          </a:xfrm>
          <a:prstGeom prst="line">
            <a:avLst/>
          </a:prstGeom>
          <a:ln w="47625">
            <a:solidFill>
              <a:srgbClr val="007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74FE0ED-026F-7E5B-82A6-10D546614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47163" y="0"/>
            <a:ext cx="96837" cy="5143500"/>
          </a:xfrm>
          <a:prstGeom prst="rect">
            <a:avLst/>
          </a:prstGeom>
          <a:solidFill>
            <a:srgbClr val="007864"/>
          </a:solidFill>
          <a:ln>
            <a:solidFill>
              <a:srgbClr val="007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63A"/>
                </a:solidFill>
              </a:ln>
              <a:solidFill>
                <a:srgbClr val="00263A"/>
              </a:solidFill>
            </a:endParaRPr>
          </a:p>
        </p:txBody>
      </p:sp>
      <p:sp>
        <p:nvSpPr>
          <p:cNvPr id="9" name="Title 7">
            <a:extLst>
              <a:ext uri="{FF2B5EF4-FFF2-40B4-BE49-F238E27FC236}">
                <a16:creationId xmlns:a16="http://schemas.microsoft.com/office/drawing/2014/main" id="{8DF9682B-083A-44D2-B9F2-008211971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2250" y="2035854"/>
            <a:ext cx="1820748" cy="963384"/>
          </a:xfrm>
        </p:spPr>
        <p:txBody>
          <a:bodyPr/>
          <a:lstStyle>
            <a:lvl1pPr>
              <a:defRPr sz="6600" b="1">
                <a:solidFill>
                  <a:srgbClr val="BC461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100FDA-71AF-8676-8333-1E43433379E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22448" y="850559"/>
            <a:ext cx="3795712" cy="3442381"/>
          </a:xfrm>
        </p:spPr>
        <p:txBody>
          <a:bodyPr/>
          <a:lstStyle>
            <a:lvl1pPr>
              <a:lnSpc>
                <a:spcPct val="200000"/>
              </a:lnSpc>
              <a:defRPr sz="36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Item 1</a:t>
            </a:r>
          </a:p>
          <a:p>
            <a:pPr lvl="0"/>
            <a:r>
              <a:rPr lang="en-US" dirty="0"/>
              <a:t>Item 2</a:t>
            </a:r>
          </a:p>
          <a:p>
            <a:pPr lvl="0"/>
            <a:r>
              <a:rPr lang="en-US" dirty="0"/>
              <a:t>Item 3</a:t>
            </a:r>
          </a:p>
        </p:txBody>
      </p:sp>
    </p:spTree>
    <p:extLst>
      <p:ext uri="{BB962C8B-B14F-4D97-AF65-F5344CB8AC3E}">
        <p14:creationId xmlns:p14="http://schemas.microsoft.com/office/powerpoint/2010/main" val="276008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0EFEF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331B177C-37C1-58A8-3032-FEE4C94B5542}"/>
              </a:ext>
            </a:extLst>
          </p:cNvPr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E5A69-E88E-44E6-B744-90A61A0F44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8E67CC-046F-BE47-5280-1CB47A34A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49141" y="1177657"/>
            <a:ext cx="45719" cy="3301608"/>
          </a:xfrm>
          <a:prstGeom prst="rect">
            <a:avLst/>
          </a:prstGeom>
          <a:solidFill>
            <a:srgbClr val="0026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63A"/>
              </a:solidFill>
            </a:endParaRPr>
          </a:p>
        </p:txBody>
      </p:sp>
      <p:sp>
        <p:nvSpPr>
          <p:cNvPr id="11" name="Title 13">
            <a:extLst>
              <a:ext uri="{FF2B5EF4-FFF2-40B4-BE49-F238E27FC236}">
                <a16:creationId xmlns:a16="http://schemas.microsoft.com/office/drawing/2014/main" id="{A4043E00-8917-7CC8-C9BB-73EDAD5F17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923" y="128676"/>
            <a:ext cx="7643873" cy="623888"/>
          </a:xfrm>
        </p:spPr>
        <p:txBody>
          <a:bodyPr/>
          <a:lstStyle>
            <a:lvl1pPr algn="ctr">
              <a:defRPr sz="4400" b="1">
                <a:solidFill>
                  <a:srgbClr val="00263A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A869E64-AFB5-6D67-6A55-A43B79680A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72923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4E2808B-F225-8C45-4F01-D15EC94DFF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41409" y="1177656"/>
            <a:ext cx="3629668" cy="3301608"/>
          </a:xfrm>
        </p:spPr>
        <p:txBody>
          <a:bodyPr/>
          <a:lstStyle>
            <a:lvl1pPr>
              <a:defRPr sz="20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386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>
            <a:extLst>
              <a:ext uri="{FF2B5EF4-FFF2-40B4-BE49-F238E27FC236}">
                <a16:creationId xmlns:a16="http://schemas.microsoft.com/office/drawing/2014/main" id="{0BBD86FF-2E51-5350-C56B-B0CA2B42BBE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11150" y="444500"/>
            <a:ext cx="85217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7" name="Google Shape;7;p1">
            <a:extLst>
              <a:ext uri="{FF2B5EF4-FFF2-40B4-BE49-F238E27FC236}">
                <a16:creationId xmlns:a16="http://schemas.microsoft.com/office/drawing/2014/main" id="{FB59F915-4B76-6FAB-45EB-4BBAD9F510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8" name="Google Shape;8;p1">
            <a:extLst>
              <a:ext uri="{FF2B5EF4-FFF2-40B4-BE49-F238E27FC236}">
                <a16:creationId xmlns:a16="http://schemas.microsoft.com/office/drawing/2014/main" id="{33FEC837-645B-96D1-BE72-69E2E6255C8D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000">
                <a:solidFill>
                  <a:srgbClr val="7F7F7F"/>
                </a:solidFill>
                <a:latin typeface="Source Sans Pro" panose="020B0503030403020204" pitchFamily="34" charset="0"/>
                <a:cs typeface="Source Sans Pro" panose="020B0503030403020204" pitchFamily="34" charset="0"/>
                <a:sym typeface="Source Sans Pro" panose="020B0503030403020204" pitchFamily="34" charset="0"/>
              </a:defRPr>
            </a:lvl1pPr>
          </a:lstStyle>
          <a:p>
            <a:fld id="{B243CCE0-37CB-4B97-97BE-D58FE11EEB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90" r:id="rId2"/>
    <p:sldLayoutId id="2147483691" r:id="rId3"/>
    <p:sldLayoutId id="2147483693" r:id="rId4"/>
    <p:sldLayoutId id="2147483694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Works@Ablr360.com" TargetMode="External"/><Relationship Id="rId2" Type="http://schemas.openxmlformats.org/officeDocument/2006/relationships/hyperlink" Target="https://forms.office.com/r/yj1C3dfY5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Google Shape;90;p16">
            <a:extLst>
              <a:ext uri="{FF2B5EF4-FFF2-40B4-BE49-F238E27FC236}">
                <a16:creationId xmlns:a16="http://schemas.microsoft.com/office/drawing/2014/main" id="{0097692D-F3BA-A070-269C-2C0ECBB21D74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151883" y="3038800"/>
            <a:ext cx="8895280" cy="1473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Work Sans" panose="00000500000000000000" pitchFamily="50" charset="0"/>
              <a:buNone/>
            </a:pPr>
            <a:r>
              <a:rPr lang="en-US" altLang="en-US" b="1" dirty="0">
                <a:solidFill>
                  <a:srgbClr val="FFFFFF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Work Sans" panose="00000500000000000000" pitchFamily="50" charset="0"/>
              </a:rPr>
              <a:t>Essential AI Skills for Today’s Jobs</a:t>
            </a:r>
            <a:br>
              <a:rPr lang="en-US" altLang="en-US" b="1" dirty="0">
                <a:solidFill>
                  <a:srgbClr val="FFFFFF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Work Sans" panose="00000500000000000000" pitchFamily="50" charset="0"/>
              </a:rPr>
            </a:br>
            <a:r>
              <a:rPr lang="en-US" altLang="en-US" b="1" dirty="0" err="1">
                <a:solidFill>
                  <a:srgbClr val="FFFFFF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Work Sans" panose="00000500000000000000" pitchFamily="50" charset="0"/>
              </a:rPr>
              <a:t>NCSAB</a:t>
            </a:r>
            <a:r>
              <a:rPr lang="en-US" altLang="en-US" b="1" dirty="0">
                <a:solidFill>
                  <a:srgbClr val="FFFFFF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Work Sans" panose="00000500000000000000" pitchFamily="50" charset="0"/>
              </a:rPr>
              <a:t> 2026 Conference </a:t>
            </a:r>
          </a:p>
        </p:txBody>
      </p:sp>
      <p:pic>
        <p:nvPicPr>
          <p:cNvPr id="92" name="Google Shape;92;p16" title="Ablr logo in blue and orange">
            <a:extLst>
              <a:ext uri="{FF2B5EF4-FFF2-40B4-BE49-F238E27FC236}">
                <a16:creationId xmlns:a16="http://schemas.microsoft.com/office/drawing/2014/main" id="{E6EB028E-9C38-33EB-9FE9-3BCA2594D29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350" y="768350"/>
            <a:ext cx="2620963" cy="1509713"/>
          </a:xfrm>
          <a:prstGeom prst="rect">
            <a:avLst/>
          </a:prstGeom>
          <a:noFill/>
          <a:ln>
            <a:noFill/>
          </a:ln>
        </p:spPr>
      </p:pic>
      <p:sp>
        <p:nvSpPr>
          <p:cNvPr id="16389" name="Google Shape;93;p16">
            <a:extLst>
              <a:ext uri="{FF2B5EF4-FFF2-40B4-BE49-F238E27FC236}">
                <a16:creationId xmlns:a16="http://schemas.microsoft.com/office/drawing/2014/main" id="{110629D9-4963-7E02-8A7A-084758ECEE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F1B07CEA-7233-42B4-BB4E-5F600457E458}" type="slidenum">
              <a:rPr lang="en-US" altLang="en-US" sz="1000">
                <a:solidFill>
                  <a:srgbClr val="FFFFFF"/>
                </a:solidFill>
                <a:latin typeface="Century Gothic" panose="020B0502020202020204" pitchFamily="34" charset="0"/>
                <a:sym typeface="Work Sans" panose="00000500000000000000" pitchFamily="50" charset="0"/>
              </a:rPr>
              <a:pPr/>
              <a:t>1</a:t>
            </a:fld>
            <a:endParaRPr lang="en-US" altLang="en-US" sz="1000">
              <a:solidFill>
                <a:srgbClr val="FFFFFF"/>
              </a:solidFill>
              <a:latin typeface="Century Gothic" panose="020B0502020202020204" pitchFamily="34" charset="0"/>
              <a:sym typeface="Work Sans" panose="00000500000000000000" pitchFamily="50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C0B6A-E3A0-D873-E133-51E420BDF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462796-589F-21FB-921A-A1CF3750B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124" y="610369"/>
            <a:ext cx="7988662" cy="623888"/>
          </a:xfrm>
        </p:spPr>
        <p:txBody>
          <a:bodyPr/>
          <a:lstStyle/>
          <a:p>
            <a:r>
              <a:rPr lang="en-US" sz="2400" dirty="0"/>
              <a:t>Introducing: </a:t>
            </a:r>
            <a:r>
              <a:rPr lang="en-US" sz="2400" dirty="0" err="1"/>
              <a:t>Ablr’s</a:t>
            </a:r>
            <a:r>
              <a:rPr lang="en-US" sz="2400" dirty="0"/>
              <a:t> “AI in the Workforce” Certificate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7C5D2-18CE-EFF2-46E3-E68A41E7DC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2672" y="1303713"/>
            <a:ext cx="7363393" cy="2043112"/>
          </a:xfrm>
        </p:spPr>
        <p:txBody>
          <a:bodyPr/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Collaboration with NC State Data Science &amp; AI Academy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600" u="sng" dirty="0"/>
              <a:t>Delivery Model: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Cohort-based, instructor-led, designed for working-age adult learners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16-hour equivalent program delivered through weekly live sessions + practice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Assessments plus a capstone; certificate issued by NC State upon successful completion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D08FCC-3EAA-2BA3-3913-2F4D678F0170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424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FB72F-DAC9-12D3-03D8-56E171FEA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F069B-1D41-D8A9-35E7-48606E505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336578" cy="69396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0EFEF"/>
                </a:solidFill>
              </a:rPr>
              <a:t>AI in the Workforce Certificate</a:t>
            </a:r>
            <a:br>
              <a:rPr lang="en-US" dirty="0">
                <a:solidFill>
                  <a:srgbClr val="F0EFEF"/>
                </a:solidFill>
              </a:rPr>
            </a:br>
            <a:r>
              <a:rPr lang="en-US" dirty="0">
                <a:solidFill>
                  <a:srgbClr val="F0EFEF"/>
                </a:solidFill>
              </a:rPr>
              <a:t>Objectives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369E81-DE28-7AE6-480B-CA5D896D90EC}"/>
              </a:ext>
            </a:extLst>
          </p:cNvPr>
          <p:cNvSpPr txBox="1"/>
          <p:nvPr/>
        </p:nvSpPr>
        <p:spPr>
          <a:xfrm>
            <a:off x="559982" y="1397692"/>
            <a:ext cx="23565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0EFEF"/>
                </a:solidFill>
              </a:rPr>
              <a:t>Deliver Accessible Curriculum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F359B0-4F44-D072-6FEA-DE9CFF163D43}"/>
              </a:ext>
            </a:extLst>
          </p:cNvPr>
          <p:cNvSpPr txBox="1"/>
          <p:nvPr/>
        </p:nvSpPr>
        <p:spPr>
          <a:xfrm>
            <a:off x="638144" y="2094696"/>
            <a:ext cx="22957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ctr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F0EFEF"/>
                </a:solidFill>
              </a:rPr>
              <a:t>Curriculum aligned to </a:t>
            </a:r>
            <a:r>
              <a:rPr lang="en-US" dirty="0" err="1">
                <a:solidFill>
                  <a:srgbClr val="F0EFEF"/>
                </a:solidFill>
              </a:rPr>
              <a:t>WCAG</a:t>
            </a:r>
            <a:r>
              <a:rPr lang="en-US" dirty="0">
                <a:solidFill>
                  <a:srgbClr val="F0EFEF"/>
                </a:solidFill>
              </a:rPr>
              <a:t> 2.2 and compatible with assistive technologies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93143F-0297-F37B-8F4D-774EF39042F5}"/>
              </a:ext>
            </a:extLst>
          </p:cNvPr>
          <p:cNvSpPr txBox="1"/>
          <p:nvPr/>
        </p:nvSpPr>
        <p:spPr>
          <a:xfrm>
            <a:off x="3357449" y="1454146"/>
            <a:ext cx="2534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0EFEF"/>
                </a:solidFill>
              </a:rPr>
              <a:t>Build AI Skills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8D1448-2892-8BC9-2E9E-D5B610A9DC6C}"/>
              </a:ext>
            </a:extLst>
          </p:cNvPr>
          <p:cNvSpPr txBox="1"/>
          <p:nvPr/>
        </p:nvSpPr>
        <p:spPr>
          <a:xfrm>
            <a:off x="3529377" y="2044023"/>
            <a:ext cx="243287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F0EFEF"/>
                </a:solidFill>
              </a:rPr>
              <a:t>Build practical GenAI skills: prompting, evaluating outputs, critical thinking, responsible use, and effective use of GenAI tools in professional settings.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87DA88-4335-3C08-AF57-209CC158C40F}"/>
              </a:ext>
            </a:extLst>
          </p:cNvPr>
          <p:cNvSpPr txBox="1"/>
          <p:nvPr/>
        </p:nvSpPr>
        <p:spPr>
          <a:xfrm>
            <a:off x="6392173" y="1348088"/>
            <a:ext cx="21625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0EFEF"/>
                </a:solidFill>
              </a:rPr>
              <a:t>Prepare for Employment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C60BB6-DCA1-1B27-1BDE-730681BE54D5}"/>
              </a:ext>
            </a:extLst>
          </p:cNvPr>
          <p:cNvSpPr txBox="1"/>
          <p:nvPr/>
        </p:nvSpPr>
        <p:spPr>
          <a:xfrm>
            <a:off x="6392170" y="2044023"/>
            <a:ext cx="239032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F0EFEF"/>
                </a:solidFill>
              </a:rPr>
              <a:t>Prepare participants for job readiness with a portfolio-ready capstone and an NC State certificate.</a:t>
            </a:r>
          </a:p>
          <a:p>
            <a:endParaRPr lang="en-US" dirty="0">
              <a:solidFill>
                <a:srgbClr val="F0EFEF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F0EFEF"/>
                </a:solidFill>
              </a:rPr>
              <a:t>Includes Ablr Works’s internship and career support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en-US" dirty="0">
              <a:solidFill>
                <a:srgbClr val="F0EFEF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5E5E680-033A-9114-5D4E-407589D98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762" y="1454146"/>
            <a:ext cx="0" cy="2976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E6B0489-CC68-B7AA-E881-0A9C1EE47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22937" y="1454146"/>
            <a:ext cx="0" cy="2976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101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14A957-2DA1-618D-8B85-DB63C70E0D9A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06DD28-9BB1-B8DF-1D13-A9782F930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Outcomes and Measurement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39266-1682-10B8-FBBA-185FBE49C1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u="sng" dirty="0"/>
              <a:t>From training to job performance:</a:t>
            </a:r>
          </a:p>
          <a:p>
            <a:r>
              <a:rPr lang="en-US" dirty="0"/>
              <a:t>Accessible AI skills → stronger job readiness → stronger job search → faster placement → better on‑the‑job performance</a:t>
            </a:r>
          </a:p>
          <a:p>
            <a:endParaRPr lang="en-US" dirty="0"/>
          </a:p>
          <a:p>
            <a:r>
              <a:rPr lang="en-US" u="sng" dirty="0"/>
              <a:t>Measured through: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Capstone and skills assessments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Pre/post confidence and task independence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Employment outcomes (Ablr Works: 82% employment rate)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774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446C0-6E12-C101-A996-E80FDA168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04C491-7A10-3945-B346-56A70F270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2400" dirty="0">
                <a:solidFill>
                  <a:srgbClr val="00263A"/>
                </a:solidFill>
              </a:rPr>
              <a:t>Call to Action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357C0-1F07-CB5F-AFA0-DB78AA0C62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0063" y="1499147"/>
            <a:ext cx="7643873" cy="2486000"/>
          </a:xfrm>
        </p:spPr>
        <p:txBody>
          <a:bodyPr/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To make a referral, submit the </a:t>
            </a:r>
            <a:r>
              <a:rPr lang="en-US" sz="2400" dirty="0">
                <a:hlinkClick r:id="rId2"/>
              </a:rPr>
              <a:t>Ablr Works Adult Program Referral Form </a:t>
            </a:r>
            <a:endParaRPr lang="en-US" sz="2400" dirty="0"/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Email </a:t>
            </a:r>
            <a:r>
              <a:rPr lang="en-US" sz="2400" dirty="0">
                <a:hlinkClick r:id="rId3"/>
              </a:rPr>
              <a:t>Works@Ablr360.com</a:t>
            </a:r>
            <a:r>
              <a:rPr lang="en-US" sz="2400" dirty="0"/>
              <a:t> 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Evolving start dates for cohorts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F5CA3F-9C14-83A0-1776-FDA05861B0B7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911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B704A-64EC-335B-CF70-76990F2896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Appendix: Additional Details on the Ablr Works Program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4D823-AAF2-FA2E-F2B6-0AEE1C4E557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45D21FA-9463-49FE-9FEA-CF83D3224BE9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229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D801D-F76B-2A7D-3324-971F2AA20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75DC57-0FDB-5371-251F-885FF6622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3200" dirty="0">
                <a:solidFill>
                  <a:srgbClr val="00263A"/>
                </a:solidFill>
              </a:rPr>
              <a:t>Ablr Works Milestones Defined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DBCEB-1DDA-2995-D7D1-D33D7D98DA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7418" y="1550194"/>
            <a:ext cx="7643873" cy="2043112"/>
          </a:xfrm>
        </p:spPr>
        <p:txBody>
          <a:bodyPr/>
          <a:lstStyle/>
          <a:p>
            <a:pPr lvl="0">
              <a:spcAft>
                <a:spcPts val="1200"/>
              </a:spcAft>
            </a:pPr>
            <a:r>
              <a:rPr lang="en-US" sz="2400" dirty="0"/>
              <a:t>Milestone 1 – Consumer Assessment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Milestone 2 – Technology Upskilling (8 weeks)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entury Gothic" panose="020B0502020202020204" pitchFamily="34" charset="0"/>
              </a:rPr>
              <a:t>Foundational Computer Skills</a:t>
            </a:r>
          </a:p>
          <a:p>
            <a:pPr marL="342900" lvl="5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entury Gothic" panose="020B0502020202020204" pitchFamily="34" charset="0"/>
              </a:rPr>
              <a:t>Essential AI Skills</a:t>
            </a:r>
            <a:endParaRPr lang="en-US" sz="1800" dirty="0"/>
          </a:p>
          <a:p>
            <a:pPr>
              <a:spcAft>
                <a:spcPts val="1200"/>
              </a:spcAft>
            </a:pPr>
            <a:r>
              <a:rPr lang="en-US" sz="2400" dirty="0"/>
              <a:t>Milestone 3 – Career Exploration and Mentorship (3 months)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AD19D0-54CF-0497-7D48-05F9D6AEBB88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272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FF1F4-AAB9-3546-C93B-29E06793A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1B0270-06F6-4591-2B3D-EE809FFD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3200" dirty="0">
                <a:solidFill>
                  <a:srgbClr val="00263A"/>
                </a:solidFill>
              </a:rPr>
              <a:t>Ablr Works Milestones Defined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145AB-CF44-7E6E-717F-52A1B35B45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7418" y="1550194"/>
            <a:ext cx="7643873" cy="204311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Milestone 4 – Customized Training (16 weeks)</a:t>
            </a:r>
          </a:p>
          <a:p>
            <a:pPr marL="342900" lvl="5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entury Gothic" panose="020B0502020202020204" pitchFamily="34" charset="0"/>
              </a:rPr>
              <a:t>Accessibility Analyst Course</a:t>
            </a:r>
          </a:p>
          <a:p>
            <a:pPr marL="342900" lvl="5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entury Gothic" panose="020B0502020202020204" pitchFamily="34" charset="0"/>
              </a:rPr>
              <a:t>And others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Milestone 5 – Internship (~12 – 24 weeks)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Milestone 6 – </a:t>
            </a:r>
            <a:r>
              <a:rPr lang="en-US" sz="2400"/>
              <a:t>Career Support (up to 1 year)</a:t>
            </a:r>
            <a:endParaRPr lang="en-US" sz="2400" dirty="0"/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14D446-1EBE-9DB0-8142-9C73E076F0CA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183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A0FA0-1093-19EE-ACBC-40379B1EA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B8CAA0-3014-C6D0-85A3-3D454618C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3200" dirty="0">
                <a:solidFill>
                  <a:srgbClr val="00263A"/>
                </a:solidFill>
              </a:rPr>
              <a:t>Billing &amp; Encore Details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EFCB9-9CEB-1D96-F0AA-737A08A6C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433" y="1365949"/>
            <a:ext cx="8154537" cy="2043112"/>
          </a:xfrm>
        </p:spPr>
        <p:txBody>
          <a:bodyPr/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Consumers that take the Essential AI Skills should be enrolled in Milestone 2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Milestone 2 now has two different tracks – Foundational Computer or Essential AI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Will appear in Encore as Milestone 2 still (exact name to be determined)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Billing same rates, only content changes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A la carte options - Consumers do not need all milestones to enroll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578F2D-201B-67BF-3298-C75BC5FBECFC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894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39DB8-A41F-F525-4689-8EA859538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BC3F2E2-AC56-3188-0A28-567A5FE28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3200" dirty="0">
                <a:solidFill>
                  <a:srgbClr val="00263A"/>
                </a:solidFill>
              </a:rPr>
              <a:t>Ideal Candidates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D793E-0551-9DB6-92EA-8CF0738D68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935875"/>
            <a:ext cx="7643873" cy="2043112"/>
          </a:xfrm>
        </p:spPr>
        <p:txBody>
          <a:bodyPr/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Job seekers and early-career professionals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Consumers needing AI confidence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Applicable across roles and industries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4A9B3F-DD59-AD08-E7ED-9E4AEC004E25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623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B83D0-28AE-2589-35A9-580E18FF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A10F58-CE1B-A24B-3D2B-B38BDCD29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658076"/>
            <a:ext cx="7643873" cy="623888"/>
          </a:xfrm>
        </p:spPr>
        <p:txBody>
          <a:bodyPr/>
          <a:lstStyle/>
          <a:p>
            <a:r>
              <a:rPr lang="en-US" sz="3200" dirty="0">
                <a:solidFill>
                  <a:srgbClr val="00263A"/>
                </a:solidFill>
              </a:rPr>
              <a:t>Key Takeaways for Counselors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C0A3FF-C2CE-C3C7-8A22-C06FE71414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6600" y="1935875"/>
            <a:ext cx="7643873" cy="2043112"/>
          </a:xfrm>
        </p:spPr>
        <p:txBody>
          <a:bodyPr/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Practical and accessible AI training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Clear employment connection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Skills needed for all career tracks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EBD1E9-493A-E02D-5961-D55EA6383108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00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FC37-6DEB-FBF3-44EB-7BFDF68B0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8717"/>
            <a:ext cx="7886700" cy="69396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Hello from Ablr!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F0D7C1-BDF1-E4B6-725A-9FFC5D25F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8915" y="1013646"/>
            <a:ext cx="2172961" cy="3035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DFEC9-6ECB-5D56-5B8F-C314F6E4A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0460" y="4230231"/>
            <a:ext cx="2009870" cy="55460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1800"/>
              <a:t>John Samuel</a:t>
            </a:r>
          </a:p>
          <a:p>
            <a:pPr algn="ctr"/>
            <a:r>
              <a:rPr lang="en-US" sz="1800"/>
              <a:t>CEO &amp; Co-Founder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964560-C1F6-30D9-F55B-CE1069DBA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125" y="1013646"/>
            <a:ext cx="2063093" cy="3035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3261B-1881-61AE-BFF7-63C15C0743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0574" y="4230231"/>
            <a:ext cx="1666195" cy="55460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1800"/>
              <a:t>Logan Passey</a:t>
            </a:r>
          </a:p>
          <a:p>
            <a:r>
              <a:rPr lang="en-US" sz="1800"/>
              <a:t>Job Developer</a:t>
            </a:r>
          </a:p>
        </p:txBody>
      </p:sp>
    </p:spTree>
    <p:extLst>
      <p:ext uri="{BB962C8B-B14F-4D97-AF65-F5344CB8AC3E}">
        <p14:creationId xmlns:p14="http://schemas.microsoft.com/office/powerpoint/2010/main" val="241428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DF2D38-EE62-B33D-23A4-B52A5671D86F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2F35204-75A7-4045-BE52-2252BEBC2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99" y="680125"/>
            <a:ext cx="7643873" cy="623888"/>
          </a:xfrm>
        </p:spPr>
        <p:txBody>
          <a:bodyPr/>
          <a:lstStyle/>
          <a:p>
            <a:r>
              <a:rPr lang="en-US" sz="2400" dirty="0"/>
              <a:t>Agenda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09BF938-2D19-AEE9-1E8C-5269D026C8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Overview of Ablr and Workforce Development Program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AI in the workplace today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Partnership between Ablr and NC State University Data Science &amp; AI Academy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Program Outcomes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9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FC37-6DEB-FBF3-44EB-7BFDF68B0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336578" cy="69396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0EFEF"/>
                </a:solidFill>
              </a:rPr>
              <a:t>Introducing Ablr and our Mission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F9A9D0-D5A6-E88E-0232-C20756D69E42}"/>
              </a:ext>
            </a:extLst>
          </p:cNvPr>
          <p:cNvSpPr txBox="1"/>
          <p:nvPr/>
        </p:nvSpPr>
        <p:spPr>
          <a:xfrm>
            <a:off x="1193689" y="1397692"/>
            <a:ext cx="155004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rgbClr val="F0EFEF"/>
                </a:solidFill>
              </a:rPr>
              <a:t>Eliminating the digital divide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6B7EE36-902B-0FEF-A29C-D90270B24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581" y="2132649"/>
            <a:ext cx="1591194" cy="11613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95F803B-7B11-6A1A-B0C1-938DB36836B2}"/>
              </a:ext>
            </a:extLst>
          </p:cNvPr>
          <p:cNvSpPr txBox="1"/>
          <p:nvPr/>
        </p:nvSpPr>
        <p:spPr>
          <a:xfrm>
            <a:off x="952874" y="3544247"/>
            <a:ext cx="204060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algn="ctr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rgbClr val="F0EFEF"/>
                </a:solidFill>
              </a:rPr>
              <a:t>Digital accessibility services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E4EA35-36C5-9C79-1334-DE1E2B35C4D4}"/>
              </a:ext>
            </a:extLst>
          </p:cNvPr>
          <p:cNvSpPr txBox="1"/>
          <p:nvPr/>
        </p:nvSpPr>
        <p:spPr>
          <a:xfrm>
            <a:off x="3400429" y="1397692"/>
            <a:ext cx="25343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rgbClr val="F0EFEF"/>
                </a:solidFill>
              </a:rPr>
              <a:t>Changing mindsets of people and organizations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9EDCC34-6EEB-128F-6998-AFBDE91A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1452" y="2098356"/>
            <a:ext cx="1179678" cy="12025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57DDA59-1713-378E-7644-F37B02FDB9DE}"/>
              </a:ext>
            </a:extLst>
          </p:cNvPr>
          <p:cNvSpPr txBox="1"/>
          <p:nvPr/>
        </p:nvSpPr>
        <p:spPr>
          <a:xfrm>
            <a:off x="3568184" y="3544246"/>
            <a:ext cx="2432876" cy="802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rgbClr val="F0EFEF"/>
                </a:solidFill>
              </a:rPr>
              <a:t>Disability Inclusion Training Modules</a:t>
            </a:r>
          </a:p>
          <a:p>
            <a:pPr marL="214313" indent="-214313">
              <a:spcAft>
                <a:spcPts val="450"/>
              </a:spcAft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rgbClr val="F0EFEF"/>
                </a:solidFill>
              </a:rPr>
              <a:t>Disability Inclusion Consulting Services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A70FF6-D5B6-99F6-5FC7-2E3535D111CD}"/>
              </a:ext>
            </a:extLst>
          </p:cNvPr>
          <p:cNvSpPr txBox="1"/>
          <p:nvPr/>
        </p:nvSpPr>
        <p:spPr>
          <a:xfrm>
            <a:off x="6335151" y="1397692"/>
            <a:ext cx="195482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rgbClr val="F0EFEF"/>
                </a:solidFill>
              </a:rPr>
              <a:t>Creating pathways for employment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3BE28A4-1012-94F9-CB41-9A78F881C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8714" y="2132649"/>
            <a:ext cx="1307705" cy="12254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B632876-F58B-6247-8169-877725C0CD9F}"/>
              </a:ext>
            </a:extLst>
          </p:cNvPr>
          <p:cNvSpPr txBox="1"/>
          <p:nvPr/>
        </p:nvSpPr>
        <p:spPr>
          <a:xfrm>
            <a:off x="6231274" y="3544246"/>
            <a:ext cx="216258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rgbClr val="F0EFEF"/>
                </a:solidFill>
              </a:rPr>
              <a:t>Workforce readiness and development programs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D91225A-F966-D646-3461-670013666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762" y="1454146"/>
            <a:ext cx="0" cy="2976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AE61814-82EA-9615-70C0-3924387B7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22937" y="1454146"/>
            <a:ext cx="0" cy="2976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560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CA42-1018-02C5-D16E-0B0EB6DF0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000" dirty="0">
                <a:solidFill>
                  <a:srgbClr val="F0EFEF"/>
                </a:solidFill>
              </a:rPr>
              <a:t>Ablr Workforce Development Milestone  Overview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C38A9-01BA-FC1B-DE6B-2305C6B4B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410" y="1052466"/>
            <a:ext cx="3643749" cy="3143816"/>
          </a:xfrm>
        </p:spPr>
        <p:txBody>
          <a:bodyPr>
            <a:noAutofit/>
          </a:bodyPr>
          <a:lstStyle/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Initial Assessment </a:t>
            </a:r>
          </a:p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Technical Upskilling (New! AI in the Workplace Certificate)</a:t>
            </a:r>
          </a:p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Career Readiness </a:t>
            </a:r>
          </a:p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Customized Training</a:t>
            </a:r>
          </a:p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Internship</a:t>
            </a:r>
          </a:p>
          <a:p>
            <a:pPr marL="385763" indent="-385763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sz="1800" dirty="0"/>
              <a:t>Career Support</a:t>
            </a:r>
          </a:p>
        </p:txBody>
      </p:sp>
    </p:spTree>
    <p:extLst>
      <p:ext uri="{BB962C8B-B14F-4D97-AF65-F5344CB8AC3E}">
        <p14:creationId xmlns:p14="http://schemas.microsoft.com/office/powerpoint/2010/main" val="34463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75DB15-3632-8578-5409-5DADAA1881CA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F15828-5FED-2C2F-962E-D5FF63512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AI’s impact on the workforce today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387A8-BA71-80F6-83F4-79FC4CE655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3610" y="1288514"/>
            <a:ext cx="8027692" cy="2043112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AI isn’t a “tech trend”—it’s quickly becoming a baseline way work gets done across roles.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75% </a:t>
            </a:r>
            <a:r>
              <a:rPr lang="en-US" sz="1600" dirty="0"/>
              <a:t>of global knowledge workers report using AI at work </a:t>
            </a:r>
            <a:r>
              <a:rPr lang="en-US" sz="1600" i="1" dirty="0"/>
              <a:t>(Source: Microsoft/LinkedIn 2024 Work Trend Index).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39% </a:t>
            </a:r>
            <a:r>
              <a:rPr lang="en-US" sz="1600" dirty="0"/>
              <a:t>of workers’ core skills will change by 2030, with AI and big data among the fastest-growing skill areas </a:t>
            </a:r>
            <a:r>
              <a:rPr lang="en-US" sz="1600" i="1" dirty="0"/>
              <a:t>(Source: World Economic Forum Future of Jobs Report 2025).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Employers are increasingly screening for “AI aptitude” and expecting AI-assisted productivity </a:t>
            </a:r>
            <a:r>
              <a:rPr lang="en-US" sz="1600" i="1" dirty="0"/>
              <a:t>(Source: Work Trend Index).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1" dirty="0"/>
              <a:t>Implication: </a:t>
            </a:r>
            <a:r>
              <a:rPr lang="en-US" sz="1600" dirty="0"/>
              <a:t>AI literacy is becoming a foundation skill like spreadsheets/email once were – vocational rehab agencies should treat it as a core requirement for employment outcomes.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8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D9AAC1-BAA7-9629-A7ED-14DA6E98EBDC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1700E7-617D-2725-8CA8-37C9ABB8E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What’s actually changing: tasks, not just jobs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69F8B-0FDE-3FE2-FB17-605C06BB90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Employers increasingly expect people to use AI in everyday work:</a:t>
            </a: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en-US" dirty="0"/>
              <a:t>Writing emails, memos, and reports</a:t>
            </a: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en-US" dirty="0"/>
              <a:t>Summarizing long documents and extracting action items</a:t>
            </a: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en-US" dirty="0"/>
              <a:t>Preparing for meetings </a:t>
            </a: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en-US" dirty="0"/>
              <a:t>Researching a topic and synthesizing findings</a:t>
            </a:r>
          </a:p>
          <a:p>
            <a:pPr marL="342900" lvl="7" indent="-342900">
              <a:buFont typeface="Arial" panose="020B0604020202020204" pitchFamily="34" charset="0"/>
              <a:buChar char="•"/>
            </a:pPr>
            <a:r>
              <a:rPr lang="en-US" dirty="0"/>
              <a:t>Planning projects</a:t>
            </a:r>
          </a:p>
          <a:p>
            <a:pPr lvl="7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Implication: </a:t>
            </a:r>
            <a:r>
              <a:rPr lang="en-US" dirty="0"/>
              <a:t>Many entry-to-mid roles now assume these “AI-assisted” capabilities—even when the job title doesn’t mention AI.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44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A3B393-E99A-5C1F-A4A4-0F157C512308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FF95F1-1239-CCC2-1178-AC02F21CF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AI and Accessibility: What’s at Stake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623DF-2025-A04E-5680-6852486D58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123" y="1366006"/>
            <a:ext cx="7643873" cy="2043112"/>
          </a:xfrm>
        </p:spPr>
        <p:txBody>
          <a:bodyPr/>
          <a:lstStyle/>
          <a:p>
            <a:r>
              <a:rPr lang="en-US" sz="1600" b="1" dirty="0"/>
              <a:t>Risk (if we don’t act):</a:t>
            </a:r>
          </a:p>
          <a:p>
            <a:r>
              <a:rPr lang="en-US" sz="1600" dirty="0"/>
              <a:t>• Many popular AI tools and interfaces are still inconsistent for screen readers; without guidance, consumers may be shut out or discouraged.</a:t>
            </a:r>
          </a:p>
          <a:p>
            <a:r>
              <a:rPr lang="en-US" sz="1600" dirty="0"/>
              <a:t>• A new digital divide emerges: people with access to training move ahead; everyone else falls behind.</a:t>
            </a:r>
          </a:p>
          <a:p>
            <a:endParaRPr lang="en-US" sz="1600" dirty="0"/>
          </a:p>
          <a:p>
            <a:r>
              <a:rPr lang="en-US" sz="1600" b="1" dirty="0"/>
              <a:t>Opportunity (if we do act):</a:t>
            </a:r>
          </a:p>
          <a:p>
            <a:r>
              <a:rPr lang="en-US" sz="1600" dirty="0"/>
              <a:t>• Accessible AI skills can increase independence and competitiveness in mainstream roles, not just niche jobs.</a:t>
            </a:r>
          </a:p>
          <a:p>
            <a:r>
              <a:rPr lang="en-US" sz="1600" dirty="0"/>
              <a:t>• AI can amplify strengths many blind professionals already rely on: structured thinking, communication, and process discipline.</a:t>
            </a:r>
          </a:p>
          <a:p>
            <a:r>
              <a:rPr lang="en-US" sz="1600" dirty="0"/>
              <a:t>• Immediate benefit: faster job search, stronger applications, better interviewing, and better on-the-job performance.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7861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F5E49D-2049-B712-AD6C-D2EC1FBB174B}"/>
              </a:ext>
            </a:extLst>
          </p:cNvPr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0B8E5A69-E88E-44E6-B744-90A61A0F44EC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35ECB6-1BA5-EFCF-EF40-CE1B26030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Why this matters to agency leadership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31F86-8986-8095-B831-E296B7B998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Mission = employment outcomes; AI is now part of the employability baseline (job search + on-the-job performance).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Employers are standardizing “AI-enabled” workflows; consumers who can’t operate in those workflows face a new barrier.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Agencies are uniquely positioned to prevent an AI-driven accessibility divide by ensuring training is accessible and tied to jobs.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The question is not whether AI changes employment pathways for blind consumers, but whether we prepare people in time.</a:t>
            </a:r>
          </a:p>
        </p:txBody>
      </p:sp>
    </p:spTree>
    <p:extLst>
      <p:ext uri="{BB962C8B-B14F-4D97-AF65-F5344CB8AC3E}">
        <p14:creationId xmlns:p14="http://schemas.microsoft.com/office/powerpoint/2010/main" val="4194836914"/>
      </p:ext>
    </p:extLst>
  </p:cSld>
  <p:clrMapOvr>
    <a:masterClrMapping/>
  </p:clrMapOvr>
</p:sld>
</file>

<file path=ppt/theme/theme1.xml><?xml version="1.0" encoding="utf-8"?>
<a:theme xmlns:a="http://schemas.openxmlformats.org/drawingml/2006/main" name="Ablr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lr Presentation_Template 1" id="{6A7F2697-C5BE-4779-8CEB-F55DD0F4EA83}" vid="{46182285-0CC9-4E2A-8C71-906B3DE84713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f39c6a-f746-46f4-a2fd-656439364917">
      <Terms xmlns="http://schemas.microsoft.com/office/infopath/2007/PartnerControls"/>
    </lcf76f155ced4ddcb4097134ff3c332f>
    <TaxCatchAll xmlns="e8e9ad47-aa65-428f-b96a-0db0c67416e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C85E3E0CB83B4A9E1425AD63FF1C3A" ma:contentTypeVersion="18" ma:contentTypeDescription="Create a new document." ma:contentTypeScope="" ma:versionID="a46eb3a1b2ac4237ea7b5f9e206f54a1">
  <xsd:schema xmlns:xsd="http://www.w3.org/2001/XMLSchema" xmlns:xs="http://www.w3.org/2001/XMLSchema" xmlns:p="http://schemas.microsoft.com/office/2006/metadata/properties" xmlns:ns2="95f39c6a-f746-46f4-a2fd-656439364917" xmlns:ns3="e8e9ad47-aa65-428f-b96a-0db0c67416e3" targetNamespace="http://schemas.microsoft.com/office/2006/metadata/properties" ma:root="true" ma:fieldsID="dc60419b27643d9a4763bdc00c9ad1a4" ns2:_="" ns3:_="">
    <xsd:import namespace="95f39c6a-f746-46f4-a2fd-656439364917"/>
    <xsd:import namespace="e8e9ad47-aa65-428f-b96a-0db0c67416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39c6a-f746-46f4-a2fd-656439364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4b6de53-62a0-41bd-ac7e-c08263fddd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e9ad47-aa65-428f-b96a-0db0c67416e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dd0e5cc-156b-4bcc-b239-9fd24f322d54}" ma:internalName="TaxCatchAll" ma:showField="CatchAllData" ma:web="e8e9ad47-aa65-428f-b96a-0db0c67416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DAA546-A32A-487B-98A8-8E404BC6FA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C285B1-5992-4FA1-8268-E8B1876967DC}">
  <ds:schemaRefs>
    <ds:schemaRef ds:uri="http://purl.org/dc/elements/1.1/"/>
    <ds:schemaRef ds:uri="http://schemas.microsoft.com/office/2006/metadata/properties"/>
    <ds:schemaRef ds:uri="f701cdce-f791-4e93-a899-f6776d269828"/>
    <ds:schemaRef ds:uri="http://purl.org/dc/terms/"/>
    <ds:schemaRef ds:uri="http://schemas.microsoft.com/office/2006/documentManagement/types"/>
    <ds:schemaRef ds:uri="http://schemas.microsoft.com/office/infopath/2007/PartnerControls"/>
    <ds:schemaRef ds:uri="112f2f04-f17f-4590-a6a3-a0512010a742"/>
    <ds:schemaRef ds:uri="http://schemas.openxmlformats.org/package/2006/metadata/core-properties"/>
    <ds:schemaRef ds:uri="http://www.w3.org/XML/1998/namespace"/>
    <ds:schemaRef ds:uri="http://purl.org/dc/dcmitype/"/>
    <ds:schemaRef ds:uri="95f39c6a-f746-46f4-a2fd-656439364917"/>
    <ds:schemaRef ds:uri="e8e9ad47-aa65-428f-b96a-0db0c67416e3"/>
  </ds:schemaRefs>
</ds:datastoreItem>
</file>

<file path=customXml/itemProps3.xml><?xml version="1.0" encoding="utf-8"?>
<ds:datastoreItem xmlns:ds="http://schemas.openxmlformats.org/officeDocument/2006/customXml" ds:itemID="{BB4B9990-2646-49C5-BFEB-7052FCCA7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f39c6a-f746-46f4-a2fd-656439364917"/>
    <ds:schemaRef ds:uri="e8e9ad47-aa65-428f-b96a-0db0c67416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Ablr Presentation_Template</Template>
  <TotalTime>1669</TotalTime>
  <Words>927</Words>
  <Application>Microsoft Office PowerPoint</Application>
  <PresentationFormat>On-screen Show (16:9)</PresentationFormat>
  <Paragraphs>125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Wingdings</vt:lpstr>
      <vt:lpstr>Work Sans</vt:lpstr>
      <vt:lpstr>Century Gothic</vt:lpstr>
      <vt:lpstr>Source Sans Pro</vt:lpstr>
      <vt:lpstr>Arial</vt:lpstr>
      <vt:lpstr>Ablr</vt:lpstr>
      <vt:lpstr>Essential AI Skills for Today’s Jobs NCSAB 2026 Conference </vt:lpstr>
      <vt:lpstr>Hello from Ablr!</vt:lpstr>
      <vt:lpstr>Agenda</vt:lpstr>
      <vt:lpstr>Introducing Ablr and our Mission</vt:lpstr>
      <vt:lpstr>Ablr Workforce Development Milestone  Overview</vt:lpstr>
      <vt:lpstr>AI’s impact on the workforce today</vt:lpstr>
      <vt:lpstr>What’s actually changing: tasks, not just jobs</vt:lpstr>
      <vt:lpstr>AI and Accessibility: What’s at Stake</vt:lpstr>
      <vt:lpstr>Why this matters to agency leadership</vt:lpstr>
      <vt:lpstr>Introducing: Ablr’s “AI in the Workforce” Certificate</vt:lpstr>
      <vt:lpstr>AI in the Workforce Certificate Objectives </vt:lpstr>
      <vt:lpstr>Outcomes and Measurement</vt:lpstr>
      <vt:lpstr>Call to Action </vt:lpstr>
      <vt:lpstr>Appendix: Additional Details on the Ablr Works Program </vt:lpstr>
      <vt:lpstr>Ablr Works Milestones Defined</vt:lpstr>
      <vt:lpstr>Ablr Works Milestones Defined</vt:lpstr>
      <vt:lpstr>Billing &amp; Encore Details</vt:lpstr>
      <vt:lpstr>Ideal Candidates</vt:lpstr>
      <vt:lpstr>Key Takeaways for Counselors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AI Skills for the Workplace Counselor Presentation</dc:title>
  <dc:creator>Kim Casey</dc:creator>
  <cp:lastModifiedBy>Robin Freeman</cp:lastModifiedBy>
  <cp:revision>3</cp:revision>
  <dcterms:created xsi:type="dcterms:W3CDTF">2026-01-30T00:43:30Z</dcterms:created>
  <dcterms:modified xsi:type="dcterms:W3CDTF">2026-03-23T15:20:03Z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0x010100F5C85E3E0CB83B4A9E1425AD63FF1C3A</vt:lpwstr>
  </property>
  <property fmtid="{D5CDD505-2E9C-101B-9397-08002B2CF9AE}" pid="3" name="MediaServiceImageTags">
    <vt:lpwstr/>
  </property>
</Properties>
</file>