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39ADFD-AC13-C5F3-9330-9A2240E4BE7E}" v="24" dt="2024-11-08T21:31:14.711"/>
    <p1510:client id="{EFD1D420-95B6-49CC-B52E-AC6440FB30E4}" v="169" dt="2024-11-08T21:53:32.2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2" autoAdjust="0"/>
    <p:restoredTop sz="94660"/>
  </p:normalViewPr>
  <p:slideViewPr>
    <p:cSldViewPr snapToGrid="0">
      <p:cViewPr varScale="1">
        <p:scale>
          <a:sx n="101" d="100"/>
          <a:sy n="101" d="100"/>
        </p:scale>
        <p:origin x="72"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1C7532-F2F8-4B67-B562-08280301DCC2}" type="doc">
      <dgm:prSet loTypeId="urn:microsoft.com/office/officeart/2005/8/layout/hList1" loCatId="list" qsTypeId="urn:microsoft.com/office/officeart/2005/8/quickstyle/simple4" qsCatId="simple" csTypeId="urn:microsoft.com/office/officeart/2005/8/colors/colorful2" csCatId="colorful" phldr="1"/>
      <dgm:spPr/>
      <dgm:t>
        <a:bodyPr/>
        <a:lstStyle/>
        <a:p>
          <a:endParaRPr lang="en-US"/>
        </a:p>
      </dgm:t>
    </dgm:pt>
    <dgm:pt modelId="{177706B6-1A0C-46D2-A62E-17979E2BE823}">
      <dgm:prSet/>
      <dgm:spPr/>
      <dgm:t>
        <a:bodyPr/>
        <a:lstStyle/>
        <a:p>
          <a:r>
            <a:rPr lang="en-US"/>
            <a:t>34 CFR § 395.14(b)</a:t>
          </a:r>
        </a:p>
      </dgm:t>
    </dgm:pt>
    <dgm:pt modelId="{6EA614E7-5300-4E7E-830C-D0D88B1D7E9D}" type="parTrans" cxnId="{DCD41403-C972-4339-942A-9F993428BE3D}">
      <dgm:prSet/>
      <dgm:spPr/>
      <dgm:t>
        <a:bodyPr/>
        <a:lstStyle/>
        <a:p>
          <a:endParaRPr lang="en-US"/>
        </a:p>
      </dgm:t>
    </dgm:pt>
    <dgm:pt modelId="{DAD04831-F76E-48D7-962F-E784A1A6BB24}" type="sibTrans" cxnId="{DCD41403-C972-4339-942A-9F993428BE3D}">
      <dgm:prSet/>
      <dgm:spPr/>
      <dgm:t>
        <a:bodyPr/>
        <a:lstStyle/>
        <a:p>
          <a:endParaRPr lang="en-US"/>
        </a:p>
      </dgm:t>
    </dgm:pt>
    <dgm:pt modelId="{75C1CE6A-2010-4EE8-B7C5-350E74E1F416}">
      <dgm:prSet/>
      <dgm:spPr/>
      <dgm:t>
        <a:bodyPr/>
        <a:lstStyle/>
        <a:p>
          <a:r>
            <a:rPr lang="en-US" dirty="0"/>
            <a:t>ECVB Responsibilities include Active Participation in matters outlined in 107b-1</a:t>
          </a:r>
        </a:p>
      </dgm:t>
    </dgm:pt>
    <dgm:pt modelId="{1089726A-A841-4490-A3E4-5972469B6037}" type="parTrans" cxnId="{2AB1586C-7FF9-44F8-8CF2-A1B2F5513793}">
      <dgm:prSet/>
      <dgm:spPr/>
      <dgm:t>
        <a:bodyPr/>
        <a:lstStyle/>
        <a:p>
          <a:endParaRPr lang="en-US"/>
        </a:p>
      </dgm:t>
    </dgm:pt>
    <dgm:pt modelId="{D1BE938E-BF2C-4503-AA64-FF96E56E149A}" type="sibTrans" cxnId="{2AB1586C-7FF9-44F8-8CF2-A1B2F5513793}">
      <dgm:prSet/>
      <dgm:spPr/>
      <dgm:t>
        <a:bodyPr/>
        <a:lstStyle/>
        <a:p>
          <a:endParaRPr lang="en-US"/>
        </a:p>
      </dgm:t>
    </dgm:pt>
    <dgm:pt modelId="{72EB1756-CD7D-4B68-9B45-AD4E8E33D750}">
      <dgm:prSet/>
      <dgm:spPr/>
      <dgm:t>
        <a:bodyPr/>
        <a:lstStyle/>
        <a:p>
          <a:r>
            <a:rPr lang="en-US" dirty="0"/>
            <a:t>34 CFR § 395.9(c)</a:t>
          </a:r>
        </a:p>
      </dgm:t>
    </dgm:pt>
    <dgm:pt modelId="{7DB260C0-C55D-442B-AC64-72AB3A7850B9}" type="parTrans" cxnId="{CBE1CEE6-24C9-43C5-BD26-7A4A9126CE35}">
      <dgm:prSet/>
      <dgm:spPr/>
      <dgm:t>
        <a:bodyPr/>
        <a:lstStyle/>
        <a:p>
          <a:endParaRPr lang="en-US"/>
        </a:p>
      </dgm:t>
    </dgm:pt>
    <dgm:pt modelId="{7DD20475-813B-42B1-9AC1-D33C6BB469DF}" type="sibTrans" cxnId="{CBE1CEE6-24C9-43C5-BD26-7A4A9126CE35}">
      <dgm:prSet/>
      <dgm:spPr/>
      <dgm:t>
        <a:bodyPr/>
        <a:lstStyle/>
        <a:p>
          <a:endParaRPr lang="en-US"/>
        </a:p>
      </dgm:t>
    </dgm:pt>
    <dgm:pt modelId="{1F755ECB-DC43-40B0-AC2C-1AAF5B3D0F0F}">
      <dgm:prSet/>
      <dgm:spPr/>
      <dgm:t>
        <a:bodyPr/>
        <a:lstStyle/>
        <a:p>
          <a:r>
            <a:rPr lang="en-US"/>
            <a:t>Requires ECBV active participation in method of determining set aside funds. </a:t>
          </a:r>
        </a:p>
      </dgm:t>
    </dgm:pt>
    <dgm:pt modelId="{43F984A4-F7B4-42D1-A38E-BFA0F84F8E45}" type="parTrans" cxnId="{4B34AEFE-1175-4648-8D1D-815CCA4B91FC}">
      <dgm:prSet/>
      <dgm:spPr/>
      <dgm:t>
        <a:bodyPr/>
        <a:lstStyle/>
        <a:p>
          <a:endParaRPr lang="en-US"/>
        </a:p>
      </dgm:t>
    </dgm:pt>
    <dgm:pt modelId="{8AF0C2A2-3438-4A12-ACD9-9D707911F92C}" type="sibTrans" cxnId="{4B34AEFE-1175-4648-8D1D-815CCA4B91FC}">
      <dgm:prSet/>
      <dgm:spPr/>
      <dgm:t>
        <a:bodyPr/>
        <a:lstStyle/>
        <a:p>
          <a:endParaRPr lang="en-US"/>
        </a:p>
      </dgm:t>
    </dgm:pt>
    <dgm:pt modelId="{AF8B8CB1-D658-415B-B642-70EB66F91F7C}">
      <dgm:prSet/>
      <dgm:spPr/>
      <dgm:t>
        <a:bodyPr/>
        <a:lstStyle/>
        <a:p>
          <a:r>
            <a:rPr lang="en-US"/>
            <a:t>34 CFR § 395.3(4)  </a:t>
          </a:r>
        </a:p>
      </dgm:t>
    </dgm:pt>
    <dgm:pt modelId="{B2F5C2E6-D134-45F1-ABB4-52BC8D6D2DF3}" type="parTrans" cxnId="{89396DAA-3748-4553-944D-DEE93DF37E50}">
      <dgm:prSet/>
      <dgm:spPr/>
      <dgm:t>
        <a:bodyPr/>
        <a:lstStyle/>
        <a:p>
          <a:endParaRPr lang="en-US"/>
        </a:p>
      </dgm:t>
    </dgm:pt>
    <dgm:pt modelId="{AE39E4F2-CD6C-451C-BD69-34074CD59398}" type="sibTrans" cxnId="{89396DAA-3748-4553-944D-DEE93DF37E50}">
      <dgm:prSet/>
      <dgm:spPr/>
      <dgm:t>
        <a:bodyPr/>
        <a:lstStyle/>
        <a:p>
          <a:endParaRPr lang="en-US"/>
        </a:p>
      </dgm:t>
    </dgm:pt>
    <dgm:pt modelId="{1FD9CFDD-A25F-4753-9EBB-8D6FC92E0B07}">
      <dgm:prSet/>
      <dgm:spPr/>
      <dgm:t>
        <a:bodyPr/>
        <a:lstStyle/>
        <a:p>
          <a:r>
            <a:rPr lang="en-US"/>
            <a:t>Requires SLA in its application for designation to indicate methods to ensure active participation with ECBV in matters affecting policy and program development and administration</a:t>
          </a:r>
        </a:p>
      </dgm:t>
    </dgm:pt>
    <dgm:pt modelId="{E2C86F83-9156-4650-9A77-598E626D6AB5}" type="parTrans" cxnId="{458DA4CC-302F-40CF-BE59-C74CC876C4A1}">
      <dgm:prSet/>
      <dgm:spPr/>
      <dgm:t>
        <a:bodyPr/>
        <a:lstStyle/>
        <a:p>
          <a:endParaRPr lang="en-US"/>
        </a:p>
      </dgm:t>
    </dgm:pt>
    <dgm:pt modelId="{2A8DD233-444D-4DA3-A7AC-C21A4B4AD4C9}" type="sibTrans" cxnId="{458DA4CC-302F-40CF-BE59-C74CC876C4A1}">
      <dgm:prSet/>
      <dgm:spPr/>
      <dgm:t>
        <a:bodyPr/>
        <a:lstStyle/>
        <a:p>
          <a:endParaRPr lang="en-US"/>
        </a:p>
      </dgm:t>
    </dgm:pt>
    <dgm:pt modelId="{7745FC29-94BD-42C6-88C6-8C8B8ED207EA}" type="pres">
      <dgm:prSet presAssocID="{381C7532-F2F8-4B67-B562-08280301DCC2}" presName="Name0" presStyleCnt="0">
        <dgm:presLayoutVars>
          <dgm:dir/>
          <dgm:animLvl val="lvl"/>
          <dgm:resizeHandles val="exact"/>
        </dgm:presLayoutVars>
      </dgm:prSet>
      <dgm:spPr/>
    </dgm:pt>
    <dgm:pt modelId="{2F0F4E14-BDA6-4D86-BBD1-ED0AE91FD023}" type="pres">
      <dgm:prSet presAssocID="{177706B6-1A0C-46D2-A62E-17979E2BE823}" presName="composite" presStyleCnt="0"/>
      <dgm:spPr/>
    </dgm:pt>
    <dgm:pt modelId="{DC71D7EB-F666-430C-AA2B-99D4B1C2D587}" type="pres">
      <dgm:prSet presAssocID="{177706B6-1A0C-46D2-A62E-17979E2BE823}" presName="parTx" presStyleLbl="alignNode1" presStyleIdx="0" presStyleCnt="3">
        <dgm:presLayoutVars>
          <dgm:chMax val="0"/>
          <dgm:chPref val="0"/>
          <dgm:bulletEnabled val="1"/>
        </dgm:presLayoutVars>
      </dgm:prSet>
      <dgm:spPr/>
    </dgm:pt>
    <dgm:pt modelId="{BBA2689A-5B63-4D23-915A-C18B5602C1E0}" type="pres">
      <dgm:prSet presAssocID="{177706B6-1A0C-46D2-A62E-17979E2BE823}" presName="desTx" presStyleLbl="alignAccFollowNode1" presStyleIdx="0" presStyleCnt="3">
        <dgm:presLayoutVars>
          <dgm:bulletEnabled val="1"/>
        </dgm:presLayoutVars>
      </dgm:prSet>
      <dgm:spPr/>
    </dgm:pt>
    <dgm:pt modelId="{929CD646-C98C-4918-A7EE-902709A4C4E2}" type="pres">
      <dgm:prSet presAssocID="{DAD04831-F76E-48D7-962F-E784A1A6BB24}" presName="space" presStyleCnt="0"/>
      <dgm:spPr/>
    </dgm:pt>
    <dgm:pt modelId="{46D4AD9C-A86C-45EC-B9F8-3610C47B7BA0}" type="pres">
      <dgm:prSet presAssocID="{72EB1756-CD7D-4B68-9B45-AD4E8E33D750}" presName="composite" presStyleCnt="0"/>
      <dgm:spPr/>
    </dgm:pt>
    <dgm:pt modelId="{B058F952-C172-4FAC-8532-1C84887BC3CD}" type="pres">
      <dgm:prSet presAssocID="{72EB1756-CD7D-4B68-9B45-AD4E8E33D750}" presName="parTx" presStyleLbl="alignNode1" presStyleIdx="1" presStyleCnt="3">
        <dgm:presLayoutVars>
          <dgm:chMax val="0"/>
          <dgm:chPref val="0"/>
          <dgm:bulletEnabled val="1"/>
        </dgm:presLayoutVars>
      </dgm:prSet>
      <dgm:spPr/>
    </dgm:pt>
    <dgm:pt modelId="{5360E4B7-A0A3-4DC0-AA25-9AB928FF62A7}" type="pres">
      <dgm:prSet presAssocID="{72EB1756-CD7D-4B68-9B45-AD4E8E33D750}" presName="desTx" presStyleLbl="alignAccFollowNode1" presStyleIdx="1" presStyleCnt="3">
        <dgm:presLayoutVars>
          <dgm:bulletEnabled val="1"/>
        </dgm:presLayoutVars>
      </dgm:prSet>
      <dgm:spPr/>
    </dgm:pt>
    <dgm:pt modelId="{18F968B1-3FA4-499E-97D1-C6010ABAD53C}" type="pres">
      <dgm:prSet presAssocID="{7DD20475-813B-42B1-9AC1-D33C6BB469DF}" presName="space" presStyleCnt="0"/>
      <dgm:spPr/>
    </dgm:pt>
    <dgm:pt modelId="{E5BB25E8-125C-43BC-9981-B0BCFB8873FB}" type="pres">
      <dgm:prSet presAssocID="{AF8B8CB1-D658-415B-B642-70EB66F91F7C}" presName="composite" presStyleCnt="0"/>
      <dgm:spPr/>
    </dgm:pt>
    <dgm:pt modelId="{6AF32E32-C58C-4056-A94D-BF03EBFA002E}" type="pres">
      <dgm:prSet presAssocID="{AF8B8CB1-D658-415B-B642-70EB66F91F7C}" presName="parTx" presStyleLbl="alignNode1" presStyleIdx="2" presStyleCnt="3">
        <dgm:presLayoutVars>
          <dgm:chMax val="0"/>
          <dgm:chPref val="0"/>
          <dgm:bulletEnabled val="1"/>
        </dgm:presLayoutVars>
      </dgm:prSet>
      <dgm:spPr/>
    </dgm:pt>
    <dgm:pt modelId="{EF806287-744D-418A-B788-062B9E9747AA}" type="pres">
      <dgm:prSet presAssocID="{AF8B8CB1-D658-415B-B642-70EB66F91F7C}" presName="desTx" presStyleLbl="alignAccFollowNode1" presStyleIdx="2" presStyleCnt="3">
        <dgm:presLayoutVars>
          <dgm:bulletEnabled val="1"/>
        </dgm:presLayoutVars>
      </dgm:prSet>
      <dgm:spPr/>
    </dgm:pt>
  </dgm:ptLst>
  <dgm:cxnLst>
    <dgm:cxn modelId="{DCD41403-C972-4339-942A-9F993428BE3D}" srcId="{381C7532-F2F8-4B67-B562-08280301DCC2}" destId="{177706B6-1A0C-46D2-A62E-17979E2BE823}" srcOrd="0" destOrd="0" parTransId="{6EA614E7-5300-4E7E-830C-D0D88B1D7E9D}" sibTransId="{DAD04831-F76E-48D7-962F-E784A1A6BB24}"/>
    <dgm:cxn modelId="{4E426606-61E6-40E9-9AB2-F7193771182B}" type="presOf" srcId="{1F755ECB-DC43-40B0-AC2C-1AAF5B3D0F0F}" destId="{5360E4B7-A0A3-4DC0-AA25-9AB928FF62A7}" srcOrd="0" destOrd="0" presId="urn:microsoft.com/office/officeart/2005/8/layout/hList1"/>
    <dgm:cxn modelId="{B1A92A4B-6E1D-443F-B63A-8CFE59FBE1F2}" type="presOf" srcId="{AF8B8CB1-D658-415B-B642-70EB66F91F7C}" destId="{6AF32E32-C58C-4056-A94D-BF03EBFA002E}" srcOrd="0" destOrd="0" presId="urn:microsoft.com/office/officeart/2005/8/layout/hList1"/>
    <dgm:cxn modelId="{2AB1586C-7FF9-44F8-8CF2-A1B2F5513793}" srcId="{177706B6-1A0C-46D2-A62E-17979E2BE823}" destId="{75C1CE6A-2010-4EE8-B7C5-350E74E1F416}" srcOrd="0" destOrd="0" parTransId="{1089726A-A841-4490-A3E4-5972469B6037}" sibTransId="{D1BE938E-BF2C-4503-AA64-FF96E56E149A}"/>
    <dgm:cxn modelId="{8C28836D-B718-45D1-9D05-40F859589F05}" type="presOf" srcId="{1FD9CFDD-A25F-4753-9EBB-8D6FC92E0B07}" destId="{EF806287-744D-418A-B788-062B9E9747AA}" srcOrd="0" destOrd="0" presId="urn:microsoft.com/office/officeart/2005/8/layout/hList1"/>
    <dgm:cxn modelId="{24FD7750-D95C-4420-AA86-0A2FC820BABA}" type="presOf" srcId="{72EB1756-CD7D-4B68-9B45-AD4E8E33D750}" destId="{B058F952-C172-4FAC-8532-1C84887BC3CD}" srcOrd="0" destOrd="0" presId="urn:microsoft.com/office/officeart/2005/8/layout/hList1"/>
    <dgm:cxn modelId="{A35F477B-9758-4DA4-827A-2F77702FCA45}" type="presOf" srcId="{177706B6-1A0C-46D2-A62E-17979E2BE823}" destId="{DC71D7EB-F666-430C-AA2B-99D4B1C2D587}" srcOrd="0" destOrd="0" presId="urn:microsoft.com/office/officeart/2005/8/layout/hList1"/>
    <dgm:cxn modelId="{CEB5A98E-9BC8-4F4C-ADFC-645A681DCAF2}" type="presOf" srcId="{381C7532-F2F8-4B67-B562-08280301DCC2}" destId="{7745FC29-94BD-42C6-88C6-8C8B8ED207EA}" srcOrd="0" destOrd="0" presId="urn:microsoft.com/office/officeart/2005/8/layout/hList1"/>
    <dgm:cxn modelId="{89396DAA-3748-4553-944D-DEE93DF37E50}" srcId="{381C7532-F2F8-4B67-B562-08280301DCC2}" destId="{AF8B8CB1-D658-415B-B642-70EB66F91F7C}" srcOrd="2" destOrd="0" parTransId="{B2F5C2E6-D134-45F1-ABB4-52BC8D6D2DF3}" sibTransId="{AE39E4F2-CD6C-451C-BD69-34074CD59398}"/>
    <dgm:cxn modelId="{1E8B85B0-7356-4CB3-A441-E2CCCADB5A20}" type="presOf" srcId="{75C1CE6A-2010-4EE8-B7C5-350E74E1F416}" destId="{BBA2689A-5B63-4D23-915A-C18B5602C1E0}" srcOrd="0" destOrd="0" presId="urn:microsoft.com/office/officeart/2005/8/layout/hList1"/>
    <dgm:cxn modelId="{458DA4CC-302F-40CF-BE59-C74CC876C4A1}" srcId="{AF8B8CB1-D658-415B-B642-70EB66F91F7C}" destId="{1FD9CFDD-A25F-4753-9EBB-8D6FC92E0B07}" srcOrd="0" destOrd="0" parTransId="{E2C86F83-9156-4650-9A77-598E626D6AB5}" sibTransId="{2A8DD233-444D-4DA3-A7AC-C21A4B4AD4C9}"/>
    <dgm:cxn modelId="{CBE1CEE6-24C9-43C5-BD26-7A4A9126CE35}" srcId="{381C7532-F2F8-4B67-B562-08280301DCC2}" destId="{72EB1756-CD7D-4B68-9B45-AD4E8E33D750}" srcOrd="1" destOrd="0" parTransId="{7DB260C0-C55D-442B-AC64-72AB3A7850B9}" sibTransId="{7DD20475-813B-42B1-9AC1-D33C6BB469DF}"/>
    <dgm:cxn modelId="{4B34AEFE-1175-4648-8D1D-815CCA4B91FC}" srcId="{72EB1756-CD7D-4B68-9B45-AD4E8E33D750}" destId="{1F755ECB-DC43-40B0-AC2C-1AAF5B3D0F0F}" srcOrd="0" destOrd="0" parTransId="{43F984A4-F7B4-42D1-A38E-BFA0F84F8E45}" sibTransId="{8AF0C2A2-3438-4A12-ACD9-9D707911F92C}"/>
    <dgm:cxn modelId="{837FD3ED-9D8F-4D1F-A1FD-E49EB5AE729F}" type="presParOf" srcId="{7745FC29-94BD-42C6-88C6-8C8B8ED207EA}" destId="{2F0F4E14-BDA6-4D86-BBD1-ED0AE91FD023}" srcOrd="0" destOrd="0" presId="urn:microsoft.com/office/officeart/2005/8/layout/hList1"/>
    <dgm:cxn modelId="{D11F58AD-BADA-4949-B938-069FABF0EEAE}" type="presParOf" srcId="{2F0F4E14-BDA6-4D86-BBD1-ED0AE91FD023}" destId="{DC71D7EB-F666-430C-AA2B-99D4B1C2D587}" srcOrd="0" destOrd="0" presId="urn:microsoft.com/office/officeart/2005/8/layout/hList1"/>
    <dgm:cxn modelId="{BA5E875C-185D-49FE-B4E0-AC0C7D7976DC}" type="presParOf" srcId="{2F0F4E14-BDA6-4D86-BBD1-ED0AE91FD023}" destId="{BBA2689A-5B63-4D23-915A-C18B5602C1E0}" srcOrd="1" destOrd="0" presId="urn:microsoft.com/office/officeart/2005/8/layout/hList1"/>
    <dgm:cxn modelId="{44D76274-AC48-42FF-9915-C62F13F541A7}" type="presParOf" srcId="{7745FC29-94BD-42C6-88C6-8C8B8ED207EA}" destId="{929CD646-C98C-4918-A7EE-902709A4C4E2}" srcOrd="1" destOrd="0" presId="urn:microsoft.com/office/officeart/2005/8/layout/hList1"/>
    <dgm:cxn modelId="{DF2C6E15-30B4-4B30-AF48-4A8759CC71A6}" type="presParOf" srcId="{7745FC29-94BD-42C6-88C6-8C8B8ED207EA}" destId="{46D4AD9C-A86C-45EC-B9F8-3610C47B7BA0}" srcOrd="2" destOrd="0" presId="urn:microsoft.com/office/officeart/2005/8/layout/hList1"/>
    <dgm:cxn modelId="{7412F55A-4CFA-4FD8-B8D6-D890C6FA1813}" type="presParOf" srcId="{46D4AD9C-A86C-45EC-B9F8-3610C47B7BA0}" destId="{B058F952-C172-4FAC-8532-1C84887BC3CD}" srcOrd="0" destOrd="0" presId="urn:microsoft.com/office/officeart/2005/8/layout/hList1"/>
    <dgm:cxn modelId="{37556116-A2FF-4CC6-885F-7B85A6EDE9CD}" type="presParOf" srcId="{46D4AD9C-A86C-45EC-B9F8-3610C47B7BA0}" destId="{5360E4B7-A0A3-4DC0-AA25-9AB928FF62A7}" srcOrd="1" destOrd="0" presId="urn:microsoft.com/office/officeart/2005/8/layout/hList1"/>
    <dgm:cxn modelId="{27FE7304-F819-4DCA-8A66-8E69C2C166CD}" type="presParOf" srcId="{7745FC29-94BD-42C6-88C6-8C8B8ED207EA}" destId="{18F968B1-3FA4-499E-97D1-C6010ABAD53C}" srcOrd="3" destOrd="0" presId="urn:microsoft.com/office/officeart/2005/8/layout/hList1"/>
    <dgm:cxn modelId="{09D6640E-0D40-42BE-A350-B8618183648F}" type="presParOf" srcId="{7745FC29-94BD-42C6-88C6-8C8B8ED207EA}" destId="{E5BB25E8-125C-43BC-9981-B0BCFB8873FB}" srcOrd="4" destOrd="0" presId="urn:microsoft.com/office/officeart/2005/8/layout/hList1"/>
    <dgm:cxn modelId="{BD5F24C9-2359-49DB-BF6D-3BA35EF5AC3C}" type="presParOf" srcId="{E5BB25E8-125C-43BC-9981-B0BCFB8873FB}" destId="{6AF32E32-C58C-4056-A94D-BF03EBFA002E}" srcOrd="0" destOrd="0" presId="urn:microsoft.com/office/officeart/2005/8/layout/hList1"/>
    <dgm:cxn modelId="{06948965-E3FB-4629-BFD6-3207A04197E6}" type="presParOf" srcId="{E5BB25E8-125C-43BC-9981-B0BCFB8873FB}" destId="{EF806287-744D-418A-B788-062B9E9747AA}"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9AD351-25D0-4719-ADB0-A29D8FEA4B7F}" type="doc">
      <dgm:prSet loTypeId="urn:microsoft.com/office/officeart/2005/8/layout/hChevron3" loCatId="process" qsTypeId="urn:microsoft.com/office/officeart/2005/8/quickstyle/simple1" qsCatId="simple" csTypeId="urn:microsoft.com/office/officeart/2005/8/colors/colorful1" csCatId="colorful" phldr="1"/>
      <dgm:spPr/>
      <dgm:t>
        <a:bodyPr/>
        <a:lstStyle/>
        <a:p>
          <a:endParaRPr lang="en-US"/>
        </a:p>
      </dgm:t>
    </dgm:pt>
    <dgm:pt modelId="{0AFBF3D2-81E4-4296-874A-4070A54639FA}">
      <dgm:prSet/>
      <dgm:spPr/>
      <dgm:t>
        <a:bodyPr/>
        <a:lstStyle/>
        <a:p>
          <a:pPr>
            <a:defRPr b="1"/>
          </a:pPr>
          <a:r>
            <a:rPr lang="en-US" dirty="0"/>
            <a:t>Both 107b-1(3) and 34 CFR § 395.14(b) require Active Participation in Major Administrative Decisions</a:t>
          </a:r>
        </a:p>
      </dgm:t>
    </dgm:pt>
    <dgm:pt modelId="{67E33910-9D94-484A-90F9-298964940597}" type="parTrans" cxnId="{2CF5C95E-0C39-4D8F-93CB-0ED85AA71478}">
      <dgm:prSet/>
      <dgm:spPr/>
      <dgm:t>
        <a:bodyPr/>
        <a:lstStyle/>
        <a:p>
          <a:endParaRPr lang="en-US"/>
        </a:p>
      </dgm:t>
    </dgm:pt>
    <dgm:pt modelId="{40C6BF66-4427-4EF1-B727-B8149613452D}" type="sibTrans" cxnId="{2CF5C95E-0C39-4D8F-93CB-0ED85AA71478}">
      <dgm:prSet/>
      <dgm:spPr/>
      <dgm:t>
        <a:bodyPr/>
        <a:lstStyle/>
        <a:p>
          <a:endParaRPr lang="en-US"/>
        </a:p>
      </dgm:t>
    </dgm:pt>
    <dgm:pt modelId="{623828DB-C59A-4B16-8E34-9F213CB67E90}">
      <dgm:prSet/>
      <dgm:spPr/>
      <dgm:t>
        <a:bodyPr/>
        <a:lstStyle/>
        <a:p>
          <a:pPr>
            <a:defRPr b="1"/>
          </a:pPr>
          <a:r>
            <a:rPr lang="en-US" dirty="0"/>
            <a:t>RSA provides the following examples:</a:t>
          </a:r>
        </a:p>
      </dgm:t>
    </dgm:pt>
    <dgm:pt modelId="{D8AE6911-7394-492C-A345-7D747A6052ED}" type="parTrans" cxnId="{AF3B6C0B-C005-4412-B9D8-74A50E777FD1}">
      <dgm:prSet/>
      <dgm:spPr/>
      <dgm:t>
        <a:bodyPr/>
        <a:lstStyle/>
        <a:p>
          <a:endParaRPr lang="en-US"/>
        </a:p>
      </dgm:t>
    </dgm:pt>
    <dgm:pt modelId="{DD15E09C-37E8-4A64-BC18-207F7B0864BA}" type="sibTrans" cxnId="{AF3B6C0B-C005-4412-B9D8-74A50E777FD1}">
      <dgm:prSet/>
      <dgm:spPr/>
      <dgm:t>
        <a:bodyPr/>
        <a:lstStyle/>
        <a:p>
          <a:endParaRPr lang="en-US"/>
        </a:p>
      </dgm:t>
    </dgm:pt>
    <dgm:pt modelId="{77323D96-9685-41C9-8806-2B897A7D5C79}">
      <dgm:prSet/>
      <dgm:spPr/>
      <dgm:t>
        <a:bodyPr/>
        <a:lstStyle/>
        <a:p>
          <a:r>
            <a:rPr lang="en-US" dirty="0"/>
            <a:t>Annual budget and apportionment of funds</a:t>
          </a:r>
        </a:p>
      </dgm:t>
    </dgm:pt>
    <dgm:pt modelId="{D5FB022F-7892-4747-AD99-DDED6D60965E}" type="parTrans" cxnId="{A7B5531A-6236-4ABD-BB5A-B938C4797B09}">
      <dgm:prSet/>
      <dgm:spPr/>
      <dgm:t>
        <a:bodyPr/>
        <a:lstStyle/>
        <a:p>
          <a:endParaRPr lang="en-US"/>
        </a:p>
      </dgm:t>
    </dgm:pt>
    <dgm:pt modelId="{D4A332CE-B493-4B4C-AA1D-924261CDFCAD}" type="sibTrans" cxnId="{A7B5531A-6236-4ABD-BB5A-B938C4797B09}">
      <dgm:prSet/>
      <dgm:spPr/>
      <dgm:t>
        <a:bodyPr/>
        <a:lstStyle/>
        <a:p>
          <a:endParaRPr lang="en-US"/>
        </a:p>
      </dgm:t>
    </dgm:pt>
    <dgm:pt modelId="{67BF1C06-FEFB-4560-9CB6-8E48AB1F913A}">
      <dgm:prSet/>
      <dgm:spPr/>
      <dgm:t>
        <a:bodyPr/>
        <a:lstStyle/>
        <a:p>
          <a:r>
            <a:rPr lang="en-US" dirty="0"/>
            <a:t>Vendor Selection Process</a:t>
          </a:r>
        </a:p>
      </dgm:t>
    </dgm:pt>
    <dgm:pt modelId="{4D25FE46-99F9-446C-A419-42425B9D1D42}" type="parTrans" cxnId="{29DDEF12-86D8-463F-8A8F-A84CF5DFEAA0}">
      <dgm:prSet/>
      <dgm:spPr/>
      <dgm:t>
        <a:bodyPr/>
        <a:lstStyle/>
        <a:p>
          <a:endParaRPr lang="en-US"/>
        </a:p>
      </dgm:t>
    </dgm:pt>
    <dgm:pt modelId="{0FA00831-2F7A-473F-9A82-DF3EA7F6ECD8}" type="sibTrans" cxnId="{29DDEF12-86D8-463F-8A8F-A84CF5DFEAA0}">
      <dgm:prSet/>
      <dgm:spPr/>
      <dgm:t>
        <a:bodyPr/>
        <a:lstStyle/>
        <a:p>
          <a:endParaRPr lang="en-US"/>
        </a:p>
      </dgm:t>
    </dgm:pt>
    <dgm:pt modelId="{0C4799F2-A4F7-46E4-9BE7-05B5FE4C9E53}">
      <dgm:prSet/>
      <dgm:spPr/>
      <dgm:t>
        <a:bodyPr/>
        <a:lstStyle/>
        <a:p>
          <a:r>
            <a:rPr lang="en-US" dirty="0"/>
            <a:t>Set-Aside</a:t>
          </a:r>
        </a:p>
      </dgm:t>
    </dgm:pt>
    <dgm:pt modelId="{3616894A-CDB8-4A9F-8046-213ABA560603}" type="parTrans" cxnId="{BF62FD40-D9E1-4B5A-AFCE-93D0A44EB5C5}">
      <dgm:prSet/>
      <dgm:spPr/>
      <dgm:t>
        <a:bodyPr/>
        <a:lstStyle/>
        <a:p>
          <a:endParaRPr lang="en-US"/>
        </a:p>
      </dgm:t>
    </dgm:pt>
    <dgm:pt modelId="{0A4AE609-5725-4E82-829F-283346219687}" type="sibTrans" cxnId="{BF62FD40-D9E1-4B5A-AFCE-93D0A44EB5C5}">
      <dgm:prSet/>
      <dgm:spPr/>
      <dgm:t>
        <a:bodyPr/>
        <a:lstStyle/>
        <a:p>
          <a:endParaRPr lang="en-US"/>
        </a:p>
      </dgm:t>
    </dgm:pt>
    <dgm:pt modelId="{B6C30552-5505-473E-9E5E-ACEC73130F83}">
      <dgm:prSet/>
      <dgm:spPr/>
      <dgm:t>
        <a:bodyPr/>
        <a:lstStyle/>
        <a:p>
          <a:r>
            <a:rPr lang="en-US" dirty="0"/>
            <a:t>Substantive changes to vendor operating agreements</a:t>
          </a:r>
        </a:p>
      </dgm:t>
    </dgm:pt>
    <dgm:pt modelId="{BFE022A0-A573-4C5A-860D-BA15FF41001D}" type="parTrans" cxnId="{694690AA-AE15-4C25-8F73-15217BDD2063}">
      <dgm:prSet/>
      <dgm:spPr/>
      <dgm:t>
        <a:bodyPr/>
        <a:lstStyle/>
        <a:p>
          <a:endParaRPr lang="en-US"/>
        </a:p>
      </dgm:t>
    </dgm:pt>
    <dgm:pt modelId="{4BE23734-46DB-450D-8DBB-06307A4173C3}" type="sibTrans" cxnId="{694690AA-AE15-4C25-8F73-15217BDD2063}">
      <dgm:prSet/>
      <dgm:spPr/>
      <dgm:t>
        <a:bodyPr/>
        <a:lstStyle/>
        <a:p>
          <a:endParaRPr lang="en-US"/>
        </a:p>
      </dgm:t>
    </dgm:pt>
    <dgm:pt modelId="{A09DE8AE-836E-47F1-9725-3F42AD659AB1}">
      <dgm:prSet/>
      <dgm:spPr/>
      <dgm:t>
        <a:bodyPr/>
        <a:lstStyle/>
        <a:p>
          <a:r>
            <a:rPr lang="en-US" dirty="0"/>
            <a:t>Revisions to SLA Rules, policies and procedures</a:t>
          </a:r>
        </a:p>
      </dgm:t>
    </dgm:pt>
    <dgm:pt modelId="{3A2B469E-8BE4-4DFB-928E-B03585996606}" type="parTrans" cxnId="{AFE2016F-FCD7-460D-930E-BE171DA7316E}">
      <dgm:prSet/>
      <dgm:spPr/>
      <dgm:t>
        <a:bodyPr/>
        <a:lstStyle/>
        <a:p>
          <a:endParaRPr lang="en-US"/>
        </a:p>
      </dgm:t>
    </dgm:pt>
    <dgm:pt modelId="{BAC5D236-A2FE-41BF-AF07-51D9FBCB174E}" type="sibTrans" cxnId="{AFE2016F-FCD7-460D-930E-BE171DA7316E}">
      <dgm:prSet/>
      <dgm:spPr/>
      <dgm:t>
        <a:bodyPr/>
        <a:lstStyle/>
        <a:p>
          <a:endParaRPr lang="en-US"/>
        </a:p>
      </dgm:t>
    </dgm:pt>
    <dgm:pt modelId="{E360FF0E-E9EE-4B44-85F8-F58815D49688}">
      <dgm:prSet/>
      <dgm:spPr/>
      <dgm:t>
        <a:bodyPr/>
        <a:lstStyle/>
        <a:p>
          <a:r>
            <a:rPr lang="en-US" dirty="0"/>
            <a:t>Development of qualification and training programs</a:t>
          </a:r>
        </a:p>
      </dgm:t>
    </dgm:pt>
    <dgm:pt modelId="{B1B5F84A-B7AB-4E0B-B24A-06455A61EDB6}" type="parTrans" cxnId="{69A17898-C0D6-48E6-8764-6B84BCF6D022}">
      <dgm:prSet/>
      <dgm:spPr/>
      <dgm:t>
        <a:bodyPr/>
        <a:lstStyle/>
        <a:p>
          <a:endParaRPr lang="en-US"/>
        </a:p>
      </dgm:t>
    </dgm:pt>
    <dgm:pt modelId="{BF87D4D3-DFB6-40D9-B9D5-3332CDE97DB2}" type="sibTrans" cxnId="{69A17898-C0D6-48E6-8764-6B84BCF6D022}">
      <dgm:prSet/>
      <dgm:spPr/>
      <dgm:t>
        <a:bodyPr/>
        <a:lstStyle/>
        <a:p>
          <a:endParaRPr lang="en-US"/>
        </a:p>
      </dgm:t>
    </dgm:pt>
    <dgm:pt modelId="{C09C8696-905A-4A16-83A1-71B0E79C8C48}">
      <dgm:prSet/>
      <dgm:spPr/>
      <dgm:t>
        <a:bodyPr/>
        <a:lstStyle/>
        <a:p>
          <a:r>
            <a:rPr lang="en-US" dirty="0"/>
            <a:t>Development of Grievance procedure, including evidentiary hearing</a:t>
          </a:r>
        </a:p>
      </dgm:t>
    </dgm:pt>
    <dgm:pt modelId="{B027CC86-B587-4770-8CFD-B4C31B5D5802}" type="parTrans" cxnId="{F9C97943-627D-4964-822E-9C45602133BF}">
      <dgm:prSet/>
      <dgm:spPr/>
      <dgm:t>
        <a:bodyPr/>
        <a:lstStyle/>
        <a:p>
          <a:endParaRPr lang="en-US"/>
        </a:p>
      </dgm:t>
    </dgm:pt>
    <dgm:pt modelId="{5F5E0DE1-4844-49F8-850F-FCD7B37C38BB}" type="sibTrans" cxnId="{F9C97943-627D-4964-822E-9C45602133BF}">
      <dgm:prSet/>
      <dgm:spPr/>
      <dgm:t>
        <a:bodyPr/>
        <a:lstStyle/>
        <a:p>
          <a:endParaRPr lang="en-US"/>
        </a:p>
      </dgm:t>
    </dgm:pt>
    <dgm:pt modelId="{6576F7B4-0B4F-4040-8EF3-789F6532147A}">
      <dgm:prSet/>
      <dgm:spPr/>
      <dgm:t>
        <a:bodyPr/>
        <a:lstStyle/>
        <a:p>
          <a:pPr>
            <a:defRPr b="1"/>
          </a:pPr>
          <a:r>
            <a:rPr lang="en-US"/>
            <a:t>Not an exhaustive list, what is missing?</a:t>
          </a:r>
        </a:p>
      </dgm:t>
    </dgm:pt>
    <dgm:pt modelId="{BE49CF28-E1A4-4E5D-8D48-A569007BB415}" type="parTrans" cxnId="{0491CE31-96BD-4FDC-94ED-8D977B1A3E9F}">
      <dgm:prSet/>
      <dgm:spPr/>
      <dgm:t>
        <a:bodyPr/>
        <a:lstStyle/>
        <a:p>
          <a:endParaRPr lang="en-US"/>
        </a:p>
      </dgm:t>
    </dgm:pt>
    <dgm:pt modelId="{355FDEF8-5EA3-4FBE-AC25-A822B0260E53}" type="sibTrans" cxnId="{0491CE31-96BD-4FDC-94ED-8D977B1A3E9F}">
      <dgm:prSet/>
      <dgm:spPr/>
      <dgm:t>
        <a:bodyPr/>
        <a:lstStyle/>
        <a:p>
          <a:endParaRPr lang="en-US"/>
        </a:p>
      </dgm:t>
    </dgm:pt>
    <dgm:pt modelId="{9DCF1D4B-AD8E-4DD7-BFE0-96E0F82DCE13}" type="pres">
      <dgm:prSet presAssocID="{D49AD351-25D0-4719-ADB0-A29D8FEA4B7F}" presName="Name0" presStyleCnt="0">
        <dgm:presLayoutVars>
          <dgm:dir/>
          <dgm:resizeHandles val="exact"/>
        </dgm:presLayoutVars>
      </dgm:prSet>
      <dgm:spPr/>
    </dgm:pt>
    <dgm:pt modelId="{DEE996AB-5E15-414F-839E-1B1297CA4A55}" type="pres">
      <dgm:prSet presAssocID="{0AFBF3D2-81E4-4296-874A-4070A54639FA}" presName="parAndChTx" presStyleLbl="node1" presStyleIdx="0" presStyleCnt="3">
        <dgm:presLayoutVars>
          <dgm:bulletEnabled val="1"/>
        </dgm:presLayoutVars>
      </dgm:prSet>
      <dgm:spPr/>
    </dgm:pt>
    <dgm:pt modelId="{B48B5BFD-A4E1-4105-9114-251B084EC9CE}" type="pres">
      <dgm:prSet presAssocID="{40C6BF66-4427-4EF1-B727-B8149613452D}" presName="parAndChSpace" presStyleCnt="0"/>
      <dgm:spPr/>
    </dgm:pt>
    <dgm:pt modelId="{B0957AB4-D285-4E5C-99C1-C7A52A966584}" type="pres">
      <dgm:prSet presAssocID="{623828DB-C59A-4B16-8E34-9F213CB67E90}" presName="parAndChTx" presStyleLbl="node1" presStyleIdx="1" presStyleCnt="3">
        <dgm:presLayoutVars>
          <dgm:bulletEnabled val="1"/>
        </dgm:presLayoutVars>
      </dgm:prSet>
      <dgm:spPr/>
    </dgm:pt>
    <dgm:pt modelId="{EBD7195F-FD44-46CC-9356-616B6D51A8D1}" type="pres">
      <dgm:prSet presAssocID="{DD15E09C-37E8-4A64-BC18-207F7B0864BA}" presName="parAndChSpace" presStyleCnt="0"/>
      <dgm:spPr/>
    </dgm:pt>
    <dgm:pt modelId="{489DE5B1-0170-41BB-B54C-FF037887348F}" type="pres">
      <dgm:prSet presAssocID="{6576F7B4-0B4F-4040-8EF3-789F6532147A}" presName="parAndChTx" presStyleLbl="node1" presStyleIdx="2" presStyleCnt="3">
        <dgm:presLayoutVars>
          <dgm:bulletEnabled val="1"/>
        </dgm:presLayoutVars>
      </dgm:prSet>
      <dgm:spPr/>
    </dgm:pt>
  </dgm:ptLst>
  <dgm:cxnLst>
    <dgm:cxn modelId="{98BE8803-7046-4E5A-B6A7-043F0AA6FA25}" type="presOf" srcId="{67BF1C06-FEFB-4560-9CB6-8E48AB1F913A}" destId="{B0957AB4-D285-4E5C-99C1-C7A52A966584}" srcOrd="0" destOrd="2" presId="urn:microsoft.com/office/officeart/2005/8/layout/hChevron3"/>
    <dgm:cxn modelId="{AF3B6C0B-C005-4412-B9D8-74A50E777FD1}" srcId="{D49AD351-25D0-4719-ADB0-A29D8FEA4B7F}" destId="{623828DB-C59A-4B16-8E34-9F213CB67E90}" srcOrd="1" destOrd="0" parTransId="{D8AE6911-7394-492C-A345-7D747A6052ED}" sibTransId="{DD15E09C-37E8-4A64-BC18-207F7B0864BA}"/>
    <dgm:cxn modelId="{29DDEF12-86D8-463F-8A8F-A84CF5DFEAA0}" srcId="{623828DB-C59A-4B16-8E34-9F213CB67E90}" destId="{67BF1C06-FEFB-4560-9CB6-8E48AB1F913A}" srcOrd="1" destOrd="0" parTransId="{4D25FE46-99F9-446C-A419-42425B9D1D42}" sibTransId="{0FA00831-2F7A-473F-9A82-DF3EA7F6ECD8}"/>
    <dgm:cxn modelId="{885EAF14-C5EF-475E-9952-0F8A612BFBE2}" type="presOf" srcId="{D49AD351-25D0-4719-ADB0-A29D8FEA4B7F}" destId="{9DCF1D4B-AD8E-4DD7-BFE0-96E0F82DCE13}" srcOrd="0" destOrd="0" presId="urn:microsoft.com/office/officeart/2005/8/layout/hChevron3"/>
    <dgm:cxn modelId="{A7B5531A-6236-4ABD-BB5A-B938C4797B09}" srcId="{623828DB-C59A-4B16-8E34-9F213CB67E90}" destId="{77323D96-9685-41C9-8806-2B897A7D5C79}" srcOrd="0" destOrd="0" parTransId="{D5FB022F-7892-4747-AD99-DDED6D60965E}" sibTransId="{D4A332CE-B493-4B4C-AA1D-924261CDFCAD}"/>
    <dgm:cxn modelId="{14E3BD1B-8C4F-46D0-A34E-E340BD9F922A}" type="presOf" srcId="{0AFBF3D2-81E4-4296-874A-4070A54639FA}" destId="{DEE996AB-5E15-414F-839E-1B1297CA4A55}" srcOrd="0" destOrd="0" presId="urn:microsoft.com/office/officeart/2005/8/layout/hChevron3"/>
    <dgm:cxn modelId="{0491CE31-96BD-4FDC-94ED-8D977B1A3E9F}" srcId="{D49AD351-25D0-4719-ADB0-A29D8FEA4B7F}" destId="{6576F7B4-0B4F-4040-8EF3-789F6532147A}" srcOrd="2" destOrd="0" parTransId="{BE49CF28-E1A4-4E5D-8D48-A569007BB415}" sibTransId="{355FDEF8-5EA3-4FBE-AC25-A822B0260E53}"/>
    <dgm:cxn modelId="{BF62FD40-D9E1-4B5A-AFCE-93D0A44EB5C5}" srcId="{623828DB-C59A-4B16-8E34-9F213CB67E90}" destId="{0C4799F2-A4F7-46E4-9BE7-05B5FE4C9E53}" srcOrd="2" destOrd="0" parTransId="{3616894A-CDB8-4A9F-8046-213ABA560603}" sibTransId="{0A4AE609-5725-4E82-829F-283346219687}"/>
    <dgm:cxn modelId="{2CF5C95E-0C39-4D8F-93CB-0ED85AA71478}" srcId="{D49AD351-25D0-4719-ADB0-A29D8FEA4B7F}" destId="{0AFBF3D2-81E4-4296-874A-4070A54639FA}" srcOrd="0" destOrd="0" parTransId="{67E33910-9D94-484A-90F9-298964940597}" sibTransId="{40C6BF66-4427-4EF1-B727-B8149613452D}"/>
    <dgm:cxn modelId="{E37C0B5F-BCFA-430E-A9B2-EEF69AC423F4}" type="presOf" srcId="{B6C30552-5505-473E-9E5E-ACEC73130F83}" destId="{B0957AB4-D285-4E5C-99C1-C7A52A966584}" srcOrd="0" destOrd="4" presId="urn:microsoft.com/office/officeart/2005/8/layout/hChevron3"/>
    <dgm:cxn modelId="{F9C97943-627D-4964-822E-9C45602133BF}" srcId="{623828DB-C59A-4B16-8E34-9F213CB67E90}" destId="{C09C8696-905A-4A16-83A1-71B0E79C8C48}" srcOrd="6" destOrd="0" parTransId="{B027CC86-B587-4770-8CFD-B4C31B5D5802}" sibTransId="{5F5E0DE1-4844-49F8-850F-FCD7B37C38BB}"/>
    <dgm:cxn modelId="{983AA247-072C-4CF0-9208-DB4078865172}" type="presOf" srcId="{E360FF0E-E9EE-4B44-85F8-F58815D49688}" destId="{B0957AB4-D285-4E5C-99C1-C7A52A966584}" srcOrd="0" destOrd="6" presId="urn:microsoft.com/office/officeart/2005/8/layout/hChevron3"/>
    <dgm:cxn modelId="{AFE2016F-FCD7-460D-930E-BE171DA7316E}" srcId="{623828DB-C59A-4B16-8E34-9F213CB67E90}" destId="{A09DE8AE-836E-47F1-9725-3F42AD659AB1}" srcOrd="4" destOrd="0" parTransId="{3A2B469E-8BE4-4DFB-928E-B03585996606}" sibTransId="{BAC5D236-A2FE-41BF-AF07-51D9FBCB174E}"/>
    <dgm:cxn modelId="{E5673284-BEB4-42C3-ABEA-8BE7B05C79C3}" type="presOf" srcId="{C09C8696-905A-4A16-83A1-71B0E79C8C48}" destId="{B0957AB4-D285-4E5C-99C1-C7A52A966584}" srcOrd="0" destOrd="7" presId="urn:microsoft.com/office/officeart/2005/8/layout/hChevron3"/>
    <dgm:cxn modelId="{81504C98-FF91-40B9-8A2E-44EA3E2DC155}" type="presOf" srcId="{623828DB-C59A-4B16-8E34-9F213CB67E90}" destId="{B0957AB4-D285-4E5C-99C1-C7A52A966584}" srcOrd="0" destOrd="0" presId="urn:microsoft.com/office/officeart/2005/8/layout/hChevron3"/>
    <dgm:cxn modelId="{69A17898-C0D6-48E6-8764-6B84BCF6D022}" srcId="{623828DB-C59A-4B16-8E34-9F213CB67E90}" destId="{E360FF0E-E9EE-4B44-85F8-F58815D49688}" srcOrd="5" destOrd="0" parTransId="{B1B5F84A-B7AB-4E0B-B24A-06455A61EDB6}" sibTransId="{BF87D4D3-DFB6-40D9-B9D5-3332CDE97DB2}"/>
    <dgm:cxn modelId="{694690AA-AE15-4C25-8F73-15217BDD2063}" srcId="{623828DB-C59A-4B16-8E34-9F213CB67E90}" destId="{B6C30552-5505-473E-9E5E-ACEC73130F83}" srcOrd="3" destOrd="0" parTransId="{BFE022A0-A573-4C5A-860D-BA15FF41001D}" sibTransId="{4BE23734-46DB-450D-8DBB-06307A4173C3}"/>
    <dgm:cxn modelId="{74C55AB3-3D84-4DC5-A709-6C06A9941F95}" type="presOf" srcId="{77323D96-9685-41C9-8806-2B897A7D5C79}" destId="{B0957AB4-D285-4E5C-99C1-C7A52A966584}" srcOrd="0" destOrd="1" presId="urn:microsoft.com/office/officeart/2005/8/layout/hChevron3"/>
    <dgm:cxn modelId="{786FACD7-6D5E-48BA-A682-B0A90BE56C39}" type="presOf" srcId="{A09DE8AE-836E-47F1-9725-3F42AD659AB1}" destId="{B0957AB4-D285-4E5C-99C1-C7A52A966584}" srcOrd="0" destOrd="5" presId="urn:microsoft.com/office/officeart/2005/8/layout/hChevron3"/>
    <dgm:cxn modelId="{1340CBD8-F6EF-4419-B9EA-436B4280791A}" type="presOf" srcId="{0C4799F2-A4F7-46E4-9BE7-05B5FE4C9E53}" destId="{B0957AB4-D285-4E5C-99C1-C7A52A966584}" srcOrd="0" destOrd="3" presId="urn:microsoft.com/office/officeart/2005/8/layout/hChevron3"/>
    <dgm:cxn modelId="{C1EA43EB-DD36-42D3-A25D-F6B78A1D63ED}" type="presOf" srcId="{6576F7B4-0B4F-4040-8EF3-789F6532147A}" destId="{489DE5B1-0170-41BB-B54C-FF037887348F}" srcOrd="0" destOrd="0" presId="urn:microsoft.com/office/officeart/2005/8/layout/hChevron3"/>
    <dgm:cxn modelId="{02F4E188-AE5C-4F49-B6F2-C13DE9909035}" type="presParOf" srcId="{9DCF1D4B-AD8E-4DD7-BFE0-96E0F82DCE13}" destId="{DEE996AB-5E15-414F-839E-1B1297CA4A55}" srcOrd="0" destOrd="0" presId="urn:microsoft.com/office/officeart/2005/8/layout/hChevron3"/>
    <dgm:cxn modelId="{EE2C4D8B-2965-47F8-96F3-53C193C4F7A4}" type="presParOf" srcId="{9DCF1D4B-AD8E-4DD7-BFE0-96E0F82DCE13}" destId="{B48B5BFD-A4E1-4105-9114-251B084EC9CE}" srcOrd="1" destOrd="0" presId="urn:microsoft.com/office/officeart/2005/8/layout/hChevron3"/>
    <dgm:cxn modelId="{D312C51A-E590-4A20-AFEF-481563A8C108}" type="presParOf" srcId="{9DCF1D4B-AD8E-4DD7-BFE0-96E0F82DCE13}" destId="{B0957AB4-D285-4E5C-99C1-C7A52A966584}" srcOrd="2" destOrd="0" presId="urn:microsoft.com/office/officeart/2005/8/layout/hChevron3"/>
    <dgm:cxn modelId="{B332B5B7-C5E4-46DB-883E-B2922742D118}" type="presParOf" srcId="{9DCF1D4B-AD8E-4DD7-BFE0-96E0F82DCE13}" destId="{EBD7195F-FD44-46CC-9356-616B6D51A8D1}" srcOrd="3" destOrd="0" presId="urn:microsoft.com/office/officeart/2005/8/layout/hChevron3"/>
    <dgm:cxn modelId="{5A65D95F-3D8D-496B-9D3E-FB497B50B683}" type="presParOf" srcId="{9DCF1D4B-AD8E-4DD7-BFE0-96E0F82DCE13}" destId="{489DE5B1-0170-41BB-B54C-FF037887348F}" srcOrd="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B0D05A5-F4D5-4145-958D-3D3928D44936}" type="doc">
      <dgm:prSet loTypeId="urn:microsoft.com/office/officeart/2005/8/layout/list1" loCatId="list" qsTypeId="urn:microsoft.com/office/officeart/2005/8/quickstyle/simple4" qsCatId="simple" csTypeId="urn:microsoft.com/office/officeart/2005/8/colors/colorful2" csCatId="colorful"/>
      <dgm:spPr/>
      <dgm:t>
        <a:bodyPr/>
        <a:lstStyle/>
        <a:p>
          <a:endParaRPr lang="en-US"/>
        </a:p>
      </dgm:t>
    </dgm:pt>
    <dgm:pt modelId="{65873D94-960A-45EB-9355-429BA58EC14E}">
      <dgm:prSet/>
      <dgm:spPr/>
      <dgm:t>
        <a:bodyPr/>
        <a:lstStyle/>
        <a:p>
          <a:r>
            <a:rPr lang="en-US"/>
            <a:t>The SLA and ECVB cannot reach a consensus</a:t>
          </a:r>
        </a:p>
      </dgm:t>
    </dgm:pt>
    <dgm:pt modelId="{D8AE9A6F-B9E5-4BC4-8254-ACB84F2360F5}" type="parTrans" cxnId="{DCF8042D-B083-439F-AF71-9F9DCCD48808}">
      <dgm:prSet/>
      <dgm:spPr/>
      <dgm:t>
        <a:bodyPr/>
        <a:lstStyle/>
        <a:p>
          <a:endParaRPr lang="en-US"/>
        </a:p>
      </dgm:t>
    </dgm:pt>
    <dgm:pt modelId="{BA73D7AD-9966-42F5-B80A-4C62D19A6630}" type="sibTrans" cxnId="{DCF8042D-B083-439F-AF71-9F9DCCD48808}">
      <dgm:prSet/>
      <dgm:spPr/>
      <dgm:t>
        <a:bodyPr/>
        <a:lstStyle/>
        <a:p>
          <a:endParaRPr lang="en-US"/>
        </a:p>
      </dgm:t>
    </dgm:pt>
    <dgm:pt modelId="{F2BFC01B-C348-4DF2-A772-F9C2AB929788}">
      <dgm:prSet/>
      <dgm:spPr/>
      <dgm:t>
        <a:bodyPr/>
        <a:lstStyle/>
        <a:p>
          <a:r>
            <a:rPr lang="en-US"/>
            <a:t>Depends on the issue and urgency</a:t>
          </a:r>
        </a:p>
      </dgm:t>
    </dgm:pt>
    <dgm:pt modelId="{1513FC06-9EA0-43EA-80AC-18B48561AB67}" type="parTrans" cxnId="{C81AF023-6494-423C-86EA-E0DC81A7EA10}">
      <dgm:prSet/>
      <dgm:spPr/>
      <dgm:t>
        <a:bodyPr/>
        <a:lstStyle/>
        <a:p>
          <a:endParaRPr lang="en-US"/>
        </a:p>
      </dgm:t>
    </dgm:pt>
    <dgm:pt modelId="{52F1F841-B640-4FAF-B4FF-4C0F094D433B}" type="sibTrans" cxnId="{C81AF023-6494-423C-86EA-E0DC81A7EA10}">
      <dgm:prSet/>
      <dgm:spPr/>
      <dgm:t>
        <a:bodyPr/>
        <a:lstStyle/>
        <a:p>
          <a:endParaRPr lang="en-US"/>
        </a:p>
      </dgm:t>
    </dgm:pt>
    <dgm:pt modelId="{319414FA-C70D-46A2-96C5-754E5911C3BD}">
      <dgm:prSet/>
      <dgm:spPr/>
      <dgm:t>
        <a:bodyPr/>
        <a:lstStyle/>
        <a:p>
          <a:r>
            <a:rPr lang="en-US"/>
            <a:t>Conflicts with State Law</a:t>
          </a:r>
        </a:p>
      </dgm:t>
    </dgm:pt>
    <dgm:pt modelId="{A74D51AC-7E31-4222-890D-30302BA579B5}" type="parTrans" cxnId="{1F7499ED-CF3F-47BE-AE0A-85F04903B74C}">
      <dgm:prSet/>
      <dgm:spPr/>
      <dgm:t>
        <a:bodyPr/>
        <a:lstStyle/>
        <a:p>
          <a:endParaRPr lang="en-US"/>
        </a:p>
      </dgm:t>
    </dgm:pt>
    <dgm:pt modelId="{26302A8C-49DA-415A-9557-995AB1C0E129}" type="sibTrans" cxnId="{1F7499ED-CF3F-47BE-AE0A-85F04903B74C}">
      <dgm:prSet/>
      <dgm:spPr/>
      <dgm:t>
        <a:bodyPr/>
        <a:lstStyle/>
        <a:p>
          <a:endParaRPr lang="en-US"/>
        </a:p>
      </dgm:t>
    </dgm:pt>
    <dgm:pt modelId="{15F8C493-52F1-4D31-8307-2507CE88E986}">
      <dgm:prSet/>
      <dgm:spPr/>
      <dgm:t>
        <a:bodyPr/>
        <a:lstStyle/>
        <a:p>
          <a:r>
            <a:rPr lang="en-US"/>
            <a:t>Hiring of BEP staff and contracting</a:t>
          </a:r>
        </a:p>
      </dgm:t>
    </dgm:pt>
    <dgm:pt modelId="{B9993F14-36D6-413E-912E-EA96ED564AB1}" type="parTrans" cxnId="{69B4A9DA-8023-4EC3-97A6-7C9F9292063E}">
      <dgm:prSet/>
      <dgm:spPr/>
      <dgm:t>
        <a:bodyPr/>
        <a:lstStyle/>
        <a:p>
          <a:endParaRPr lang="en-US"/>
        </a:p>
      </dgm:t>
    </dgm:pt>
    <dgm:pt modelId="{D7433FF0-5F04-4068-976C-7E33A78A0EEA}" type="sibTrans" cxnId="{69B4A9DA-8023-4EC3-97A6-7C9F9292063E}">
      <dgm:prSet/>
      <dgm:spPr/>
      <dgm:t>
        <a:bodyPr/>
        <a:lstStyle/>
        <a:p>
          <a:endParaRPr lang="en-US"/>
        </a:p>
      </dgm:t>
    </dgm:pt>
    <dgm:pt modelId="{8BAB43C8-BFD6-48B0-8D79-D35A7FB8E828}">
      <dgm:prSet/>
      <dgm:spPr/>
      <dgm:t>
        <a:bodyPr/>
        <a:lstStyle/>
        <a:p>
          <a:r>
            <a:rPr lang="en-US"/>
            <a:t>Goal is to engage as much as State Law allows</a:t>
          </a:r>
        </a:p>
      </dgm:t>
    </dgm:pt>
    <dgm:pt modelId="{3A75E947-F25E-4F2C-942A-F70CFEAB1356}" type="parTrans" cxnId="{51E3792E-9FD5-4605-B71E-9D1D1D7287EC}">
      <dgm:prSet/>
      <dgm:spPr/>
      <dgm:t>
        <a:bodyPr/>
        <a:lstStyle/>
        <a:p>
          <a:endParaRPr lang="en-US"/>
        </a:p>
      </dgm:t>
    </dgm:pt>
    <dgm:pt modelId="{0091FD30-DC1D-4EA3-9989-540051978F89}" type="sibTrans" cxnId="{51E3792E-9FD5-4605-B71E-9D1D1D7287EC}">
      <dgm:prSet/>
      <dgm:spPr/>
      <dgm:t>
        <a:bodyPr/>
        <a:lstStyle/>
        <a:p>
          <a:endParaRPr lang="en-US"/>
        </a:p>
      </dgm:t>
    </dgm:pt>
    <dgm:pt modelId="{2FA58B09-19F2-4881-B335-F5B43DA86FDB}">
      <dgm:prSet/>
      <dgm:spPr/>
      <dgm:t>
        <a:bodyPr/>
        <a:lstStyle/>
        <a:p>
          <a:r>
            <a:rPr lang="en-US"/>
            <a:t>Active Participation should be documented</a:t>
          </a:r>
        </a:p>
      </dgm:t>
    </dgm:pt>
    <dgm:pt modelId="{C2DF4D21-614C-4470-A814-3FB590998782}" type="parTrans" cxnId="{DBC6A5D2-7C58-45C8-A18B-58A51CC97A38}">
      <dgm:prSet/>
      <dgm:spPr/>
      <dgm:t>
        <a:bodyPr/>
        <a:lstStyle/>
        <a:p>
          <a:endParaRPr lang="en-US"/>
        </a:p>
      </dgm:t>
    </dgm:pt>
    <dgm:pt modelId="{730911CE-B808-4BD1-87AF-B54C193E29D5}" type="sibTrans" cxnId="{DBC6A5D2-7C58-45C8-A18B-58A51CC97A38}">
      <dgm:prSet/>
      <dgm:spPr/>
      <dgm:t>
        <a:bodyPr/>
        <a:lstStyle/>
        <a:p>
          <a:endParaRPr lang="en-US"/>
        </a:p>
      </dgm:t>
    </dgm:pt>
    <dgm:pt modelId="{A0FD966A-F963-4DB0-BBB5-F971E8EAA7AB}">
      <dgm:prSet/>
      <dgm:spPr/>
      <dgm:t>
        <a:bodyPr/>
        <a:lstStyle/>
        <a:p>
          <a:r>
            <a:rPr lang="en-US" dirty="0"/>
            <a:t>Minutes should be kept of all meetings</a:t>
          </a:r>
        </a:p>
      </dgm:t>
    </dgm:pt>
    <dgm:pt modelId="{6FFD95BD-F954-4A02-ACE7-8CC0634B5B07}" type="parTrans" cxnId="{94988A10-12EA-41B0-810A-60CEFD187FC6}">
      <dgm:prSet/>
      <dgm:spPr/>
      <dgm:t>
        <a:bodyPr/>
        <a:lstStyle/>
        <a:p>
          <a:endParaRPr lang="en-US"/>
        </a:p>
      </dgm:t>
    </dgm:pt>
    <dgm:pt modelId="{3961828D-8A01-41F3-9D4F-ADDAE81952DA}" type="sibTrans" cxnId="{94988A10-12EA-41B0-810A-60CEFD187FC6}">
      <dgm:prSet/>
      <dgm:spPr/>
      <dgm:t>
        <a:bodyPr/>
        <a:lstStyle/>
        <a:p>
          <a:endParaRPr lang="en-US"/>
        </a:p>
      </dgm:t>
    </dgm:pt>
    <dgm:pt modelId="{91F91686-9839-4C7E-AD81-31F57F2A3211}">
      <dgm:prSet/>
      <dgm:spPr/>
      <dgm:t>
        <a:bodyPr/>
        <a:lstStyle/>
        <a:p>
          <a:r>
            <a:rPr lang="en-US"/>
            <a:t>Email may be sufficient in limited circumstances</a:t>
          </a:r>
        </a:p>
      </dgm:t>
    </dgm:pt>
    <dgm:pt modelId="{2E204815-522C-4A82-9332-2149967B1A2E}" type="parTrans" cxnId="{5D1EF332-386A-4A12-B394-B6CF7C71119D}">
      <dgm:prSet/>
      <dgm:spPr/>
      <dgm:t>
        <a:bodyPr/>
        <a:lstStyle/>
        <a:p>
          <a:endParaRPr lang="en-US"/>
        </a:p>
      </dgm:t>
    </dgm:pt>
    <dgm:pt modelId="{6E4080A6-57A5-47CC-B147-AD4D0275C37B}" type="sibTrans" cxnId="{5D1EF332-386A-4A12-B394-B6CF7C71119D}">
      <dgm:prSet/>
      <dgm:spPr/>
      <dgm:t>
        <a:bodyPr/>
        <a:lstStyle/>
        <a:p>
          <a:endParaRPr lang="en-US"/>
        </a:p>
      </dgm:t>
    </dgm:pt>
    <dgm:pt modelId="{C7036647-2A5C-42F4-8AB6-3663B179AB62}" type="pres">
      <dgm:prSet presAssocID="{8B0D05A5-F4D5-4145-958D-3D3928D44936}" presName="linear" presStyleCnt="0">
        <dgm:presLayoutVars>
          <dgm:dir/>
          <dgm:animLvl val="lvl"/>
          <dgm:resizeHandles val="exact"/>
        </dgm:presLayoutVars>
      </dgm:prSet>
      <dgm:spPr/>
    </dgm:pt>
    <dgm:pt modelId="{EF6C8DB2-D2C8-4BC4-916B-D52EBDB366EA}" type="pres">
      <dgm:prSet presAssocID="{65873D94-960A-45EB-9355-429BA58EC14E}" presName="parentLin" presStyleCnt="0"/>
      <dgm:spPr/>
    </dgm:pt>
    <dgm:pt modelId="{60E12CB1-6EB0-4BD9-8FBD-7D5140111903}" type="pres">
      <dgm:prSet presAssocID="{65873D94-960A-45EB-9355-429BA58EC14E}" presName="parentLeftMargin" presStyleLbl="node1" presStyleIdx="0" presStyleCnt="3"/>
      <dgm:spPr/>
    </dgm:pt>
    <dgm:pt modelId="{719CC030-E573-4DBA-9AFE-26D342436848}" type="pres">
      <dgm:prSet presAssocID="{65873D94-960A-45EB-9355-429BA58EC14E}" presName="parentText" presStyleLbl="node1" presStyleIdx="0" presStyleCnt="3">
        <dgm:presLayoutVars>
          <dgm:chMax val="0"/>
          <dgm:bulletEnabled val="1"/>
        </dgm:presLayoutVars>
      </dgm:prSet>
      <dgm:spPr/>
    </dgm:pt>
    <dgm:pt modelId="{8C6A3496-9871-4FAF-885F-DFAD6433B638}" type="pres">
      <dgm:prSet presAssocID="{65873D94-960A-45EB-9355-429BA58EC14E}" presName="negativeSpace" presStyleCnt="0"/>
      <dgm:spPr/>
    </dgm:pt>
    <dgm:pt modelId="{EE42DBDE-11AE-4C80-9FD4-745FDF2A3596}" type="pres">
      <dgm:prSet presAssocID="{65873D94-960A-45EB-9355-429BA58EC14E}" presName="childText" presStyleLbl="conFgAcc1" presStyleIdx="0" presStyleCnt="3">
        <dgm:presLayoutVars>
          <dgm:bulletEnabled val="1"/>
        </dgm:presLayoutVars>
      </dgm:prSet>
      <dgm:spPr/>
    </dgm:pt>
    <dgm:pt modelId="{29242D65-EBDA-4216-802F-70326293D6F1}" type="pres">
      <dgm:prSet presAssocID="{BA73D7AD-9966-42F5-B80A-4C62D19A6630}" presName="spaceBetweenRectangles" presStyleCnt="0"/>
      <dgm:spPr/>
    </dgm:pt>
    <dgm:pt modelId="{0315FCE6-8BAD-4F3A-860A-A0C91B1C0F2A}" type="pres">
      <dgm:prSet presAssocID="{319414FA-C70D-46A2-96C5-754E5911C3BD}" presName="parentLin" presStyleCnt="0"/>
      <dgm:spPr/>
    </dgm:pt>
    <dgm:pt modelId="{6D78D409-4E13-44FC-B411-D8E36DEE4B1D}" type="pres">
      <dgm:prSet presAssocID="{319414FA-C70D-46A2-96C5-754E5911C3BD}" presName="parentLeftMargin" presStyleLbl="node1" presStyleIdx="0" presStyleCnt="3"/>
      <dgm:spPr/>
    </dgm:pt>
    <dgm:pt modelId="{4DA5A12B-2145-43B7-A9CF-BA53EE1B9FC0}" type="pres">
      <dgm:prSet presAssocID="{319414FA-C70D-46A2-96C5-754E5911C3BD}" presName="parentText" presStyleLbl="node1" presStyleIdx="1" presStyleCnt="3">
        <dgm:presLayoutVars>
          <dgm:chMax val="0"/>
          <dgm:bulletEnabled val="1"/>
        </dgm:presLayoutVars>
      </dgm:prSet>
      <dgm:spPr/>
    </dgm:pt>
    <dgm:pt modelId="{C18ED6AC-5605-46C0-AFF1-A31F50098F81}" type="pres">
      <dgm:prSet presAssocID="{319414FA-C70D-46A2-96C5-754E5911C3BD}" presName="negativeSpace" presStyleCnt="0"/>
      <dgm:spPr/>
    </dgm:pt>
    <dgm:pt modelId="{D3048D3D-9889-46F9-BCBD-1847344D79F2}" type="pres">
      <dgm:prSet presAssocID="{319414FA-C70D-46A2-96C5-754E5911C3BD}" presName="childText" presStyleLbl="conFgAcc1" presStyleIdx="1" presStyleCnt="3">
        <dgm:presLayoutVars>
          <dgm:bulletEnabled val="1"/>
        </dgm:presLayoutVars>
      </dgm:prSet>
      <dgm:spPr/>
    </dgm:pt>
    <dgm:pt modelId="{FC830045-C546-4B56-95CE-8509F7555866}" type="pres">
      <dgm:prSet presAssocID="{26302A8C-49DA-415A-9557-995AB1C0E129}" presName="spaceBetweenRectangles" presStyleCnt="0"/>
      <dgm:spPr/>
    </dgm:pt>
    <dgm:pt modelId="{D43DEC3C-145F-4939-950F-EB296DDEE06A}" type="pres">
      <dgm:prSet presAssocID="{2FA58B09-19F2-4881-B335-F5B43DA86FDB}" presName="parentLin" presStyleCnt="0"/>
      <dgm:spPr/>
    </dgm:pt>
    <dgm:pt modelId="{3B983CE6-CBB1-43A3-ACFC-1F13E86C238F}" type="pres">
      <dgm:prSet presAssocID="{2FA58B09-19F2-4881-B335-F5B43DA86FDB}" presName="parentLeftMargin" presStyleLbl="node1" presStyleIdx="1" presStyleCnt="3"/>
      <dgm:spPr/>
    </dgm:pt>
    <dgm:pt modelId="{F3A8C59C-F8B6-4139-90B2-08100C0D8C6F}" type="pres">
      <dgm:prSet presAssocID="{2FA58B09-19F2-4881-B335-F5B43DA86FDB}" presName="parentText" presStyleLbl="node1" presStyleIdx="2" presStyleCnt="3">
        <dgm:presLayoutVars>
          <dgm:chMax val="0"/>
          <dgm:bulletEnabled val="1"/>
        </dgm:presLayoutVars>
      </dgm:prSet>
      <dgm:spPr/>
    </dgm:pt>
    <dgm:pt modelId="{6383E77C-3CFC-4A2F-9AC8-ED518120C196}" type="pres">
      <dgm:prSet presAssocID="{2FA58B09-19F2-4881-B335-F5B43DA86FDB}" presName="negativeSpace" presStyleCnt="0"/>
      <dgm:spPr/>
    </dgm:pt>
    <dgm:pt modelId="{9EF69BAC-9FA1-417B-9286-8A8C0515C10D}" type="pres">
      <dgm:prSet presAssocID="{2FA58B09-19F2-4881-B335-F5B43DA86FDB}" presName="childText" presStyleLbl="conFgAcc1" presStyleIdx="2" presStyleCnt="3">
        <dgm:presLayoutVars>
          <dgm:bulletEnabled val="1"/>
        </dgm:presLayoutVars>
      </dgm:prSet>
      <dgm:spPr/>
    </dgm:pt>
  </dgm:ptLst>
  <dgm:cxnLst>
    <dgm:cxn modelId="{D58F6010-8799-41DE-99F5-359588221FDD}" type="presOf" srcId="{2FA58B09-19F2-4881-B335-F5B43DA86FDB}" destId="{F3A8C59C-F8B6-4139-90B2-08100C0D8C6F}" srcOrd="1" destOrd="0" presId="urn:microsoft.com/office/officeart/2005/8/layout/list1"/>
    <dgm:cxn modelId="{94988A10-12EA-41B0-810A-60CEFD187FC6}" srcId="{2FA58B09-19F2-4881-B335-F5B43DA86FDB}" destId="{A0FD966A-F963-4DB0-BBB5-F971E8EAA7AB}" srcOrd="0" destOrd="0" parTransId="{6FFD95BD-F954-4A02-ACE7-8CC0634B5B07}" sibTransId="{3961828D-8A01-41F3-9D4F-ADDAE81952DA}"/>
    <dgm:cxn modelId="{C81AF023-6494-423C-86EA-E0DC81A7EA10}" srcId="{65873D94-960A-45EB-9355-429BA58EC14E}" destId="{F2BFC01B-C348-4DF2-A772-F9C2AB929788}" srcOrd="0" destOrd="0" parTransId="{1513FC06-9EA0-43EA-80AC-18B48561AB67}" sibTransId="{52F1F841-B640-4FAF-B4FF-4C0F094D433B}"/>
    <dgm:cxn modelId="{DCF8042D-B083-439F-AF71-9F9DCCD48808}" srcId="{8B0D05A5-F4D5-4145-958D-3D3928D44936}" destId="{65873D94-960A-45EB-9355-429BA58EC14E}" srcOrd="0" destOrd="0" parTransId="{D8AE9A6F-B9E5-4BC4-8254-ACB84F2360F5}" sibTransId="{BA73D7AD-9966-42F5-B80A-4C62D19A6630}"/>
    <dgm:cxn modelId="{51E3792E-9FD5-4605-B71E-9D1D1D7287EC}" srcId="{319414FA-C70D-46A2-96C5-754E5911C3BD}" destId="{8BAB43C8-BFD6-48B0-8D79-D35A7FB8E828}" srcOrd="1" destOrd="0" parTransId="{3A75E947-F25E-4F2C-942A-F70CFEAB1356}" sibTransId="{0091FD30-DC1D-4EA3-9989-540051978F89}"/>
    <dgm:cxn modelId="{5D1EF332-386A-4A12-B394-B6CF7C71119D}" srcId="{2FA58B09-19F2-4881-B335-F5B43DA86FDB}" destId="{91F91686-9839-4C7E-AD81-31F57F2A3211}" srcOrd="1" destOrd="0" parTransId="{2E204815-522C-4A82-9332-2149967B1A2E}" sibTransId="{6E4080A6-57A5-47CC-B147-AD4D0275C37B}"/>
    <dgm:cxn modelId="{6374DA63-FD82-4D6C-9009-D97FFCF94BDF}" type="presOf" srcId="{A0FD966A-F963-4DB0-BBB5-F971E8EAA7AB}" destId="{9EF69BAC-9FA1-417B-9286-8A8C0515C10D}" srcOrd="0" destOrd="0" presId="urn:microsoft.com/office/officeart/2005/8/layout/list1"/>
    <dgm:cxn modelId="{DC408666-77CB-4928-88B7-724981E070F2}" type="presOf" srcId="{15F8C493-52F1-4D31-8307-2507CE88E986}" destId="{D3048D3D-9889-46F9-BCBD-1847344D79F2}" srcOrd="0" destOrd="0" presId="urn:microsoft.com/office/officeart/2005/8/layout/list1"/>
    <dgm:cxn modelId="{12B23A54-45D5-4BC0-B97A-945F4E4B813D}" type="presOf" srcId="{F2BFC01B-C348-4DF2-A772-F9C2AB929788}" destId="{EE42DBDE-11AE-4C80-9FD4-745FDF2A3596}" srcOrd="0" destOrd="0" presId="urn:microsoft.com/office/officeart/2005/8/layout/list1"/>
    <dgm:cxn modelId="{731A2388-CDD1-4116-B2B1-631FF9F4E37C}" type="presOf" srcId="{8BAB43C8-BFD6-48B0-8D79-D35A7FB8E828}" destId="{D3048D3D-9889-46F9-BCBD-1847344D79F2}" srcOrd="0" destOrd="1" presId="urn:microsoft.com/office/officeart/2005/8/layout/list1"/>
    <dgm:cxn modelId="{41D16D95-DE8D-4B2C-A6BC-B12E4F68C0A6}" type="presOf" srcId="{319414FA-C70D-46A2-96C5-754E5911C3BD}" destId="{6D78D409-4E13-44FC-B411-D8E36DEE4B1D}" srcOrd="0" destOrd="0" presId="urn:microsoft.com/office/officeart/2005/8/layout/list1"/>
    <dgm:cxn modelId="{75A3AFB4-CA95-453B-8E88-04EBD2ECE1B9}" type="presOf" srcId="{8B0D05A5-F4D5-4145-958D-3D3928D44936}" destId="{C7036647-2A5C-42F4-8AB6-3663B179AB62}" srcOrd="0" destOrd="0" presId="urn:microsoft.com/office/officeart/2005/8/layout/list1"/>
    <dgm:cxn modelId="{DBC6A5D2-7C58-45C8-A18B-58A51CC97A38}" srcId="{8B0D05A5-F4D5-4145-958D-3D3928D44936}" destId="{2FA58B09-19F2-4881-B335-F5B43DA86FDB}" srcOrd="2" destOrd="0" parTransId="{C2DF4D21-614C-4470-A814-3FB590998782}" sibTransId="{730911CE-B808-4BD1-87AF-B54C193E29D5}"/>
    <dgm:cxn modelId="{69B4A9DA-8023-4EC3-97A6-7C9F9292063E}" srcId="{319414FA-C70D-46A2-96C5-754E5911C3BD}" destId="{15F8C493-52F1-4D31-8307-2507CE88E986}" srcOrd="0" destOrd="0" parTransId="{B9993F14-36D6-413E-912E-EA96ED564AB1}" sibTransId="{D7433FF0-5F04-4068-976C-7E33A78A0EEA}"/>
    <dgm:cxn modelId="{65C8B6DD-2F78-480B-A969-DB737E4CE17A}" type="presOf" srcId="{319414FA-C70D-46A2-96C5-754E5911C3BD}" destId="{4DA5A12B-2145-43B7-A9CF-BA53EE1B9FC0}" srcOrd="1" destOrd="0" presId="urn:microsoft.com/office/officeart/2005/8/layout/list1"/>
    <dgm:cxn modelId="{4B6263E3-E490-492D-8B06-606A7443279F}" type="presOf" srcId="{2FA58B09-19F2-4881-B335-F5B43DA86FDB}" destId="{3B983CE6-CBB1-43A3-ACFC-1F13E86C238F}" srcOrd="0" destOrd="0" presId="urn:microsoft.com/office/officeart/2005/8/layout/list1"/>
    <dgm:cxn modelId="{7AE519E6-112B-4812-B2EA-2C92FD9447E9}" type="presOf" srcId="{65873D94-960A-45EB-9355-429BA58EC14E}" destId="{60E12CB1-6EB0-4BD9-8FBD-7D5140111903}" srcOrd="0" destOrd="0" presId="urn:microsoft.com/office/officeart/2005/8/layout/list1"/>
    <dgm:cxn modelId="{D3CC5CE8-0923-457F-9032-C7FEC2D1E635}" type="presOf" srcId="{65873D94-960A-45EB-9355-429BA58EC14E}" destId="{719CC030-E573-4DBA-9AFE-26D342436848}" srcOrd="1" destOrd="0" presId="urn:microsoft.com/office/officeart/2005/8/layout/list1"/>
    <dgm:cxn modelId="{1F7499ED-CF3F-47BE-AE0A-85F04903B74C}" srcId="{8B0D05A5-F4D5-4145-958D-3D3928D44936}" destId="{319414FA-C70D-46A2-96C5-754E5911C3BD}" srcOrd="1" destOrd="0" parTransId="{A74D51AC-7E31-4222-890D-30302BA579B5}" sibTransId="{26302A8C-49DA-415A-9557-995AB1C0E129}"/>
    <dgm:cxn modelId="{8F4C1DF5-FEDF-43C6-A2C7-A631020E7366}" type="presOf" srcId="{91F91686-9839-4C7E-AD81-31F57F2A3211}" destId="{9EF69BAC-9FA1-417B-9286-8A8C0515C10D}" srcOrd="0" destOrd="1" presId="urn:microsoft.com/office/officeart/2005/8/layout/list1"/>
    <dgm:cxn modelId="{399AF9AA-BAAD-400B-9ACF-E9B26F4D8F0A}" type="presParOf" srcId="{C7036647-2A5C-42F4-8AB6-3663B179AB62}" destId="{EF6C8DB2-D2C8-4BC4-916B-D52EBDB366EA}" srcOrd="0" destOrd="0" presId="urn:microsoft.com/office/officeart/2005/8/layout/list1"/>
    <dgm:cxn modelId="{BF09B122-273A-4262-A607-4B2A4A398467}" type="presParOf" srcId="{EF6C8DB2-D2C8-4BC4-916B-D52EBDB366EA}" destId="{60E12CB1-6EB0-4BD9-8FBD-7D5140111903}" srcOrd="0" destOrd="0" presId="urn:microsoft.com/office/officeart/2005/8/layout/list1"/>
    <dgm:cxn modelId="{6B9BBC0B-B94A-4C2B-8450-DBA962FD6BB0}" type="presParOf" srcId="{EF6C8DB2-D2C8-4BC4-916B-D52EBDB366EA}" destId="{719CC030-E573-4DBA-9AFE-26D342436848}" srcOrd="1" destOrd="0" presId="urn:microsoft.com/office/officeart/2005/8/layout/list1"/>
    <dgm:cxn modelId="{D9184390-9F77-430B-A14B-B36096E3F48F}" type="presParOf" srcId="{C7036647-2A5C-42F4-8AB6-3663B179AB62}" destId="{8C6A3496-9871-4FAF-885F-DFAD6433B638}" srcOrd="1" destOrd="0" presId="urn:microsoft.com/office/officeart/2005/8/layout/list1"/>
    <dgm:cxn modelId="{222FAA1B-2073-4338-9B93-3E9E883968E1}" type="presParOf" srcId="{C7036647-2A5C-42F4-8AB6-3663B179AB62}" destId="{EE42DBDE-11AE-4C80-9FD4-745FDF2A3596}" srcOrd="2" destOrd="0" presId="urn:microsoft.com/office/officeart/2005/8/layout/list1"/>
    <dgm:cxn modelId="{5A47D6CA-6010-495D-BF4C-BECBB4222CCB}" type="presParOf" srcId="{C7036647-2A5C-42F4-8AB6-3663B179AB62}" destId="{29242D65-EBDA-4216-802F-70326293D6F1}" srcOrd="3" destOrd="0" presId="urn:microsoft.com/office/officeart/2005/8/layout/list1"/>
    <dgm:cxn modelId="{E3980629-5392-445F-8BB9-2B62662FB6EB}" type="presParOf" srcId="{C7036647-2A5C-42F4-8AB6-3663B179AB62}" destId="{0315FCE6-8BAD-4F3A-860A-A0C91B1C0F2A}" srcOrd="4" destOrd="0" presId="urn:microsoft.com/office/officeart/2005/8/layout/list1"/>
    <dgm:cxn modelId="{1AF4817B-157E-4222-9108-83CD1A9CEC15}" type="presParOf" srcId="{0315FCE6-8BAD-4F3A-860A-A0C91B1C0F2A}" destId="{6D78D409-4E13-44FC-B411-D8E36DEE4B1D}" srcOrd="0" destOrd="0" presId="urn:microsoft.com/office/officeart/2005/8/layout/list1"/>
    <dgm:cxn modelId="{21464981-BCFB-48C9-9712-E9777F16B6A4}" type="presParOf" srcId="{0315FCE6-8BAD-4F3A-860A-A0C91B1C0F2A}" destId="{4DA5A12B-2145-43B7-A9CF-BA53EE1B9FC0}" srcOrd="1" destOrd="0" presId="urn:microsoft.com/office/officeart/2005/8/layout/list1"/>
    <dgm:cxn modelId="{0A18C421-188F-4BA0-A5F4-556D6F68BE45}" type="presParOf" srcId="{C7036647-2A5C-42F4-8AB6-3663B179AB62}" destId="{C18ED6AC-5605-46C0-AFF1-A31F50098F81}" srcOrd="5" destOrd="0" presId="urn:microsoft.com/office/officeart/2005/8/layout/list1"/>
    <dgm:cxn modelId="{2A0F80FC-14E5-4AE6-802A-40084713207E}" type="presParOf" srcId="{C7036647-2A5C-42F4-8AB6-3663B179AB62}" destId="{D3048D3D-9889-46F9-BCBD-1847344D79F2}" srcOrd="6" destOrd="0" presId="urn:microsoft.com/office/officeart/2005/8/layout/list1"/>
    <dgm:cxn modelId="{44CD6D87-1338-41F5-85EB-5163EE192AC7}" type="presParOf" srcId="{C7036647-2A5C-42F4-8AB6-3663B179AB62}" destId="{FC830045-C546-4B56-95CE-8509F7555866}" srcOrd="7" destOrd="0" presId="urn:microsoft.com/office/officeart/2005/8/layout/list1"/>
    <dgm:cxn modelId="{9BFE503C-7207-4DD9-9F42-630246B6258A}" type="presParOf" srcId="{C7036647-2A5C-42F4-8AB6-3663B179AB62}" destId="{D43DEC3C-145F-4939-950F-EB296DDEE06A}" srcOrd="8" destOrd="0" presId="urn:microsoft.com/office/officeart/2005/8/layout/list1"/>
    <dgm:cxn modelId="{989E85A1-98A8-4B80-A76F-F94857A26EA4}" type="presParOf" srcId="{D43DEC3C-145F-4939-950F-EB296DDEE06A}" destId="{3B983CE6-CBB1-43A3-ACFC-1F13E86C238F}" srcOrd="0" destOrd="0" presId="urn:microsoft.com/office/officeart/2005/8/layout/list1"/>
    <dgm:cxn modelId="{FB66EF08-F0F1-4AEA-814E-878EB8FADD22}" type="presParOf" srcId="{D43DEC3C-145F-4939-950F-EB296DDEE06A}" destId="{F3A8C59C-F8B6-4139-90B2-08100C0D8C6F}" srcOrd="1" destOrd="0" presId="urn:microsoft.com/office/officeart/2005/8/layout/list1"/>
    <dgm:cxn modelId="{067A70B5-91B1-40CE-8286-4027AB0E5A7F}" type="presParOf" srcId="{C7036647-2A5C-42F4-8AB6-3663B179AB62}" destId="{6383E77C-3CFC-4A2F-9AC8-ED518120C196}" srcOrd="9" destOrd="0" presId="urn:microsoft.com/office/officeart/2005/8/layout/list1"/>
    <dgm:cxn modelId="{8AB17C56-A35E-4676-8044-F88C71EA640C}" type="presParOf" srcId="{C7036647-2A5C-42F4-8AB6-3663B179AB62}" destId="{9EF69BAC-9FA1-417B-9286-8A8C0515C10D}"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71D7EB-F666-430C-AA2B-99D4B1C2D587}">
      <dsp:nvSpPr>
        <dsp:cNvPr id="0" name=""/>
        <dsp:cNvSpPr/>
      </dsp:nvSpPr>
      <dsp:spPr>
        <a:xfrm>
          <a:off x="3286" y="160872"/>
          <a:ext cx="3203971" cy="63360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a:t>34 CFR § 395.14(b)</a:t>
          </a:r>
        </a:p>
      </dsp:txBody>
      <dsp:txXfrm>
        <a:off x="3286" y="160872"/>
        <a:ext cx="3203971" cy="633600"/>
      </dsp:txXfrm>
    </dsp:sp>
    <dsp:sp modelId="{BBA2689A-5B63-4D23-915A-C18B5602C1E0}">
      <dsp:nvSpPr>
        <dsp:cNvPr id="0" name=""/>
        <dsp:cNvSpPr/>
      </dsp:nvSpPr>
      <dsp:spPr>
        <a:xfrm>
          <a:off x="3286" y="794472"/>
          <a:ext cx="3203971" cy="3395993"/>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t>ECVB Responsibilities include Active Participation in matters outlined in 107b-1</a:t>
          </a:r>
        </a:p>
      </dsp:txBody>
      <dsp:txXfrm>
        <a:off x="3286" y="794472"/>
        <a:ext cx="3203971" cy="3395993"/>
      </dsp:txXfrm>
    </dsp:sp>
    <dsp:sp modelId="{B058F952-C172-4FAC-8532-1C84887BC3CD}">
      <dsp:nvSpPr>
        <dsp:cNvPr id="0" name=""/>
        <dsp:cNvSpPr/>
      </dsp:nvSpPr>
      <dsp:spPr>
        <a:xfrm>
          <a:off x="3655814" y="160872"/>
          <a:ext cx="3203971" cy="633600"/>
        </a:xfrm>
        <a:prstGeom prst="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w="12700" cap="flat" cmpd="sng" algn="ctr">
          <a:solidFill>
            <a:schemeClr val="accent2">
              <a:hueOff val="3221807"/>
              <a:satOff val="-9246"/>
              <a:lumOff val="-14805"/>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34 CFR § 395.9(c)</a:t>
          </a:r>
        </a:p>
      </dsp:txBody>
      <dsp:txXfrm>
        <a:off x="3655814" y="160872"/>
        <a:ext cx="3203971" cy="633600"/>
      </dsp:txXfrm>
    </dsp:sp>
    <dsp:sp modelId="{5360E4B7-A0A3-4DC0-AA25-9AB928FF62A7}">
      <dsp:nvSpPr>
        <dsp:cNvPr id="0" name=""/>
        <dsp:cNvSpPr/>
      </dsp:nvSpPr>
      <dsp:spPr>
        <a:xfrm>
          <a:off x="3655814" y="794472"/>
          <a:ext cx="3203971" cy="3395993"/>
        </a:xfrm>
        <a:prstGeom prst="rect">
          <a:avLst/>
        </a:prstGeom>
        <a:solidFill>
          <a:schemeClr val="accent2">
            <a:tint val="40000"/>
            <a:alpha val="90000"/>
            <a:hueOff val="3367359"/>
            <a:satOff val="-31116"/>
            <a:lumOff val="-3508"/>
            <a:alphaOff val="0"/>
          </a:schemeClr>
        </a:solidFill>
        <a:ln w="12700" cap="flat" cmpd="sng" algn="ctr">
          <a:solidFill>
            <a:schemeClr val="accent2">
              <a:tint val="40000"/>
              <a:alpha val="90000"/>
              <a:hueOff val="3367359"/>
              <a:satOff val="-31116"/>
              <a:lumOff val="-350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a:t>Requires ECBV active participation in method of determining set aside funds. </a:t>
          </a:r>
        </a:p>
      </dsp:txBody>
      <dsp:txXfrm>
        <a:off x="3655814" y="794472"/>
        <a:ext cx="3203971" cy="3395993"/>
      </dsp:txXfrm>
    </dsp:sp>
    <dsp:sp modelId="{6AF32E32-C58C-4056-A94D-BF03EBFA002E}">
      <dsp:nvSpPr>
        <dsp:cNvPr id="0" name=""/>
        <dsp:cNvSpPr/>
      </dsp:nvSpPr>
      <dsp:spPr>
        <a:xfrm>
          <a:off x="7308342" y="160872"/>
          <a:ext cx="3203971" cy="633600"/>
        </a:xfrm>
        <a:prstGeom prst="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w="12700" cap="flat" cmpd="sng" algn="ctr">
          <a:solidFill>
            <a:schemeClr val="accent2">
              <a:hueOff val="6443614"/>
              <a:satOff val="-18493"/>
              <a:lumOff val="-29609"/>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a:t>34 CFR § 395.3(4)  </a:t>
          </a:r>
        </a:p>
      </dsp:txBody>
      <dsp:txXfrm>
        <a:off x="7308342" y="160872"/>
        <a:ext cx="3203971" cy="633600"/>
      </dsp:txXfrm>
    </dsp:sp>
    <dsp:sp modelId="{EF806287-744D-418A-B788-062B9E9747AA}">
      <dsp:nvSpPr>
        <dsp:cNvPr id="0" name=""/>
        <dsp:cNvSpPr/>
      </dsp:nvSpPr>
      <dsp:spPr>
        <a:xfrm>
          <a:off x="7308342" y="794472"/>
          <a:ext cx="3203971" cy="3395993"/>
        </a:xfrm>
        <a:prstGeom prst="rect">
          <a:avLst/>
        </a:prstGeom>
        <a:solidFill>
          <a:schemeClr val="accent2">
            <a:tint val="40000"/>
            <a:alpha val="90000"/>
            <a:hueOff val="6734718"/>
            <a:satOff val="-62232"/>
            <a:lumOff val="-7015"/>
            <a:alphaOff val="0"/>
          </a:schemeClr>
        </a:solidFill>
        <a:ln w="12700" cap="flat" cmpd="sng" algn="ctr">
          <a:solidFill>
            <a:schemeClr val="accent2">
              <a:tint val="40000"/>
              <a:alpha val="90000"/>
              <a:hueOff val="6734718"/>
              <a:satOff val="-62232"/>
              <a:lumOff val="-701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a:t>Requires SLA in its application for designation to indicate methods to ensure active participation with ECBV in matters affecting policy and program development and administration</a:t>
          </a:r>
        </a:p>
      </dsp:txBody>
      <dsp:txXfrm>
        <a:off x="7308342" y="794472"/>
        <a:ext cx="3203971" cy="33959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E996AB-5E15-414F-839E-1B1297CA4A55}">
      <dsp:nvSpPr>
        <dsp:cNvPr id="0" name=""/>
        <dsp:cNvSpPr/>
      </dsp:nvSpPr>
      <dsp:spPr>
        <a:xfrm>
          <a:off x="4802" y="416675"/>
          <a:ext cx="4199317" cy="3359453"/>
        </a:xfrm>
        <a:prstGeom prst="homePlate">
          <a:avLst>
            <a:gd name="adj" fmla="val 25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143" tIns="43180" rIns="592570" bIns="43180" numCol="1" spcCol="1270" anchor="ctr" anchorCtr="0">
          <a:noAutofit/>
        </a:bodyPr>
        <a:lstStyle/>
        <a:p>
          <a:pPr marL="0" lvl="0" indent="0" algn="ctr" defTabSz="755650">
            <a:lnSpc>
              <a:spcPct val="90000"/>
            </a:lnSpc>
            <a:spcBef>
              <a:spcPct val="0"/>
            </a:spcBef>
            <a:spcAft>
              <a:spcPct val="35000"/>
            </a:spcAft>
            <a:buNone/>
            <a:defRPr b="1"/>
          </a:pPr>
          <a:r>
            <a:rPr lang="en-US" sz="1700" kern="1200" dirty="0"/>
            <a:t>Both 107b-1(3) and 34 CFR § 395.14(b) require Active Participation in Major Administrative Decisions</a:t>
          </a:r>
        </a:p>
      </dsp:txBody>
      <dsp:txXfrm>
        <a:off x="4802" y="416675"/>
        <a:ext cx="3779385" cy="3359453"/>
      </dsp:txXfrm>
    </dsp:sp>
    <dsp:sp modelId="{B0957AB4-D285-4E5C-99C1-C7A52A966584}">
      <dsp:nvSpPr>
        <dsp:cNvPr id="0" name=""/>
        <dsp:cNvSpPr/>
      </dsp:nvSpPr>
      <dsp:spPr>
        <a:xfrm>
          <a:off x="3364255" y="416675"/>
          <a:ext cx="4199317" cy="3359453"/>
        </a:xfrm>
        <a:prstGeom prst="chevron">
          <a:avLst>
            <a:gd name="adj" fmla="val 25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143" tIns="43180" rIns="148143" bIns="43180" numCol="1" spcCol="1270" anchor="t" anchorCtr="0">
          <a:noAutofit/>
        </a:bodyPr>
        <a:lstStyle/>
        <a:p>
          <a:pPr marL="0" lvl="0" indent="0" algn="l" defTabSz="755650">
            <a:lnSpc>
              <a:spcPct val="90000"/>
            </a:lnSpc>
            <a:spcBef>
              <a:spcPct val="0"/>
            </a:spcBef>
            <a:spcAft>
              <a:spcPct val="35000"/>
            </a:spcAft>
            <a:buNone/>
            <a:defRPr b="1"/>
          </a:pPr>
          <a:r>
            <a:rPr lang="en-US" sz="1700" kern="1200" dirty="0"/>
            <a:t>RSA provides the following examples:</a:t>
          </a:r>
        </a:p>
        <a:p>
          <a:pPr marL="114300" lvl="1" indent="-114300" algn="l" defTabSz="577850">
            <a:lnSpc>
              <a:spcPct val="90000"/>
            </a:lnSpc>
            <a:spcBef>
              <a:spcPct val="0"/>
            </a:spcBef>
            <a:spcAft>
              <a:spcPct val="15000"/>
            </a:spcAft>
            <a:buChar char="•"/>
          </a:pPr>
          <a:r>
            <a:rPr lang="en-US" sz="1300" kern="1200" dirty="0"/>
            <a:t>Annual budget and apportionment of funds</a:t>
          </a:r>
        </a:p>
        <a:p>
          <a:pPr marL="114300" lvl="1" indent="-114300" algn="l" defTabSz="577850">
            <a:lnSpc>
              <a:spcPct val="90000"/>
            </a:lnSpc>
            <a:spcBef>
              <a:spcPct val="0"/>
            </a:spcBef>
            <a:spcAft>
              <a:spcPct val="15000"/>
            </a:spcAft>
            <a:buChar char="•"/>
          </a:pPr>
          <a:r>
            <a:rPr lang="en-US" sz="1300" kern="1200" dirty="0"/>
            <a:t>Vendor Selection Process</a:t>
          </a:r>
        </a:p>
        <a:p>
          <a:pPr marL="114300" lvl="1" indent="-114300" algn="l" defTabSz="577850">
            <a:lnSpc>
              <a:spcPct val="90000"/>
            </a:lnSpc>
            <a:spcBef>
              <a:spcPct val="0"/>
            </a:spcBef>
            <a:spcAft>
              <a:spcPct val="15000"/>
            </a:spcAft>
            <a:buChar char="•"/>
          </a:pPr>
          <a:r>
            <a:rPr lang="en-US" sz="1300" kern="1200" dirty="0"/>
            <a:t>Set-Aside</a:t>
          </a:r>
        </a:p>
        <a:p>
          <a:pPr marL="114300" lvl="1" indent="-114300" algn="l" defTabSz="577850">
            <a:lnSpc>
              <a:spcPct val="90000"/>
            </a:lnSpc>
            <a:spcBef>
              <a:spcPct val="0"/>
            </a:spcBef>
            <a:spcAft>
              <a:spcPct val="15000"/>
            </a:spcAft>
            <a:buChar char="•"/>
          </a:pPr>
          <a:r>
            <a:rPr lang="en-US" sz="1300" kern="1200" dirty="0"/>
            <a:t>Substantive changes to vendor operating agreements</a:t>
          </a:r>
        </a:p>
        <a:p>
          <a:pPr marL="114300" lvl="1" indent="-114300" algn="l" defTabSz="577850">
            <a:lnSpc>
              <a:spcPct val="90000"/>
            </a:lnSpc>
            <a:spcBef>
              <a:spcPct val="0"/>
            </a:spcBef>
            <a:spcAft>
              <a:spcPct val="15000"/>
            </a:spcAft>
            <a:buChar char="•"/>
          </a:pPr>
          <a:r>
            <a:rPr lang="en-US" sz="1300" kern="1200" dirty="0"/>
            <a:t>Revisions to SLA Rules, policies and procedures</a:t>
          </a:r>
        </a:p>
        <a:p>
          <a:pPr marL="114300" lvl="1" indent="-114300" algn="l" defTabSz="577850">
            <a:lnSpc>
              <a:spcPct val="90000"/>
            </a:lnSpc>
            <a:spcBef>
              <a:spcPct val="0"/>
            </a:spcBef>
            <a:spcAft>
              <a:spcPct val="15000"/>
            </a:spcAft>
            <a:buChar char="•"/>
          </a:pPr>
          <a:r>
            <a:rPr lang="en-US" sz="1300" kern="1200" dirty="0"/>
            <a:t>Development of qualification and training programs</a:t>
          </a:r>
        </a:p>
        <a:p>
          <a:pPr marL="114300" lvl="1" indent="-114300" algn="l" defTabSz="577850">
            <a:lnSpc>
              <a:spcPct val="90000"/>
            </a:lnSpc>
            <a:spcBef>
              <a:spcPct val="0"/>
            </a:spcBef>
            <a:spcAft>
              <a:spcPct val="15000"/>
            </a:spcAft>
            <a:buChar char="•"/>
          </a:pPr>
          <a:r>
            <a:rPr lang="en-US" sz="1300" kern="1200" dirty="0"/>
            <a:t>Development of Grievance procedure, including evidentiary hearing</a:t>
          </a:r>
        </a:p>
      </dsp:txBody>
      <dsp:txXfrm>
        <a:off x="4204118" y="416675"/>
        <a:ext cx="2519591" cy="3359453"/>
      </dsp:txXfrm>
    </dsp:sp>
    <dsp:sp modelId="{489DE5B1-0170-41BB-B54C-FF037887348F}">
      <dsp:nvSpPr>
        <dsp:cNvPr id="0" name=""/>
        <dsp:cNvSpPr/>
      </dsp:nvSpPr>
      <dsp:spPr>
        <a:xfrm>
          <a:off x="6723709" y="416675"/>
          <a:ext cx="4199317" cy="3359453"/>
        </a:xfrm>
        <a:prstGeom prst="chevron">
          <a:avLst>
            <a:gd name="adj" fmla="val 25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143" tIns="43180" rIns="148143" bIns="43180" numCol="1" spcCol="1270" anchor="ctr" anchorCtr="0">
          <a:noAutofit/>
        </a:bodyPr>
        <a:lstStyle/>
        <a:p>
          <a:pPr marL="0" lvl="0" indent="0" algn="ctr" defTabSz="755650">
            <a:lnSpc>
              <a:spcPct val="90000"/>
            </a:lnSpc>
            <a:spcBef>
              <a:spcPct val="0"/>
            </a:spcBef>
            <a:spcAft>
              <a:spcPct val="35000"/>
            </a:spcAft>
            <a:buNone/>
            <a:defRPr b="1"/>
          </a:pPr>
          <a:r>
            <a:rPr lang="en-US" sz="1700" kern="1200"/>
            <a:t>Not an exhaustive list, what is missing?</a:t>
          </a:r>
        </a:p>
      </dsp:txBody>
      <dsp:txXfrm>
        <a:off x="7563572" y="416675"/>
        <a:ext cx="2519591" cy="33594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42DBDE-11AE-4C80-9FD4-745FDF2A3596}">
      <dsp:nvSpPr>
        <dsp:cNvPr id="0" name=""/>
        <dsp:cNvSpPr/>
      </dsp:nvSpPr>
      <dsp:spPr>
        <a:xfrm>
          <a:off x="0" y="1157562"/>
          <a:ext cx="6666833" cy="722925"/>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54076" rIns="517420"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Depends on the issue and urgency</a:t>
          </a:r>
        </a:p>
      </dsp:txBody>
      <dsp:txXfrm>
        <a:off x="0" y="1157562"/>
        <a:ext cx="6666833" cy="722925"/>
      </dsp:txXfrm>
    </dsp:sp>
    <dsp:sp modelId="{719CC030-E573-4DBA-9AFE-26D342436848}">
      <dsp:nvSpPr>
        <dsp:cNvPr id="0" name=""/>
        <dsp:cNvSpPr/>
      </dsp:nvSpPr>
      <dsp:spPr>
        <a:xfrm>
          <a:off x="333341" y="906642"/>
          <a:ext cx="4666783" cy="50184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55650">
            <a:lnSpc>
              <a:spcPct val="90000"/>
            </a:lnSpc>
            <a:spcBef>
              <a:spcPct val="0"/>
            </a:spcBef>
            <a:spcAft>
              <a:spcPct val="35000"/>
            </a:spcAft>
            <a:buNone/>
          </a:pPr>
          <a:r>
            <a:rPr lang="en-US" sz="1700" kern="1200"/>
            <a:t>The SLA and ECVB cannot reach a consensus</a:t>
          </a:r>
        </a:p>
      </dsp:txBody>
      <dsp:txXfrm>
        <a:off x="357839" y="931140"/>
        <a:ext cx="4617787" cy="452844"/>
      </dsp:txXfrm>
    </dsp:sp>
    <dsp:sp modelId="{D3048D3D-9889-46F9-BCBD-1847344D79F2}">
      <dsp:nvSpPr>
        <dsp:cNvPr id="0" name=""/>
        <dsp:cNvSpPr/>
      </dsp:nvSpPr>
      <dsp:spPr>
        <a:xfrm>
          <a:off x="0" y="2223207"/>
          <a:ext cx="6666833" cy="990675"/>
        </a:xfrm>
        <a:prstGeom prst="rect">
          <a:avLst/>
        </a:prstGeom>
        <a:solidFill>
          <a:schemeClr val="lt1">
            <a:alpha val="90000"/>
            <a:hueOff val="0"/>
            <a:satOff val="0"/>
            <a:lumOff val="0"/>
            <a:alphaOff val="0"/>
          </a:schemeClr>
        </a:solidFill>
        <a:ln w="12700" cap="flat" cmpd="sng" algn="ctr">
          <a:solidFill>
            <a:schemeClr val="accent2">
              <a:hueOff val="3221807"/>
              <a:satOff val="-9246"/>
              <a:lumOff val="-1480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54076" rIns="517420"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Hiring of BEP staff and contracting</a:t>
          </a:r>
        </a:p>
        <a:p>
          <a:pPr marL="171450" lvl="1" indent="-171450" algn="l" defTabSz="755650">
            <a:lnSpc>
              <a:spcPct val="90000"/>
            </a:lnSpc>
            <a:spcBef>
              <a:spcPct val="0"/>
            </a:spcBef>
            <a:spcAft>
              <a:spcPct val="15000"/>
            </a:spcAft>
            <a:buChar char="•"/>
          </a:pPr>
          <a:r>
            <a:rPr lang="en-US" sz="1700" kern="1200"/>
            <a:t>Goal is to engage as much as State Law allows</a:t>
          </a:r>
        </a:p>
      </dsp:txBody>
      <dsp:txXfrm>
        <a:off x="0" y="2223207"/>
        <a:ext cx="6666833" cy="990675"/>
      </dsp:txXfrm>
    </dsp:sp>
    <dsp:sp modelId="{4DA5A12B-2145-43B7-A9CF-BA53EE1B9FC0}">
      <dsp:nvSpPr>
        <dsp:cNvPr id="0" name=""/>
        <dsp:cNvSpPr/>
      </dsp:nvSpPr>
      <dsp:spPr>
        <a:xfrm>
          <a:off x="333341" y="1972287"/>
          <a:ext cx="4666783" cy="501840"/>
        </a:xfrm>
        <a:prstGeom prst="round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55650">
            <a:lnSpc>
              <a:spcPct val="90000"/>
            </a:lnSpc>
            <a:spcBef>
              <a:spcPct val="0"/>
            </a:spcBef>
            <a:spcAft>
              <a:spcPct val="35000"/>
            </a:spcAft>
            <a:buNone/>
          </a:pPr>
          <a:r>
            <a:rPr lang="en-US" sz="1700" kern="1200"/>
            <a:t>Conflicts with State Law</a:t>
          </a:r>
        </a:p>
      </dsp:txBody>
      <dsp:txXfrm>
        <a:off x="357839" y="1996785"/>
        <a:ext cx="4617787" cy="452844"/>
      </dsp:txXfrm>
    </dsp:sp>
    <dsp:sp modelId="{9EF69BAC-9FA1-417B-9286-8A8C0515C10D}">
      <dsp:nvSpPr>
        <dsp:cNvPr id="0" name=""/>
        <dsp:cNvSpPr/>
      </dsp:nvSpPr>
      <dsp:spPr>
        <a:xfrm>
          <a:off x="0" y="3556602"/>
          <a:ext cx="6666833" cy="990675"/>
        </a:xfrm>
        <a:prstGeom prst="rect">
          <a:avLst/>
        </a:prstGeom>
        <a:solidFill>
          <a:schemeClr val="lt1">
            <a:alpha val="90000"/>
            <a:hueOff val="0"/>
            <a:satOff val="0"/>
            <a:lumOff val="0"/>
            <a:alphaOff val="0"/>
          </a:schemeClr>
        </a:solidFill>
        <a:ln w="12700" cap="flat" cmpd="sng" algn="ctr">
          <a:solidFill>
            <a:schemeClr val="accent2">
              <a:hueOff val="6443614"/>
              <a:satOff val="-18493"/>
              <a:lumOff val="-29609"/>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54076" rIns="517420"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Minutes should be kept of all meetings</a:t>
          </a:r>
        </a:p>
        <a:p>
          <a:pPr marL="171450" lvl="1" indent="-171450" algn="l" defTabSz="755650">
            <a:lnSpc>
              <a:spcPct val="90000"/>
            </a:lnSpc>
            <a:spcBef>
              <a:spcPct val="0"/>
            </a:spcBef>
            <a:spcAft>
              <a:spcPct val="15000"/>
            </a:spcAft>
            <a:buChar char="•"/>
          </a:pPr>
          <a:r>
            <a:rPr lang="en-US" sz="1700" kern="1200"/>
            <a:t>Email may be sufficient in limited circumstances</a:t>
          </a:r>
        </a:p>
      </dsp:txBody>
      <dsp:txXfrm>
        <a:off x="0" y="3556602"/>
        <a:ext cx="6666833" cy="990675"/>
      </dsp:txXfrm>
    </dsp:sp>
    <dsp:sp modelId="{F3A8C59C-F8B6-4139-90B2-08100C0D8C6F}">
      <dsp:nvSpPr>
        <dsp:cNvPr id="0" name=""/>
        <dsp:cNvSpPr/>
      </dsp:nvSpPr>
      <dsp:spPr>
        <a:xfrm>
          <a:off x="333341" y="3305682"/>
          <a:ext cx="4666783" cy="501840"/>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55650">
            <a:lnSpc>
              <a:spcPct val="90000"/>
            </a:lnSpc>
            <a:spcBef>
              <a:spcPct val="0"/>
            </a:spcBef>
            <a:spcAft>
              <a:spcPct val="35000"/>
            </a:spcAft>
            <a:buNone/>
          </a:pPr>
          <a:r>
            <a:rPr lang="en-US" sz="1700" kern="1200"/>
            <a:t>Active Participation should be documented</a:t>
          </a:r>
        </a:p>
      </dsp:txBody>
      <dsp:txXfrm>
        <a:off x="357839" y="3330180"/>
        <a:ext cx="4617787" cy="452844"/>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936869-BA2F-4471-B9F2-53CBA60C7D62}" type="datetimeFigureOut">
              <a:rPr lang="en-US" smtClean="0"/>
              <a:t>10/28/2025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849E47-596C-44F0-AC2C-92978B66BB14}" type="slidenum">
              <a:rPr lang="en-US" smtClean="0"/>
              <a:t>‹#›</a:t>
            </a:fld>
            <a:endParaRPr lang="en-US"/>
          </a:p>
        </p:txBody>
      </p:sp>
    </p:spTree>
    <p:extLst>
      <p:ext uri="{BB962C8B-B14F-4D97-AF65-F5344CB8AC3E}">
        <p14:creationId xmlns:p14="http://schemas.microsoft.com/office/powerpoint/2010/main" val="3408277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Where does Active Participation come from?  It started with the 1974 Amendments, which added Section 107b-1 requiring the SLA conduct an election of ECBV and that the SLA ensure the ECBV’s responsibilities include participation with the SLA in:</a:t>
            </a:r>
          </a:p>
        </p:txBody>
      </p:sp>
      <p:sp>
        <p:nvSpPr>
          <p:cNvPr id="4" name="Slide Number Placeholder 3"/>
          <p:cNvSpPr>
            <a:spLocks noGrp="1"/>
          </p:cNvSpPr>
          <p:nvPr>
            <p:ph type="sldNum" sz="quarter" idx="5"/>
          </p:nvPr>
        </p:nvSpPr>
        <p:spPr/>
        <p:txBody>
          <a:bodyPr/>
          <a:lstStyle/>
          <a:p>
            <a:fld id="{09849E47-596C-44F0-AC2C-92978B66BB14}" type="slidenum">
              <a:rPr lang="en-US" smtClean="0"/>
              <a:t>2</a:t>
            </a:fld>
            <a:endParaRPr lang="en-US"/>
          </a:p>
        </p:txBody>
      </p:sp>
    </p:spTree>
    <p:extLst>
      <p:ext uri="{BB962C8B-B14F-4D97-AF65-F5344CB8AC3E}">
        <p14:creationId xmlns:p14="http://schemas.microsoft.com/office/powerpoint/2010/main" val="19407337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James and Lauren – What are some examples of successful subcommittees.</a:t>
            </a:r>
          </a:p>
        </p:txBody>
      </p:sp>
      <p:sp>
        <p:nvSpPr>
          <p:cNvPr id="4" name="Slide Number Placeholder 3"/>
          <p:cNvSpPr>
            <a:spLocks noGrp="1"/>
          </p:cNvSpPr>
          <p:nvPr>
            <p:ph type="sldNum" sz="quarter" idx="5"/>
          </p:nvPr>
        </p:nvSpPr>
        <p:spPr/>
        <p:txBody>
          <a:bodyPr/>
          <a:lstStyle/>
          <a:p>
            <a:fld id="{09849E47-596C-44F0-AC2C-92978B66BB14}" type="slidenum">
              <a:rPr lang="en-US" smtClean="0"/>
              <a:t>11</a:t>
            </a:fld>
            <a:endParaRPr lang="en-US"/>
          </a:p>
        </p:txBody>
      </p:sp>
    </p:spTree>
    <p:extLst>
      <p:ext uri="{BB962C8B-B14F-4D97-AF65-F5344CB8AC3E}">
        <p14:creationId xmlns:p14="http://schemas.microsoft.com/office/powerpoint/2010/main" val="1890297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the amended statutory provisions, regulations were promulgated to effectuate the new statute. I’ve highlighted 3 of those regulations, which is where we see the requirement for “Active Participation”</a:t>
            </a:r>
          </a:p>
        </p:txBody>
      </p:sp>
      <p:sp>
        <p:nvSpPr>
          <p:cNvPr id="4" name="Slide Number Placeholder 3"/>
          <p:cNvSpPr>
            <a:spLocks noGrp="1"/>
          </p:cNvSpPr>
          <p:nvPr>
            <p:ph type="sldNum" sz="quarter" idx="5"/>
          </p:nvPr>
        </p:nvSpPr>
        <p:spPr/>
        <p:txBody>
          <a:bodyPr/>
          <a:lstStyle/>
          <a:p>
            <a:fld id="{09849E47-596C-44F0-AC2C-92978B66BB14}" type="slidenum">
              <a:rPr lang="en-US" smtClean="0"/>
              <a:t>3</a:t>
            </a:fld>
            <a:endParaRPr lang="en-US"/>
          </a:p>
        </p:txBody>
      </p:sp>
    </p:spTree>
    <p:extLst>
      <p:ext uri="{BB962C8B-B14F-4D97-AF65-F5344CB8AC3E}">
        <p14:creationId xmlns:p14="http://schemas.microsoft.com/office/powerpoint/2010/main" val="4091781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Jim – What can you tell us about what was going on beyond the scenes to require the election of the ECBV as part of the statutory amendments?</a:t>
            </a:r>
          </a:p>
        </p:txBody>
      </p:sp>
      <p:sp>
        <p:nvSpPr>
          <p:cNvPr id="4" name="Slide Number Placeholder 3"/>
          <p:cNvSpPr>
            <a:spLocks noGrp="1"/>
          </p:cNvSpPr>
          <p:nvPr>
            <p:ph type="sldNum" sz="quarter" idx="5"/>
          </p:nvPr>
        </p:nvSpPr>
        <p:spPr/>
        <p:txBody>
          <a:bodyPr/>
          <a:lstStyle/>
          <a:p>
            <a:fld id="{09849E47-596C-44F0-AC2C-92978B66BB14}" type="slidenum">
              <a:rPr lang="en-US" smtClean="0"/>
              <a:t>4</a:t>
            </a:fld>
            <a:endParaRPr lang="en-US"/>
          </a:p>
        </p:txBody>
      </p:sp>
    </p:spTree>
    <p:extLst>
      <p:ext uri="{BB962C8B-B14F-4D97-AF65-F5344CB8AC3E}">
        <p14:creationId xmlns:p14="http://schemas.microsoft.com/office/powerpoint/2010/main" val="1380935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James – Please tell us a little bit about where this definition came from and its use today?</a:t>
            </a:r>
          </a:p>
          <a:p>
            <a:endParaRPr lang="en-US" dirty="0"/>
          </a:p>
          <a:p>
            <a:r>
              <a:rPr lang="en-US" dirty="0"/>
              <a:t>In 2001, RSA issued a Technical Assistance Circular providing some clarification on “active participation” and some examples as guidance.</a:t>
            </a:r>
          </a:p>
        </p:txBody>
      </p:sp>
      <p:sp>
        <p:nvSpPr>
          <p:cNvPr id="4" name="Slide Number Placeholder 3"/>
          <p:cNvSpPr>
            <a:spLocks noGrp="1"/>
          </p:cNvSpPr>
          <p:nvPr>
            <p:ph type="sldNum" sz="quarter" idx="5"/>
          </p:nvPr>
        </p:nvSpPr>
        <p:spPr/>
        <p:txBody>
          <a:bodyPr/>
          <a:lstStyle/>
          <a:p>
            <a:fld id="{09849E47-596C-44F0-AC2C-92978B66BB14}" type="slidenum">
              <a:rPr lang="en-US" smtClean="0"/>
              <a:t>5</a:t>
            </a:fld>
            <a:endParaRPr lang="en-US"/>
          </a:p>
        </p:txBody>
      </p:sp>
    </p:spTree>
    <p:extLst>
      <p:ext uri="{BB962C8B-B14F-4D97-AF65-F5344CB8AC3E}">
        <p14:creationId xmlns:p14="http://schemas.microsoft.com/office/powerpoint/2010/main" val="3255121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Both the statute and regulations identify active participation in major administrative decisions. In its TAC, RSA provided the following examples of “major administrative decisions” but stated it was not an exhaustive list. James or Lauren can you think of some items that could be on this list?</a:t>
            </a:r>
          </a:p>
          <a:p>
            <a:endParaRPr lang="en-US" dirty="0"/>
          </a:p>
          <a:p>
            <a:r>
              <a:rPr lang="en-US" dirty="0"/>
              <a:t>James – Hiring of Director and </a:t>
            </a:r>
            <a:r>
              <a:rPr lang="en-US" dirty="0" err="1"/>
              <a:t>Personel</a:t>
            </a:r>
            <a:endParaRPr lang="en-US" dirty="0"/>
          </a:p>
          <a:p>
            <a:r>
              <a:rPr lang="en-US" dirty="0"/>
              <a:t>Lauren -  What isn’t on the list</a:t>
            </a:r>
          </a:p>
        </p:txBody>
      </p:sp>
      <p:sp>
        <p:nvSpPr>
          <p:cNvPr id="4" name="Slide Number Placeholder 3"/>
          <p:cNvSpPr>
            <a:spLocks noGrp="1"/>
          </p:cNvSpPr>
          <p:nvPr>
            <p:ph type="sldNum" sz="quarter" idx="5"/>
          </p:nvPr>
        </p:nvSpPr>
        <p:spPr/>
        <p:txBody>
          <a:bodyPr/>
          <a:lstStyle/>
          <a:p>
            <a:fld id="{09849E47-596C-44F0-AC2C-92978B66BB14}" type="slidenum">
              <a:rPr lang="en-US" smtClean="0"/>
              <a:t>6</a:t>
            </a:fld>
            <a:endParaRPr lang="en-US"/>
          </a:p>
        </p:txBody>
      </p:sp>
    </p:spTree>
    <p:extLst>
      <p:ext uri="{BB962C8B-B14F-4D97-AF65-F5344CB8AC3E}">
        <p14:creationId xmlns:p14="http://schemas.microsoft.com/office/powerpoint/2010/main" val="3070006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Lauren – What are some example either of you have seen where the SLA limited the participation to only the Committee Chair and how did those turn out?</a:t>
            </a:r>
          </a:p>
          <a:p>
            <a:endParaRPr lang="en-US" dirty="0"/>
          </a:p>
          <a:p>
            <a:r>
              <a:rPr lang="en-US" dirty="0"/>
              <a:t>What is the role of the ECBV Chair in the active participation process.</a:t>
            </a:r>
          </a:p>
          <a:p>
            <a:endParaRPr lang="en-US" dirty="0"/>
          </a:p>
        </p:txBody>
      </p:sp>
      <p:sp>
        <p:nvSpPr>
          <p:cNvPr id="4" name="Slide Number Placeholder 3"/>
          <p:cNvSpPr>
            <a:spLocks noGrp="1"/>
          </p:cNvSpPr>
          <p:nvPr>
            <p:ph type="sldNum" sz="quarter" idx="5"/>
          </p:nvPr>
        </p:nvSpPr>
        <p:spPr/>
        <p:txBody>
          <a:bodyPr/>
          <a:lstStyle/>
          <a:p>
            <a:fld id="{09849E47-596C-44F0-AC2C-92978B66BB14}" type="slidenum">
              <a:rPr lang="en-US" smtClean="0"/>
              <a:t>7</a:t>
            </a:fld>
            <a:endParaRPr lang="en-US"/>
          </a:p>
        </p:txBody>
      </p:sp>
    </p:spTree>
    <p:extLst>
      <p:ext uri="{BB962C8B-B14F-4D97-AF65-F5344CB8AC3E}">
        <p14:creationId xmlns:p14="http://schemas.microsoft.com/office/powerpoint/2010/main" val="407269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Terry prepared a good essay on active participation and outlined how the decision process might work. But even following this outline, issue can arise</a:t>
            </a:r>
          </a:p>
          <a:p>
            <a:endParaRPr lang="en-US" dirty="0"/>
          </a:p>
        </p:txBody>
      </p:sp>
      <p:sp>
        <p:nvSpPr>
          <p:cNvPr id="4" name="Slide Number Placeholder 3"/>
          <p:cNvSpPr>
            <a:spLocks noGrp="1"/>
          </p:cNvSpPr>
          <p:nvPr>
            <p:ph type="sldNum" sz="quarter" idx="5"/>
          </p:nvPr>
        </p:nvSpPr>
        <p:spPr/>
        <p:txBody>
          <a:bodyPr/>
          <a:lstStyle/>
          <a:p>
            <a:fld id="{09849E47-596C-44F0-AC2C-92978B66BB14}" type="slidenum">
              <a:rPr lang="en-US" smtClean="0"/>
              <a:t>8</a:t>
            </a:fld>
            <a:endParaRPr lang="en-US"/>
          </a:p>
        </p:txBody>
      </p:sp>
    </p:spTree>
    <p:extLst>
      <p:ext uri="{BB962C8B-B14F-4D97-AF65-F5344CB8AC3E}">
        <p14:creationId xmlns:p14="http://schemas.microsoft.com/office/powerpoint/2010/main" val="1814190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much negotiating is needed before the SLA can say a consensus cannot be reached?</a:t>
            </a:r>
          </a:p>
          <a:p>
            <a:endParaRPr lang="en-US" dirty="0"/>
          </a:p>
          <a:p>
            <a:r>
              <a:rPr lang="en-US" dirty="0"/>
              <a:t>What can the SLA do when a State Law conflicts with something requested by the ECBV?</a:t>
            </a:r>
          </a:p>
        </p:txBody>
      </p:sp>
      <p:sp>
        <p:nvSpPr>
          <p:cNvPr id="4" name="Slide Number Placeholder 3"/>
          <p:cNvSpPr>
            <a:spLocks noGrp="1"/>
          </p:cNvSpPr>
          <p:nvPr>
            <p:ph type="sldNum" sz="quarter" idx="5"/>
          </p:nvPr>
        </p:nvSpPr>
        <p:spPr/>
        <p:txBody>
          <a:bodyPr/>
          <a:lstStyle/>
          <a:p>
            <a:fld id="{09849E47-596C-44F0-AC2C-92978B66BB14}" type="slidenum">
              <a:rPr lang="en-US" smtClean="0"/>
              <a:t>9</a:t>
            </a:fld>
            <a:endParaRPr lang="en-US"/>
          </a:p>
        </p:txBody>
      </p:sp>
    </p:spTree>
    <p:extLst>
      <p:ext uri="{BB962C8B-B14F-4D97-AF65-F5344CB8AC3E}">
        <p14:creationId xmlns:p14="http://schemas.microsoft.com/office/powerpoint/2010/main" val="2017911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statute also laid out responsibilities for the ECBV that include the following</a:t>
            </a:r>
          </a:p>
          <a:p>
            <a:endParaRPr lang="en-US" dirty="0"/>
          </a:p>
          <a:p>
            <a:r>
              <a:rPr lang="en-US" dirty="0"/>
              <a:t>I had an interesting argument come up in an arbitration based on the language in 107b-1(3)(B) stating the ECBV should act as advocates. The vendor argued that this provision prohibited an ECBV member from testifying at a grievance because the testimony would be adverse to him and the ECBV should be advocating for him. The hearing officer in that matter disagreed and adopted what I think we all believe is the spirit of the language. </a:t>
            </a:r>
            <a:r>
              <a:rPr lang="en-US" sz="1800" dirty="0">
                <a:solidFill>
                  <a:srgbClr val="000000"/>
                </a:solidFill>
                <a:effectLst/>
                <a:latin typeface="Arial" panose="020B0604020202020204" pitchFamily="34" charset="0"/>
                <a:ea typeface="Times New Roman" panose="02020603050405020304" pitchFamily="18" charset="0"/>
              </a:rPr>
              <a:t>When the Committee receives such a grievance, at the request of the Vendor, it should reach out to discuss the matter with the SLA. It should attempt to facilitate a resolution. It will advocate to protect the Vendor’s rights including the right to due process. The requirement to advocate on behalf of the Vendor does not require the Committee to support a Vendor’s position right or wrong. Committee members are not union stewards </a:t>
            </a:r>
            <a:endParaRPr lang="en-US" dirty="0"/>
          </a:p>
        </p:txBody>
      </p:sp>
      <p:sp>
        <p:nvSpPr>
          <p:cNvPr id="4" name="Slide Number Placeholder 3"/>
          <p:cNvSpPr>
            <a:spLocks noGrp="1"/>
          </p:cNvSpPr>
          <p:nvPr>
            <p:ph type="sldNum" sz="quarter" idx="5"/>
          </p:nvPr>
        </p:nvSpPr>
        <p:spPr/>
        <p:txBody>
          <a:bodyPr/>
          <a:lstStyle/>
          <a:p>
            <a:fld id="{09849E47-596C-44F0-AC2C-92978B66BB14}" type="slidenum">
              <a:rPr lang="en-US" smtClean="0"/>
              <a:t>10</a:t>
            </a:fld>
            <a:endParaRPr lang="en-US"/>
          </a:p>
        </p:txBody>
      </p:sp>
    </p:spTree>
    <p:extLst>
      <p:ext uri="{BB962C8B-B14F-4D97-AF65-F5344CB8AC3E}">
        <p14:creationId xmlns:p14="http://schemas.microsoft.com/office/powerpoint/2010/main" val="2361496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10/28/2025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C6777B5-64F4-4200-B099-34168B69FE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People shaking hands">
            <a:extLst>
              <a:ext uri="{FF2B5EF4-FFF2-40B4-BE49-F238E27FC236}">
                <a16:creationId xmlns:a16="http://schemas.microsoft.com/office/drawing/2014/main" id="{7043D08F-F15F-FEA9-45D5-CDB659AEE2ED}"/>
              </a:ext>
            </a:extLst>
          </p:cNvPr>
          <p:cNvPicPr>
            <a:picLocks noChangeAspect="1"/>
          </p:cNvPicPr>
          <p:nvPr/>
        </p:nvPicPr>
        <p:blipFill>
          <a:blip r:embed="rId2"/>
          <a:srcRect t="15700" b="17633"/>
          <a:stretch/>
        </p:blipFill>
        <p:spPr>
          <a:xfrm>
            <a:off x="20" y="10"/>
            <a:ext cx="12191980" cy="6095990"/>
          </a:xfrm>
          <a:custGeom>
            <a:avLst/>
            <a:gdLst/>
            <a:ahLst/>
            <a:cxnLst/>
            <a:rect l="l" t="t" r="r" b="b"/>
            <a:pathLst>
              <a:path w="12192000" h="6096000">
                <a:moveTo>
                  <a:pt x="7230262" y="5906862"/>
                </a:moveTo>
                <a:lnTo>
                  <a:pt x="7197115" y="5913338"/>
                </a:lnTo>
                <a:lnTo>
                  <a:pt x="7214545" y="5911744"/>
                </a:lnTo>
                <a:cubicBezTo>
                  <a:pt x="7220308" y="5910958"/>
                  <a:pt x="7225785" y="5909624"/>
                  <a:pt x="7230262" y="5906862"/>
                </a:cubicBezTo>
                <a:close/>
                <a:moveTo>
                  <a:pt x="7009120" y="5850263"/>
                </a:moveTo>
                <a:lnTo>
                  <a:pt x="7021563" y="5861355"/>
                </a:lnTo>
                <a:lnTo>
                  <a:pt x="7021563" y="5861354"/>
                </a:lnTo>
                <a:close/>
                <a:moveTo>
                  <a:pt x="7768443" y="5742074"/>
                </a:moveTo>
                <a:lnTo>
                  <a:pt x="7768443" y="5742075"/>
                </a:lnTo>
                <a:lnTo>
                  <a:pt x="7792447" y="5764553"/>
                </a:lnTo>
                <a:cubicBezTo>
                  <a:pt x="7785969" y="5758457"/>
                  <a:pt x="7779301" y="5752361"/>
                  <a:pt x="7768443" y="5742074"/>
                </a:cubicBezTo>
                <a:close/>
                <a:moveTo>
                  <a:pt x="4038748" y="5739955"/>
                </a:moveTo>
                <a:lnTo>
                  <a:pt x="4030517" y="5751599"/>
                </a:lnTo>
                <a:cubicBezTo>
                  <a:pt x="4026230" y="5759505"/>
                  <a:pt x="4021242" y="5765745"/>
                  <a:pt x="4015609" y="5770450"/>
                </a:cubicBezTo>
                <a:lnTo>
                  <a:pt x="3996845" y="5780104"/>
                </a:lnTo>
                <a:cubicBezTo>
                  <a:pt x="4010562" y="5776555"/>
                  <a:pt x="4021944" y="5767411"/>
                  <a:pt x="4030518" y="5751599"/>
                </a:cubicBezTo>
                <a:close/>
                <a:moveTo>
                  <a:pt x="6245343" y="5736549"/>
                </a:moveTo>
                <a:lnTo>
                  <a:pt x="6274406" y="5743345"/>
                </a:lnTo>
                <a:lnTo>
                  <a:pt x="6291247" y="5749662"/>
                </a:lnTo>
                <a:lnTo>
                  <a:pt x="6291385" y="5749714"/>
                </a:lnTo>
                <a:lnTo>
                  <a:pt x="6306284" y="5755552"/>
                </a:lnTo>
                <a:lnTo>
                  <a:pt x="6308075" y="5755968"/>
                </a:lnTo>
                <a:lnTo>
                  <a:pt x="6313855" y="5758133"/>
                </a:lnTo>
                <a:cubicBezTo>
                  <a:pt x="6321454" y="5760521"/>
                  <a:pt x="6329151" y="5762258"/>
                  <a:pt x="6337048" y="5762696"/>
                </a:cubicBezTo>
                <a:lnTo>
                  <a:pt x="6308075" y="5755968"/>
                </a:lnTo>
                <a:lnTo>
                  <a:pt x="6291385" y="5749714"/>
                </a:lnTo>
                <a:lnTo>
                  <a:pt x="6276197" y="5743764"/>
                </a:lnTo>
                <a:lnTo>
                  <a:pt x="6274406" y="5743345"/>
                </a:lnTo>
                <a:lnTo>
                  <a:pt x="6268613" y="5741171"/>
                </a:lnTo>
                <a:cubicBezTo>
                  <a:pt x="6260996" y="5738770"/>
                  <a:pt x="6253273" y="5737013"/>
                  <a:pt x="6245343" y="5736549"/>
                </a:cubicBezTo>
                <a:close/>
                <a:moveTo>
                  <a:pt x="6558837" y="5706717"/>
                </a:moveTo>
                <a:cubicBezTo>
                  <a:pt x="6548970" y="5706068"/>
                  <a:pt x="6539355" y="5706473"/>
                  <a:pt x="6529984" y="5708163"/>
                </a:cubicBezTo>
                <a:lnTo>
                  <a:pt x="6589207" y="5711593"/>
                </a:lnTo>
                <a:cubicBezTo>
                  <a:pt x="6578825" y="5709068"/>
                  <a:pt x="6568705" y="5707366"/>
                  <a:pt x="6558837" y="5706717"/>
                </a:cubicBezTo>
                <a:close/>
                <a:moveTo>
                  <a:pt x="4834454" y="5646059"/>
                </a:moveTo>
                <a:cubicBezTo>
                  <a:pt x="4849504" y="5662538"/>
                  <a:pt x="4866316" y="5668776"/>
                  <a:pt x="4883986" y="5670301"/>
                </a:cubicBezTo>
                <a:lnTo>
                  <a:pt x="4858238" y="5663787"/>
                </a:lnTo>
                <a:cubicBezTo>
                  <a:pt x="4849945" y="5659978"/>
                  <a:pt x="4841980" y="5654298"/>
                  <a:pt x="4834454" y="5646059"/>
                </a:cubicBezTo>
                <a:close/>
                <a:moveTo>
                  <a:pt x="5056443" y="5643725"/>
                </a:moveTo>
                <a:lnTo>
                  <a:pt x="5072588" y="5644505"/>
                </a:lnTo>
                <a:cubicBezTo>
                  <a:pt x="5078053" y="5645963"/>
                  <a:pt x="5083590" y="5648726"/>
                  <a:pt x="5089162" y="5653107"/>
                </a:cubicBezTo>
                <a:cubicBezTo>
                  <a:pt x="5078019" y="5644344"/>
                  <a:pt x="5067015" y="5642058"/>
                  <a:pt x="5056443" y="5643725"/>
                </a:cubicBezTo>
                <a:close/>
                <a:moveTo>
                  <a:pt x="739852" y="5343843"/>
                </a:moveTo>
                <a:cubicBezTo>
                  <a:pt x="733899" y="5350392"/>
                  <a:pt x="728660" y="5358013"/>
                  <a:pt x="724278" y="5365062"/>
                </a:cubicBezTo>
                <a:cubicBezTo>
                  <a:pt x="719849" y="5372206"/>
                  <a:pt x="714527" y="5377552"/>
                  <a:pt x="708621" y="5381222"/>
                </a:cubicBezTo>
                <a:lnTo>
                  <a:pt x="691439" y="5386697"/>
                </a:lnTo>
                <a:lnTo>
                  <a:pt x="708622" y="5381222"/>
                </a:lnTo>
                <a:cubicBezTo>
                  <a:pt x="714527" y="5377552"/>
                  <a:pt x="719849" y="5372206"/>
                  <a:pt x="724279" y="5365062"/>
                </a:cubicBezTo>
                <a:cubicBezTo>
                  <a:pt x="728660" y="5358013"/>
                  <a:pt x="733899" y="5350392"/>
                  <a:pt x="739852" y="5343843"/>
                </a:cubicBezTo>
                <a:close/>
                <a:moveTo>
                  <a:pt x="8934151" y="5275333"/>
                </a:moveTo>
                <a:cubicBezTo>
                  <a:pt x="8940248" y="5280573"/>
                  <a:pt x="8947058" y="5285906"/>
                  <a:pt x="8954249" y="5290264"/>
                </a:cubicBezTo>
                <a:lnTo>
                  <a:pt x="8962389" y="5293563"/>
                </a:lnTo>
                <a:lnTo>
                  <a:pt x="8954250" y="5290264"/>
                </a:lnTo>
                <a:cubicBezTo>
                  <a:pt x="8947058" y="5285906"/>
                  <a:pt x="8940248" y="5280573"/>
                  <a:pt x="8934151" y="5275333"/>
                </a:cubicBezTo>
                <a:close/>
                <a:moveTo>
                  <a:pt x="2314816" y="5273737"/>
                </a:moveTo>
                <a:cubicBezTo>
                  <a:pt x="2309720" y="5274714"/>
                  <a:pt x="2304339" y="5276762"/>
                  <a:pt x="2300909" y="5279143"/>
                </a:cubicBezTo>
                <a:cubicBezTo>
                  <a:pt x="2267856" y="5302385"/>
                  <a:pt x="2242281" y="5314291"/>
                  <a:pt x="2216515" y="5314887"/>
                </a:cubicBezTo>
                <a:cubicBezTo>
                  <a:pt x="2242281" y="5314291"/>
                  <a:pt x="2267856" y="5302385"/>
                  <a:pt x="2300910" y="5279143"/>
                </a:cubicBezTo>
                <a:close/>
                <a:moveTo>
                  <a:pt x="1916629" y="5252000"/>
                </a:moveTo>
                <a:lnTo>
                  <a:pt x="1907132" y="5255330"/>
                </a:lnTo>
                <a:lnTo>
                  <a:pt x="1866619" y="5265015"/>
                </a:lnTo>
                <a:lnTo>
                  <a:pt x="1907133" y="5255330"/>
                </a:lnTo>
                <a:close/>
                <a:moveTo>
                  <a:pt x="2058204" y="5241232"/>
                </a:moveTo>
                <a:cubicBezTo>
                  <a:pt x="2076636" y="5242946"/>
                  <a:pt x="2095174" y="5243803"/>
                  <a:pt x="2108194" y="5255939"/>
                </a:cubicBezTo>
                <a:cubicBezTo>
                  <a:pt x="2095175" y="5243803"/>
                  <a:pt x="2076636" y="5242946"/>
                  <a:pt x="2058204" y="5241232"/>
                </a:cubicBezTo>
                <a:close/>
                <a:moveTo>
                  <a:pt x="0" y="0"/>
                </a:moveTo>
                <a:lnTo>
                  <a:pt x="12191456" y="0"/>
                </a:lnTo>
                <a:lnTo>
                  <a:pt x="12191456" y="873938"/>
                </a:lnTo>
                <a:lnTo>
                  <a:pt x="12192000" y="873938"/>
                </a:lnTo>
                <a:lnTo>
                  <a:pt x="12192000" y="3249107"/>
                </a:lnTo>
                <a:cubicBezTo>
                  <a:pt x="12192000" y="3264730"/>
                  <a:pt x="12192000" y="3274255"/>
                  <a:pt x="12192000" y="3283970"/>
                </a:cubicBezTo>
                <a:lnTo>
                  <a:pt x="12192000" y="3681702"/>
                </a:lnTo>
                <a:lnTo>
                  <a:pt x="12160947" y="3710323"/>
                </a:lnTo>
                <a:cubicBezTo>
                  <a:pt x="12118083" y="3731849"/>
                  <a:pt x="12072360" y="3751282"/>
                  <a:pt x="12026448" y="3770523"/>
                </a:cubicBezTo>
                <a:cubicBezTo>
                  <a:pt x="12013114" y="3776049"/>
                  <a:pt x="11998443" y="3779097"/>
                  <a:pt x="11986443" y="3786526"/>
                </a:cubicBezTo>
                <a:cubicBezTo>
                  <a:pt x="11931195" y="3820436"/>
                  <a:pt x="11877664" y="3857014"/>
                  <a:pt x="11821656" y="3889591"/>
                </a:cubicBezTo>
                <a:cubicBezTo>
                  <a:pt x="11763931" y="3923310"/>
                  <a:pt x="11712304" y="3963126"/>
                  <a:pt x="11672489" y="4017039"/>
                </a:cubicBezTo>
                <a:cubicBezTo>
                  <a:pt x="11635529" y="4067143"/>
                  <a:pt x="11599714" y="4118007"/>
                  <a:pt x="11562947" y="4168300"/>
                </a:cubicBezTo>
                <a:cubicBezTo>
                  <a:pt x="11553613" y="4181065"/>
                  <a:pt x="11545039" y="4196115"/>
                  <a:pt x="11532275" y="4204307"/>
                </a:cubicBezTo>
                <a:cubicBezTo>
                  <a:pt x="11505795" y="4221452"/>
                  <a:pt x="11476838" y="4235359"/>
                  <a:pt x="11448453" y="4249457"/>
                </a:cubicBezTo>
                <a:cubicBezTo>
                  <a:pt x="11424069" y="4261459"/>
                  <a:pt x="11398160" y="4270411"/>
                  <a:pt x="11374346" y="4283366"/>
                </a:cubicBezTo>
                <a:cubicBezTo>
                  <a:pt x="11355296" y="4293655"/>
                  <a:pt x="11338339" y="4307943"/>
                  <a:pt x="11320623" y="4320897"/>
                </a:cubicBezTo>
                <a:cubicBezTo>
                  <a:pt x="11305192" y="4332136"/>
                  <a:pt x="11288238" y="4341852"/>
                  <a:pt x="11275283" y="4355378"/>
                </a:cubicBezTo>
                <a:cubicBezTo>
                  <a:pt x="11243658" y="4388145"/>
                  <a:pt x="11211843" y="4420340"/>
                  <a:pt x="11172600" y="4444536"/>
                </a:cubicBezTo>
                <a:cubicBezTo>
                  <a:pt x="11133927" y="4468538"/>
                  <a:pt x="11097350" y="4495401"/>
                  <a:pt x="11058869" y="4519786"/>
                </a:cubicBezTo>
                <a:cubicBezTo>
                  <a:pt x="11021146" y="4543599"/>
                  <a:pt x="10987046" y="4569697"/>
                  <a:pt x="10967423" y="4611991"/>
                </a:cubicBezTo>
                <a:cubicBezTo>
                  <a:pt x="10958661" y="4630659"/>
                  <a:pt x="10946279" y="4651044"/>
                  <a:pt x="10929704" y="4661903"/>
                </a:cubicBezTo>
                <a:cubicBezTo>
                  <a:pt x="10906081" y="4677334"/>
                  <a:pt x="10876171" y="4682859"/>
                  <a:pt x="10850453" y="4696003"/>
                </a:cubicBezTo>
                <a:cubicBezTo>
                  <a:pt x="10820162" y="4711434"/>
                  <a:pt x="10785111" y="4724770"/>
                  <a:pt x="10764534" y="4749345"/>
                </a:cubicBezTo>
                <a:cubicBezTo>
                  <a:pt x="10746246" y="4771255"/>
                  <a:pt x="10727767" y="4788399"/>
                  <a:pt x="10703573" y="4802305"/>
                </a:cubicBezTo>
                <a:cubicBezTo>
                  <a:pt x="10686617" y="4812022"/>
                  <a:pt x="10674046" y="4829738"/>
                  <a:pt x="10656519" y="4837740"/>
                </a:cubicBezTo>
                <a:cubicBezTo>
                  <a:pt x="10633467" y="4848409"/>
                  <a:pt x="10610225" y="4856791"/>
                  <a:pt x="10590031" y="4873366"/>
                </a:cubicBezTo>
                <a:cubicBezTo>
                  <a:pt x="10569075" y="4890510"/>
                  <a:pt x="10545263" y="4904036"/>
                  <a:pt x="10523354" y="4920039"/>
                </a:cubicBezTo>
                <a:cubicBezTo>
                  <a:pt x="10511734" y="4928611"/>
                  <a:pt x="10502208" y="4939851"/>
                  <a:pt x="10490969" y="4948806"/>
                </a:cubicBezTo>
                <a:cubicBezTo>
                  <a:pt x="10470394" y="4965188"/>
                  <a:pt x="10449438" y="4981191"/>
                  <a:pt x="10428291" y="4996622"/>
                </a:cubicBezTo>
                <a:cubicBezTo>
                  <a:pt x="10407146" y="5012055"/>
                  <a:pt x="10386952" y="5029961"/>
                  <a:pt x="10363709" y="5041201"/>
                </a:cubicBezTo>
                <a:cubicBezTo>
                  <a:pt x="10324086" y="5060251"/>
                  <a:pt x="10280840" y="5071682"/>
                  <a:pt x="10242357" y="5092257"/>
                </a:cubicBezTo>
                <a:cubicBezTo>
                  <a:pt x="10203304" y="5113211"/>
                  <a:pt x="10166536" y="5139503"/>
                  <a:pt x="10131863" y="5167315"/>
                </a:cubicBezTo>
                <a:cubicBezTo>
                  <a:pt x="10104430" y="5189224"/>
                  <a:pt x="10078713" y="5210943"/>
                  <a:pt x="10044230" y="5222182"/>
                </a:cubicBezTo>
                <a:cubicBezTo>
                  <a:pt x="10024990" y="5228470"/>
                  <a:pt x="10004797" y="5242186"/>
                  <a:pt x="9993175" y="5258189"/>
                </a:cubicBezTo>
                <a:cubicBezTo>
                  <a:pt x="9968027" y="5293049"/>
                  <a:pt x="9935832" y="5317626"/>
                  <a:pt x="9899446" y="5338582"/>
                </a:cubicBezTo>
                <a:cubicBezTo>
                  <a:pt x="9850865" y="5366776"/>
                  <a:pt x="9802858" y="5395543"/>
                  <a:pt x="9754088" y="5423166"/>
                </a:cubicBezTo>
                <a:cubicBezTo>
                  <a:pt x="9725323" y="5439551"/>
                  <a:pt x="9696749" y="5456885"/>
                  <a:pt x="9666265" y="5468888"/>
                </a:cubicBezTo>
                <a:cubicBezTo>
                  <a:pt x="9603971" y="5493655"/>
                  <a:pt x="9540152" y="5514799"/>
                  <a:pt x="9477283" y="5537851"/>
                </a:cubicBezTo>
                <a:cubicBezTo>
                  <a:pt x="9456709" y="5545280"/>
                  <a:pt x="9437278" y="5555949"/>
                  <a:pt x="9416321" y="5562426"/>
                </a:cubicBezTo>
                <a:cubicBezTo>
                  <a:pt x="9393650" y="5569475"/>
                  <a:pt x="9369267" y="5571571"/>
                  <a:pt x="9346597" y="5578619"/>
                </a:cubicBezTo>
                <a:cubicBezTo>
                  <a:pt x="9308875" y="5590240"/>
                  <a:pt x="9272298" y="5605101"/>
                  <a:pt x="9234579" y="5616911"/>
                </a:cubicBezTo>
                <a:cubicBezTo>
                  <a:pt x="9161805" y="5639582"/>
                  <a:pt x="9088840" y="5661299"/>
                  <a:pt x="9015878" y="5682826"/>
                </a:cubicBezTo>
                <a:cubicBezTo>
                  <a:pt x="9000257" y="5687399"/>
                  <a:pt x="8983301" y="5687970"/>
                  <a:pt x="8967871" y="5692923"/>
                </a:cubicBezTo>
                <a:cubicBezTo>
                  <a:pt x="8926911" y="5706259"/>
                  <a:pt x="8886142" y="5720736"/>
                  <a:pt x="8845565" y="5735407"/>
                </a:cubicBezTo>
                <a:cubicBezTo>
                  <a:pt x="8820990" y="5744361"/>
                  <a:pt x="8796985" y="5755409"/>
                  <a:pt x="8772219" y="5763982"/>
                </a:cubicBezTo>
                <a:cubicBezTo>
                  <a:pt x="8752407" y="5770840"/>
                  <a:pt x="8732023" y="5776174"/>
                  <a:pt x="8711448" y="5780366"/>
                </a:cubicBezTo>
                <a:cubicBezTo>
                  <a:pt x="8693731" y="5783986"/>
                  <a:pt x="8675253" y="5783603"/>
                  <a:pt x="8657726" y="5787986"/>
                </a:cubicBezTo>
                <a:cubicBezTo>
                  <a:pt x="8610288" y="5799797"/>
                  <a:pt x="8563425" y="5813133"/>
                  <a:pt x="8516369" y="5825705"/>
                </a:cubicBezTo>
                <a:cubicBezTo>
                  <a:pt x="8497511" y="5830659"/>
                  <a:pt x="8478269" y="5834280"/>
                  <a:pt x="8459979" y="5840566"/>
                </a:cubicBezTo>
                <a:cubicBezTo>
                  <a:pt x="8411019" y="5857141"/>
                  <a:pt x="8362822" y="5875999"/>
                  <a:pt x="8313671" y="5891622"/>
                </a:cubicBezTo>
                <a:cubicBezTo>
                  <a:pt x="8272903" y="5904576"/>
                  <a:pt x="8230992" y="5913910"/>
                  <a:pt x="8189651" y="5925341"/>
                </a:cubicBezTo>
                <a:cubicBezTo>
                  <a:pt x="8172124" y="5930295"/>
                  <a:pt x="8155359" y="5937343"/>
                  <a:pt x="8137835" y="5941534"/>
                </a:cubicBezTo>
                <a:cubicBezTo>
                  <a:pt x="8098590" y="5951059"/>
                  <a:pt x="8058774" y="5959059"/>
                  <a:pt x="8019339" y="5968586"/>
                </a:cubicBezTo>
                <a:cubicBezTo>
                  <a:pt x="7996859" y="5974110"/>
                  <a:pt x="7975142" y="5984017"/>
                  <a:pt x="7952280" y="5987637"/>
                </a:cubicBezTo>
                <a:cubicBezTo>
                  <a:pt x="7897987" y="5996209"/>
                  <a:pt x="7843311" y="6002305"/>
                  <a:pt x="7788636" y="6009163"/>
                </a:cubicBezTo>
                <a:cubicBezTo>
                  <a:pt x="7732247" y="6016211"/>
                  <a:pt x="7676047" y="6023642"/>
                  <a:pt x="7619655" y="6029928"/>
                </a:cubicBezTo>
                <a:cubicBezTo>
                  <a:pt x="7588795" y="6033168"/>
                  <a:pt x="7557742" y="6033738"/>
                  <a:pt x="7526880" y="6036786"/>
                </a:cubicBezTo>
                <a:cubicBezTo>
                  <a:pt x="7499828" y="6039455"/>
                  <a:pt x="7472967" y="6044407"/>
                  <a:pt x="7445916" y="6047647"/>
                </a:cubicBezTo>
                <a:cubicBezTo>
                  <a:pt x="7422483" y="6050313"/>
                  <a:pt x="7398860" y="6051837"/>
                  <a:pt x="7375428" y="6054505"/>
                </a:cubicBezTo>
                <a:cubicBezTo>
                  <a:pt x="7337899" y="6058885"/>
                  <a:pt x="7300559" y="6063839"/>
                  <a:pt x="7263220" y="6068411"/>
                </a:cubicBezTo>
                <a:cubicBezTo>
                  <a:pt x="7247599" y="6070126"/>
                  <a:pt x="7231214" y="6074888"/>
                  <a:pt x="7216547" y="6072032"/>
                </a:cubicBezTo>
                <a:cubicBezTo>
                  <a:pt x="7179587" y="6064791"/>
                  <a:pt x="7143199" y="6066887"/>
                  <a:pt x="7106432" y="6071840"/>
                </a:cubicBezTo>
                <a:cubicBezTo>
                  <a:pt x="7093860" y="6073555"/>
                  <a:pt x="7080334" y="6073174"/>
                  <a:pt x="7068141" y="6069936"/>
                </a:cubicBezTo>
                <a:cubicBezTo>
                  <a:pt x="7043184" y="6063457"/>
                  <a:pt x="7018991" y="6054313"/>
                  <a:pt x="6994415" y="6046313"/>
                </a:cubicBezTo>
                <a:cubicBezTo>
                  <a:pt x="6991747" y="6045361"/>
                  <a:pt x="6988509" y="6045169"/>
                  <a:pt x="6985653" y="6044599"/>
                </a:cubicBezTo>
                <a:cubicBezTo>
                  <a:pt x="6969457" y="6041359"/>
                  <a:pt x="6953457" y="6038120"/>
                  <a:pt x="6937263" y="6035263"/>
                </a:cubicBezTo>
                <a:cubicBezTo>
                  <a:pt x="6928501" y="6033738"/>
                  <a:pt x="6919547" y="6033549"/>
                  <a:pt x="6910782" y="6032214"/>
                </a:cubicBezTo>
                <a:cubicBezTo>
                  <a:pt x="6876872" y="6026880"/>
                  <a:pt x="6839534" y="6035834"/>
                  <a:pt x="6810195" y="6012784"/>
                </a:cubicBezTo>
                <a:cubicBezTo>
                  <a:pt x="6791144" y="5997923"/>
                  <a:pt x="6772665" y="6001353"/>
                  <a:pt x="6752283" y="6003639"/>
                </a:cubicBezTo>
                <a:cubicBezTo>
                  <a:pt x="6736851" y="6005353"/>
                  <a:pt x="6721038" y="6004782"/>
                  <a:pt x="6705417" y="6004974"/>
                </a:cubicBezTo>
                <a:cubicBezTo>
                  <a:pt x="6677984" y="6005543"/>
                  <a:pt x="6650551" y="6005735"/>
                  <a:pt x="6623118" y="6006687"/>
                </a:cubicBezTo>
                <a:cubicBezTo>
                  <a:pt x="6614353" y="6007067"/>
                  <a:pt x="6605401" y="6011832"/>
                  <a:pt x="6596828" y="6011070"/>
                </a:cubicBezTo>
                <a:cubicBezTo>
                  <a:pt x="6557201" y="6007449"/>
                  <a:pt x="6517576" y="6001734"/>
                  <a:pt x="6477951" y="5998495"/>
                </a:cubicBezTo>
                <a:cubicBezTo>
                  <a:pt x="6455472" y="5996591"/>
                  <a:pt x="6432420" y="6000209"/>
                  <a:pt x="6410131" y="5997543"/>
                </a:cubicBezTo>
                <a:cubicBezTo>
                  <a:pt x="6384414" y="5994495"/>
                  <a:pt x="6359268" y="5986685"/>
                  <a:pt x="6333739" y="5981920"/>
                </a:cubicBezTo>
                <a:cubicBezTo>
                  <a:pt x="6326691" y="5980589"/>
                  <a:pt x="6318880" y="5982303"/>
                  <a:pt x="6311449" y="5982682"/>
                </a:cubicBezTo>
                <a:cubicBezTo>
                  <a:pt x="6303068" y="5983064"/>
                  <a:pt x="6294876" y="5983826"/>
                  <a:pt x="6286493" y="5984017"/>
                </a:cubicBezTo>
                <a:cubicBezTo>
                  <a:pt x="6260964" y="5984399"/>
                  <a:pt x="6235437" y="5983826"/>
                  <a:pt x="6209909" y="5985161"/>
                </a:cubicBezTo>
                <a:cubicBezTo>
                  <a:pt x="6194288" y="5985922"/>
                  <a:pt x="6177905" y="5993733"/>
                  <a:pt x="6163425" y="5990874"/>
                </a:cubicBezTo>
                <a:cubicBezTo>
                  <a:pt x="6133897" y="5985351"/>
                  <a:pt x="6104368" y="5997733"/>
                  <a:pt x="6074842" y="5987447"/>
                </a:cubicBezTo>
                <a:cubicBezTo>
                  <a:pt x="6065695" y="5984399"/>
                  <a:pt x="6053124" y="5992019"/>
                  <a:pt x="6042072" y="5992399"/>
                </a:cubicBezTo>
                <a:cubicBezTo>
                  <a:pt x="6014449" y="5993351"/>
                  <a:pt x="5986828" y="5993161"/>
                  <a:pt x="5959204" y="5992971"/>
                </a:cubicBezTo>
                <a:cubicBezTo>
                  <a:pt x="5934438" y="5992781"/>
                  <a:pt x="5908719" y="5995447"/>
                  <a:pt x="5884906" y="5990113"/>
                </a:cubicBezTo>
                <a:cubicBezTo>
                  <a:pt x="5859949" y="5984399"/>
                  <a:pt x="5837471" y="5985161"/>
                  <a:pt x="5813275" y="5991637"/>
                </a:cubicBezTo>
                <a:cubicBezTo>
                  <a:pt x="5796702" y="5996019"/>
                  <a:pt x="5779174" y="5996591"/>
                  <a:pt x="5762029" y="5997923"/>
                </a:cubicBezTo>
                <a:cubicBezTo>
                  <a:pt x="5743551" y="5999447"/>
                  <a:pt x="5723166" y="5995447"/>
                  <a:pt x="5706401" y="6001734"/>
                </a:cubicBezTo>
                <a:cubicBezTo>
                  <a:pt x="5656488" y="6020403"/>
                  <a:pt x="5605244" y="6024403"/>
                  <a:pt x="5553045" y="6024403"/>
                </a:cubicBezTo>
                <a:cubicBezTo>
                  <a:pt x="5543518" y="6024403"/>
                  <a:pt x="5533802" y="6021738"/>
                  <a:pt x="5524660" y="6018880"/>
                </a:cubicBezTo>
                <a:cubicBezTo>
                  <a:pt x="5471316" y="6001734"/>
                  <a:pt x="5417784" y="6003257"/>
                  <a:pt x="5363491" y="6013736"/>
                </a:cubicBezTo>
                <a:cubicBezTo>
                  <a:pt x="5352250" y="6016022"/>
                  <a:pt x="5339677" y="6016403"/>
                  <a:pt x="5328438" y="6014118"/>
                </a:cubicBezTo>
                <a:cubicBezTo>
                  <a:pt x="5296812" y="6007449"/>
                  <a:pt x="5266141" y="5996399"/>
                  <a:pt x="5234326" y="5991637"/>
                </a:cubicBezTo>
                <a:cubicBezTo>
                  <a:pt x="5181748" y="5983826"/>
                  <a:pt x="5136216" y="6010115"/>
                  <a:pt x="5089162" y="6027262"/>
                </a:cubicBezTo>
                <a:cubicBezTo>
                  <a:pt x="5044391" y="6043455"/>
                  <a:pt x="5006292" y="6080032"/>
                  <a:pt x="4953328" y="6071840"/>
                </a:cubicBezTo>
                <a:cubicBezTo>
                  <a:pt x="4947996" y="6071078"/>
                  <a:pt x="4942089" y="6076222"/>
                  <a:pt x="4936184" y="6077555"/>
                </a:cubicBezTo>
                <a:cubicBezTo>
                  <a:pt x="4919991" y="6081176"/>
                  <a:pt x="4903799" y="6085555"/>
                  <a:pt x="4887415" y="6087272"/>
                </a:cubicBezTo>
                <a:cubicBezTo>
                  <a:pt x="4867412" y="6089558"/>
                  <a:pt x="4847027" y="6088797"/>
                  <a:pt x="4827024" y="6090701"/>
                </a:cubicBezTo>
                <a:cubicBezTo>
                  <a:pt x="4814165" y="6091844"/>
                  <a:pt x="4801401" y="6093939"/>
                  <a:pt x="4788661" y="6095749"/>
                </a:cubicBezTo>
                <a:lnTo>
                  <a:pt x="4785776" y="6096000"/>
                </a:lnTo>
                <a:lnTo>
                  <a:pt x="4726469" y="6096000"/>
                </a:lnTo>
                <a:lnTo>
                  <a:pt x="4719697" y="6095130"/>
                </a:lnTo>
                <a:cubicBezTo>
                  <a:pt x="4709481" y="6092939"/>
                  <a:pt x="4699289" y="6090320"/>
                  <a:pt x="4689098" y="6088605"/>
                </a:cubicBezTo>
                <a:cubicBezTo>
                  <a:pt x="4660331" y="6083842"/>
                  <a:pt x="4628705" y="6085176"/>
                  <a:pt x="4603368" y="6072984"/>
                </a:cubicBezTo>
                <a:cubicBezTo>
                  <a:pt x="4576318" y="6060029"/>
                  <a:pt x="4550599" y="6054123"/>
                  <a:pt x="4522596" y="6058123"/>
                </a:cubicBezTo>
                <a:cubicBezTo>
                  <a:pt x="4513260" y="6059457"/>
                  <a:pt x="4501257" y="6067459"/>
                  <a:pt x="4497068" y="6075649"/>
                </a:cubicBezTo>
                <a:cubicBezTo>
                  <a:pt x="4487731" y="6093938"/>
                  <a:pt x="4474969" y="6097178"/>
                  <a:pt x="4457632" y="6090890"/>
                </a:cubicBezTo>
                <a:cubicBezTo>
                  <a:pt x="4442581" y="6085555"/>
                  <a:pt x="4424104" y="6082890"/>
                  <a:pt x="4413817" y="6072601"/>
                </a:cubicBezTo>
                <a:cubicBezTo>
                  <a:pt x="4384668" y="6043455"/>
                  <a:pt x="4347518" y="6042503"/>
                  <a:pt x="4311323" y="6034693"/>
                </a:cubicBezTo>
                <a:cubicBezTo>
                  <a:pt x="4289227" y="6029928"/>
                  <a:pt x="4268649" y="6029738"/>
                  <a:pt x="4246551" y="6032976"/>
                </a:cubicBezTo>
                <a:cubicBezTo>
                  <a:pt x="4198546" y="6040216"/>
                  <a:pt x="4151870" y="6029928"/>
                  <a:pt x="4105766" y="6016784"/>
                </a:cubicBezTo>
                <a:cubicBezTo>
                  <a:pt x="4075285" y="6008022"/>
                  <a:pt x="4044043" y="6002687"/>
                  <a:pt x="4013753" y="5993733"/>
                </a:cubicBezTo>
                <a:cubicBezTo>
                  <a:pt x="3991083" y="5986874"/>
                  <a:pt x="3968414" y="5978682"/>
                  <a:pt x="3947648" y="5967634"/>
                </a:cubicBezTo>
                <a:cubicBezTo>
                  <a:pt x="3917546" y="5951440"/>
                  <a:pt x="3891259" y="5927055"/>
                  <a:pt x="3852966" y="5933533"/>
                </a:cubicBezTo>
                <a:cubicBezTo>
                  <a:pt x="3819245" y="5939247"/>
                  <a:pt x="3788766" y="5927247"/>
                  <a:pt x="3757902" y="5915816"/>
                </a:cubicBezTo>
                <a:cubicBezTo>
                  <a:pt x="3735231" y="5907434"/>
                  <a:pt x="3712565" y="5898859"/>
                  <a:pt x="3689131" y="5893526"/>
                </a:cubicBezTo>
                <a:cubicBezTo>
                  <a:pt x="3661315" y="5887239"/>
                  <a:pt x="3629882" y="5889907"/>
                  <a:pt x="3605116" y="5878285"/>
                </a:cubicBezTo>
                <a:cubicBezTo>
                  <a:pt x="3579206" y="5866093"/>
                  <a:pt x="3557682" y="5874285"/>
                  <a:pt x="3534629" y="5877715"/>
                </a:cubicBezTo>
                <a:cubicBezTo>
                  <a:pt x="3497862" y="5883049"/>
                  <a:pt x="3461282" y="5892955"/>
                  <a:pt x="3424135" y="5880382"/>
                </a:cubicBezTo>
                <a:cubicBezTo>
                  <a:pt x="3378986" y="5865141"/>
                  <a:pt x="3334216" y="5848758"/>
                  <a:pt x="3288877" y="5834280"/>
                </a:cubicBezTo>
                <a:cubicBezTo>
                  <a:pt x="3271348" y="5828753"/>
                  <a:pt x="3252492" y="5826467"/>
                  <a:pt x="3234202" y="5823991"/>
                </a:cubicBezTo>
                <a:cubicBezTo>
                  <a:pt x="3216867" y="5821895"/>
                  <a:pt x="3196102" y="5827230"/>
                  <a:pt x="3182763" y="5819229"/>
                </a:cubicBezTo>
                <a:cubicBezTo>
                  <a:pt x="3148472" y="5798655"/>
                  <a:pt x="3113231" y="5788558"/>
                  <a:pt x="3073604" y="5788558"/>
                </a:cubicBezTo>
                <a:cubicBezTo>
                  <a:pt x="3058743" y="5788558"/>
                  <a:pt x="3044264" y="5779984"/>
                  <a:pt x="3029216" y="5778459"/>
                </a:cubicBezTo>
                <a:cubicBezTo>
                  <a:pt x="3008639" y="5776555"/>
                  <a:pt x="2985016" y="5771411"/>
                  <a:pt x="2967110" y="5778651"/>
                </a:cubicBezTo>
                <a:cubicBezTo>
                  <a:pt x="2925008" y="5795797"/>
                  <a:pt x="2890910" y="5781507"/>
                  <a:pt x="2854140" y="5764553"/>
                </a:cubicBezTo>
                <a:cubicBezTo>
                  <a:pt x="2817943" y="5747789"/>
                  <a:pt x="2779842" y="5734455"/>
                  <a:pt x="2741360" y="5723403"/>
                </a:cubicBezTo>
                <a:cubicBezTo>
                  <a:pt x="2726882" y="5719403"/>
                  <a:pt x="2709548" y="5726072"/>
                  <a:pt x="2693543" y="5727405"/>
                </a:cubicBezTo>
                <a:cubicBezTo>
                  <a:pt x="2687827" y="5727786"/>
                  <a:pt x="2681540" y="5728358"/>
                  <a:pt x="2676398" y="5726453"/>
                </a:cubicBezTo>
                <a:cubicBezTo>
                  <a:pt x="2626677" y="5708163"/>
                  <a:pt x="2576191" y="5694257"/>
                  <a:pt x="2522279" y="5703782"/>
                </a:cubicBezTo>
                <a:cubicBezTo>
                  <a:pt x="2517327" y="5704735"/>
                  <a:pt x="2511800" y="5702639"/>
                  <a:pt x="2506847" y="5701305"/>
                </a:cubicBezTo>
                <a:cubicBezTo>
                  <a:pt x="2482652" y="5694447"/>
                  <a:pt x="2459029" y="5683589"/>
                  <a:pt x="2434456" y="5681112"/>
                </a:cubicBezTo>
                <a:cubicBezTo>
                  <a:pt x="2373874" y="5675016"/>
                  <a:pt x="2312915" y="5672538"/>
                  <a:pt x="2251948" y="5668538"/>
                </a:cubicBezTo>
                <a:cubicBezTo>
                  <a:pt x="2248138" y="5668349"/>
                  <a:pt x="2244137" y="5668349"/>
                  <a:pt x="2240710" y="5667014"/>
                </a:cubicBezTo>
                <a:cubicBezTo>
                  <a:pt x="2218229" y="5658822"/>
                  <a:pt x="2198608" y="5661490"/>
                  <a:pt x="2179556" y="5677111"/>
                </a:cubicBezTo>
                <a:cubicBezTo>
                  <a:pt x="2171173" y="5683969"/>
                  <a:pt x="2159743" y="5687589"/>
                  <a:pt x="2149267" y="5691399"/>
                </a:cubicBezTo>
                <a:cubicBezTo>
                  <a:pt x="2133834" y="5697115"/>
                  <a:pt x="2118023" y="5702639"/>
                  <a:pt x="2102021" y="5706259"/>
                </a:cubicBezTo>
                <a:cubicBezTo>
                  <a:pt x="2086208" y="5709688"/>
                  <a:pt x="2069254" y="5714449"/>
                  <a:pt x="2054013" y="5711784"/>
                </a:cubicBezTo>
                <a:cubicBezTo>
                  <a:pt x="2026581" y="5707022"/>
                  <a:pt x="2000479" y="5696353"/>
                  <a:pt x="1973429" y="5689303"/>
                </a:cubicBezTo>
                <a:cubicBezTo>
                  <a:pt x="1964094" y="5686826"/>
                  <a:pt x="1953806" y="5687209"/>
                  <a:pt x="1944092" y="5687017"/>
                </a:cubicBezTo>
                <a:cubicBezTo>
                  <a:pt x="1921800" y="5686447"/>
                  <a:pt x="1898940" y="5691971"/>
                  <a:pt x="1878748" y="5676159"/>
                </a:cubicBezTo>
                <a:cubicBezTo>
                  <a:pt x="1860079" y="5661299"/>
                  <a:pt x="1841216" y="5665680"/>
                  <a:pt x="1821596" y="5676920"/>
                </a:cubicBezTo>
                <a:cubicBezTo>
                  <a:pt x="1807497" y="5684922"/>
                  <a:pt x="1791496" y="5691209"/>
                  <a:pt x="1775684" y="5694257"/>
                </a:cubicBezTo>
                <a:cubicBezTo>
                  <a:pt x="1753965" y="5698447"/>
                  <a:pt x="1732439" y="5700163"/>
                  <a:pt x="1709006" y="5697685"/>
                </a:cubicBezTo>
                <a:cubicBezTo>
                  <a:pt x="1692431" y="5695971"/>
                  <a:pt x="1678904" y="5695209"/>
                  <a:pt x="1665950" y="5685113"/>
                </a:cubicBezTo>
                <a:cubicBezTo>
                  <a:pt x="1663856" y="5683589"/>
                  <a:pt x="1660046" y="5683207"/>
                  <a:pt x="1657188" y="5683399"/>
                </a:cubicBezTo>
                <a:cubicBezTo>
                  <a:pt x="1619658" y="5686637"/>
                  <a:pt x="1582510" y="5684922"/>
                  <a:pt x="1544598" y="5682634"/>
                </a:cubicBezTo>
                <a:cubicBezTo>
                  <a:pt x="1496403" y="5679589"/>
                  <a:pt x="1445725" y="5688541"/>
                  <a:pt x="1404006" y="5720546"/>
                </a:cubicBezTo>
                <a:cubicBezTo>
                  <a:pt x="1397909" y="5725310"/>
                  <a:pt x="1388765" y="5727405"/>
                  <a:pt x="1380762" y="5728549"/>
                </a:cubicBezTo>
                <a:cubicBezTo>
                  <a:pt x="1343044" y="5733501"/>
                  <a:pt x="1305132" y="5736930"/>
                  <a:pt x="1267411" y="5742455"/>
                </a:cubicBezTo>
                <a:cubicBezTo>
                  <a:pt x="1246837" y="5745503"/>
                  <a:pt x="1225310" y="5748170"/>
                  <a:pt x="1206641" y="5756553"/>
                </a:cubicBezTo>
                <a:cubicBezTo>
                  <a:pt x="1188354" y="5764743"/>
                  <a:pt x="1173681" y="5774459"/>
                  <a:pt x="1162823" y="5757315"/>
                </a:cubicBezTo>
                <a:cubicBezTo>
                  <a:pt x="1143394" y="5766459"/>
                  <a:pt x="1126437" y="5774080"/>
                  <a:pt x="1109865" y="5782270"/>
                </a:cubicBezTo>
                <a:cubicBezTo>
                  <a:pt x="1103767" y="5785318"/>
                  <a:pt x="1098623" y="5790272"/>
                  <a:pt x="1092527" y="5793130"/>
                </a:cubicBezTo>
                <a:cubicBezTo>
                  <a:pt x="1086048" y="5796178"/>
                  <a:pt x="1078810" y="5798082"/>
                  <a:pt x="1071762" y="5799607"/>
                </a:cubicBezTo>
                <a:cubicBezTo>
                  <a:pt x="1040327" y="5806465"/>
                  <a:pt x="1008894" y="5812751"/>
                  <a:pt x="977653" y="5820182"/>
                </a:cubicBezTo>
                <a:cubicBezTo>
                  <a:pt x="971554" y="5821705"/>
                  <a:pt x="966411" y="5827801"/>
                  <a:pt x="960887" y="5831801"/>
                </a:cubicBezTo>
                <a:cubicBezTo>
                  <a:pt x="957266" y="5834470"/>
                  <a:pt x="953648" y="5838470"/>
                  <a:pt x="949646" y="5839042"/>
                </a:cubicBezTo>
                <a:cubicBezTo>
                  <a:pt x="919165" y="5843614"/>
                  <a:pt x="888877" y="5848949"/>
                  <a:pt x="858205" y="5851234"/>
                </a:cubicBezTo>
                <a:cubicBezTo>
                  <a:pt x="832486" y="5853138"/>
                  <a:pt x="807719" y="5852568"/>
                  <a:pt x="801053" y="5885715"/>
                </a:cubicBezTo>
                <a:cubicBezTo>
                  <a:pt x="799909" y="5891432"/>
                  <a:pt x="791717" y="5897528"/>
                  <a:pt x="785432" y="5900384"/>
                </a:cubicBezTo>
                <a:cubicBezTo>
                  <a:pt x="767524" y="5908576"/>
                  <a:pt x="748471" y="5914101"/>
                  <a:pt x="730754" y="5922482"/>
                </a:cubicBezTo>
                <a:cubicBezTo>
                  <a:pt x="672650" y="5950488"/>
                  <a:pt x="611880" y="5968205"/>
                  <a:pt x="546917" y="5964966"/>
                </a:cubicBezTo>
                <a:cubicBezTo>
                  <a:pt x="526724" y="5964014"/>
                  <a:pt x="507102" y="5953726"/>
                  <a:pt x="494337" y="5949915"/>
                </a:cubicBezTo>
                <a:cubicBezTo>
                  <a:pt x="457572" y="5964966"/>
                  <a:pt x="426709" y="5979445"/>
                  <a:pt x="394511" y="5990303"/>
                </a:cubicBezTo>
                <a:cubicBezTo>
                  <a:pt x="366127" y="6000019"/>
                  <a:pt x="336408" y="6006115"/>
                  <a:pt x="307259" y="6013163"/>
                </a:cubicBezTo>
                <a:cubicBezTo>
                  <a:pt x="296590" y="6015832"/>
                  <a:pt x="285732" y="6017355"/>
                  <a:pt x="274873" y="6018690"/>
                </a:cubicBezTo>
                <a:cubicBezTo>
                  <a:pt x="240965" y="6022880"/>
                  <a:pt x="205529" y="6012784"/>
                  <a:pt x="172384" y="6028786"/>
                </a:cubicBezTo>
                <a:cubicBezTo>
                  <a:pt x="155046" y="6037168"/>
                  <a:pt x="137898" y="6047265"/>
                  <a:pt x="119613" y="6051647"/>
                </a:cubicBezTo>
                <a:cubicBezTo>
                  <a:pt x="99990" y="6056409"/>
                  <a:pt x="80794" y="6063839"/>
                  <a:pt x="61197" y="6069150"/>
                </a:cubicBezTo>
                <a:lnTo>
                  <a:pt x="544" y="6073921"/>
                </a:lnTo>
                <a:lnTo>
                  <a:pt x="544" y="5946682"/>
                </a:lnTo>
                <a:lnTo>
                  <a:pt x="0" y="5946682"/>
                </a:lnTo>
                <a:lnTo>
                  <a:pt x="0" y="1335314"/>
                </a:lnTo>
                <a:lnTo>
                  <a:pt x="0" y="873938"/>
                </a:lnTo>
                <a:close/>
              </a:path>
            </a:pathLst>
          </a:custGeom>
          <a:effectLst>
            <a:outerShdw blurRad="381000" dist="152400" dir="5400000" algn="t" rotWithShape="0">
              <a:prstClr val="black">
                <a:alpha val="20000"/>
              </a:prstClr>
            </a:outerShdw>
          </a:effectLst>
        </p:spPr>
      </p:pic>
      <p:sp>
        <p:nvSpPr>
          <p:cNvPr id="18" name="Rectangle 41">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8350" cy="6038850"/>
          </a:xfrm>
          <a:custGeom>
            <a:avLst/>
            <a:gdLst>
              <a:gd name="connsiteX0" fmla="*/ 0 w 12192000"/>
              <a:gd name="connsiteY0" fmla="*/ 0 h 5835650"/>
              <a:gd name="connsiteX1" fmla="*/ 12192000 w 12192000"/>
              <a:gd name="connsiteY1" fmla="*/ 0 h 5835650"/>
              <a:gd name="connsiteX2" fmla="*/ 12192000 w 12192000"/>
              <a:gd name="connsiteY2" fmla="*/ 5835650 h 5835650"/>
              <a:gd name="connsiteX3" fmla="*/ 0 w 12192000"/>
              <a:gd name="connsiteY3" fmla="*/ 5835650 h 5835650"/>
              <a:gd name="connsiteX4" fmla="*/ 0 w 12192000"/>
              <a:gd name="connsiteY4" fmla="*/ 0 h 5835650"/>
              <a:gd name="connsiteX0" fmla="*/ 0 w 12198350"/>
              <a:gd name="connsiteY0" fmla="*/ 0 h 5835650"/>
              <a:gd name="connsiteX1" fmla="*/ 12192000 w 12198350"/>
              <a:gd name="connsiteY1" fmla="*/ 0 h 5835650"/>
              <a:gd name="connsiteX2" fmla="*/ 12198350 w 12198350"/>
              <a:gd name="connsiteY2" fmla="*/ 3505200 h 5835650"/>
              <a:gd name="connsiteX3" fmla="*/ 12192000 w 12198350"/>
              <a:gd name="connsiteY3" fmla="*/ 5835650 h 5835650"/>
              <a:gd name="connsiteX4" fmla="*/ 0 w 12198350"/>
              <a:gd name="connsiteY4" fmla="*/ 5835650 h 5835650"/>
              <a:gd name="connsiteX5" fmla="*/ 0 w 12198350"/>
              <a:gd name="connsiteY5" fmla="*/ 0 h 5835650"/>
              <a:gd name="connsiteX0" fmla="*/ 0 w 12198350"/>
              <a:gd name="connsiteY0" fmla="*/ 0 h 5835650"/>
              <a:gd name="connsiteX1" fmla="*/ 12192000 w 12198350"/>
              <a:gd name="connsiteY1" fmla="*/ 0 h 5835650"/>
              <a:gd name="connsiteX2" fmla="*/ 12198350 w 12198350"/>
              <a:gd name="connsiteY2" fmla="*/ 3505200 h 5835650"/>
              <a:gd name="connsiteX3" fmla="*/ 12192000 w 12198350"/>
              <a:gd name="connsiteY3" fmla="*/ 5835650 h 5835650"/>
              <a:gd name="connsiteX4" fmla="*/ 5060950 w 12198350"/>
              <a:gd name="connsiteY4" fmla="*/ 5835650 h 5835650"/>
              <a:gd name="connsiteX5" fmla="*/ 0 w 12198350"/>
              <a:gd name="connsiteY5" fmla="*/ 5835650 h 5835650"/>
              <a:gd name="connsiteX6" fmla="*/ 0 w 12198350"/>
              <a:gd name="connsiteY6" fmla="*/ 0 h 5835650"/>
              <a:gd name="connsiteX0" fmla="*/ 0 w 12198350"/>
              <a:gd name="connsiteY0" fmla="*/ 0 h 5835650"/>
              <a:gd name="connsiteX1" fmla="*/ 12192000 w 12198350"/>
              <a:gd name="connsiteY1" fmla="*/ 0 h 5835650"/>
              <a:gd name="connsiteX2" fmla="*/ 12198350 w 12198350"/>
              <a:gd name="connsiteY2" fmla="*/ 3505200 h 5835650"/>
              <a:gd name="connsiteX3" fmla="*/ 12192000 w 12198350"/>
              <a:gd name="connsiteY3" fmla="*/ 5835650 h 5835650"/>
              <a:gd name="connsiteX4" fmla="*/ 5060950 w 12198350"/>
              <a:gd name="connsiteY4" fmla="*/ 5835650 h 5835650"/>
              <a:gd name="connsiteX5" fmla="*/ 1822450 w 12198350"/>
              <a:gd name="connsiteY5" fmla="*/ 5829300 h 5835650"/>
              <a:gd name="connsiteX6" fmla="*/ 0 w 12198350"/>
              <a:gd name="connsiteY6" fmla="*/ 5835650 h 5835650"/>
              <a:gd name="connsiteX7" fmla="*/ 0 w 12198350"/>
              <a:gd name="connsiteY7" fmla="*/ 0 h 5835650"/>
              <a:gd name="connsiteX0" fmla="*/ 0 w 12198350"/>
              <a:gd name="connsiteY0" fmla="*/ 0 h 5835650"/>
              <a:gd name="connsiteX1" fmla="*/ 12192000 w 12198350"/>
              <a:gd name="connsiteY1" fmla="*/ 0 h 5835650"/>
              <a:gd name="connsiteX2" fmla="*/ 12198350 w 12198350"/>
              <a:gd name="connsiteY2" fmla="*/ 3505200 h 5835650"/>
              <a:gd name="connsiteX3" fmla="*/ 12192000 w 12198350"/>
              <a:gd name="connsiteY3" fmla="*/ 5835650 h 5835650"/>
              <a:gd name="connsiteX4" fmla="*/ 5060950 w 12198350"/>
              <a:gd name="connsiteY4" fmla="*/ 5835650 h 5835650"/>
              <a:gd name="connsiteX5" fmla="*/ 1727200 w 12198350"/>
              <a:gd name="connsiteY5" fmla="*/ 5486400 h 5835650"/>
              <a:gd name="connsiteX6" fmla="*/ 0 w 12198350"/>
              <a:gd name="connsiteY6" fmla="*/ 5835650 h 5835650"/>
              <a:gd name="connsiteX7" fmla="*/ 0 w 12198350"/>
              <a:gd name="connsiteY7" fmla="*/ 0 h 5835650"/>
              <a:gd name="connsiteX0" fmla="*/ 0 w 12198350"/>
              <a:gd name="connsiteY0" fmla="*/ 0 h 5835650"/>
              <a:gd name="connsiteX1" fmla="*/ 12192000 w 12198350"/>
              <a:gd name="connsiteY1" fmla="*/ 0 h 5835650"/>
              <a:gd name="connsiteX2" fmla="*/ 12198350 w 12198350"/>
              <a:gd name="connsiteY2" fmla="*/ 3505200 h 5835650"/>
              <a:gd name="connsiteX3" fmla="*/ 12192000 w 12198350"/>
              <a:gd name="connsiteY3" fmla="*/ 5835650 h 5835650"/>
              <a:gd name="connsiteX4" fmla="*/ 5060950 w 12198350"/>
              <a:gd name="connsiteY4" fmla="*/ 5835650 h 5835650"/>
              <a:gd name="connsiteX5" fmla="*/ 3854450 w 12198350"/>
              <a:gd name="connsiteY5" fmla="*/ 5695950 h 5835650"/>
              <a:gd name="connsiteX6" fmla="*/ 1727200 w 12198350"/>
              <a:gd name="connsiteY6" fmla="*/ 5486400 h 5835650"/>
              <a:gd name="connsiteX7" fmla="*/ 0 w 12198350"/>
              <a:gd name="connsiteY7" fmla="*/ 5835650 h 5835650"/>
              <a:gd name="connsiteX8" fmla="*/ 0 w 12198350"/>
              <a:gd name="connsiteY8" fmla="*/ 0 h 5835650"/>
              <a:gd name="connsiteX0" fmla="*/ 0 w 12198350"/>
              <a:gd name="connsiteY0" fmla="*/ 0 h 5842000"/>
              <a:gd name="connsiteX1" fmla="*/ 12192000 w 12198350"/>
              <a:gd name="connsiteY1" fmla="*/ 0 h 5842000"/>
              <a:gd name="connsiteX2" fmla="*/ 12198350 w 12198350"/>
              <a:gd name="connsiteY2" fmla="*/ 3505200 h 5842000"/>
              <a:gd name="connsiteX3" fmla="*/ 12192000 w 12198350"/>
              <a:gd name="connsiteY3" fmla="*/ 5835650 h 5842000"/>
              <a:gd name="connsiteX4" fmla="*/ 5060950 w 12198350"/>
              <a:gd name="connsiteY4" fmla="*/ 5835650 h 5842000"/>
              <a:gd name="connsiteX5" fmla="*/ 3663950 w 12198350"/>
              <a:gd name="connsiteY5" fmla="*/ 5842000 h 5842000"/>
              <a:gd name="connsiteX6" fmla="*/ 1727200 w 12198350"/>
              <a:gd name="connsiteY6" fmla="*/ 5486400 h 5842000"/>
              <a:gd name="connsiteX7" fmla="*/ 0 w 12198350"/>
              <a:gd name="connsiteY7" fmla="*/ 5835650 h 5842000"/>
              <a:gd name="connsiteX8" fmla="*/ 0 w 12198350"/>
              <a:gd name="connsiteY8" fmla="*/ 0 h 5842000"/>
              <a:gd name="connsiteX0" fmla="*/ 0 w 12198350"/>
              <a:gd name="connsiteY0" fmla="*/ 0 h 5924550"/>
              <a:gd name="connsiteX1" fmla="*/ 12192000 w 12198350"/>
              <a:gd name="connsiteY1" fmla="*/ 0 h 5924550"/>
              <a:gd name="connsiteX2" fmla="*/ 12198350 w 12198350"/>
              <a:gd name="connsiteY2" fmla="*/ 3505200 h 5924550"/>
              <a:gd name="connsiteX3" fmla="*/ 12192000 w 12198350"/>
              <a:gd name="connsiteY3" fmla="*/ 5835650 h 5924550"/>
              <a:gd name="connsiteX4" fmla="*/ 4883150 w 12198350"/>
              <a:gd name="connsiteY4" fmla="*/ 5924550 h 5924550"/>
              <a:gd name="connsiteX5" fmla="*/ 3663950 w 12198350"/>
              <a:gd name="connsiteY5" fmla="*/ 5842000 h 5924550"/>
              <a:gd name="connsiteX6" fmla="*/ 1727200 w 12198350"/>
              <a:gd name="connsiteY6" fmla="*/ 5486400 h 5924550"/>
              <a:gd name="connsiteX7" fmla="*/ 0 w 12198350"/>
              <a:gd name="connsiteY7" fmla="*/ 5835650 h 5924550"/>
              <a:gd name="connsiteX8" fmla="*/ 0 w 12198350"/>
              <a:gd name="connsiteY8" fmla="*/ 0 h 5924550"/>
              <a:gd name="connsiteX0" fmla="*/ 0 w 12198350"/>
              <a:gd name="connsiteY0" fmla="*/ 0 h 5924550"/>
              <a:gd name="connsiteX1" fmla="*/ 12192000 w 12198350"/>
              <a:gd name="connsiteY1" fmla="*/ 0 h 5924550"/>
              <a:gd name="connsiteX2" fmla="*/ 12198350 w 12198350"/>
              <a:gd name="connsiteY2" fmla="*/ 3505200 h 5924550"/>
              <a:gd name="connsiteX3" fmla="*/ 12192000 w 12198350"/>
              <a:gd name="connsiteY3" fmla="*/ 5835650 h 5924550"/>
              <a:gd name="connsiteX4" fmla="*/ 8318500 w 12198350"/>
              <a:gd name="connsiteY4" fmla="*/ 5867400 h 5924550"/>
              <a:gd name="connsiteX5" fmla="*/ 4883150 w 12198350"/>
              <a:gd name="connsiteY5" fmla="*/ 5924550 h 5924550"/>
              <a:gd name="connsiteX6" fmla="*/ 3663950 w 12198350"/>
              <a:gd name="connsiteY6" fmla="*/ 5842000 h 5924550"/>
              <a:gd name="connsiteX7" fmla="*/ 1727200 w 12198350"/>
              <a:gd name="connsiteY7" fmla="*/ 5486400 h 5924550"/>
              <a:gd name="connsiteX8" fmla="*/ 0 w 12198350"/>
              <a:gd name="connsiteY8" fmla="*/ 5835650 h 5924550"/>
              <a:gd name="connsiteX9" fmla="*/ 0 w 12198350"/>
              <a:gd name="connsiteY9" fmla="*/ 0 h 5924550"/>
              <a:gd name="connsiteX0" fmla="*/ 0 w 12198350"/>
              <a:gd name="connsiteY0" fmla="*/ 0 h 6038850"/>
              <a:gd name="connsiteX1" fmla="*/ 12192000 w 12198350"/>
              <a:gd name="connsiteY1" fmla="*/ 0 h 6038850"/>
              <a:gd name="connsiteX2" fmla="*/ 12198350 w 12198350"/>
              <a:gd name="connsiteY2" fmla="*/ 3505200 h 6038850"/>
              <a:gd name="connsiteX3" fmla="*/ 12192000 w 12198350"/>
              <a:gd name="connsiteY3" fmla="*/ 5835650 h 6038850"/>
              <a:gd name="connsiteX4" fmla="*/ 7219950 w 12198350"/>
              <a:gd name="connsiteY4" fmla="*/ 6038850 h 6038850"/>
              <a:gd name="connsiteX5" fmla="*/ 4883150 w 12198350"/>
              <a:gd name="connsiteY5" fmla="*/ 5924550 h 6038850"/>
              <a:gd name="connsiteX6" fmla="*/ 3663950 w 12198350"/>
              <a:gd name="connsiteY6" fmla="*/ 5842000 h 6038850"/>
              <a:gd name="connsiteX7" fmla="*/ 1727200 w 12198350"/>
              <a:gd name="connsiteY7" fmla="*/ 5486400 h 6038850"/>
              <a:gd name="connsiteX8" fmla="*/ 0 w 12198350"/>
              <a:gd name="connsiteY8" fmla="*/ 5835650 h 6038850"/>
              <a:gd name="connsiteX9" fmla="*/ 0 w 12198350"/>
              <a:gd name="connsiteY9" fmla="*/ 0 h 6038850"/>
              <a:gd name="connsiteX0" fmla="*/ 0 w 12198350"/>
              <a:gd name="connsiteY0" fmla="*/ 0 h 6038850"/>
              <a:gd name="connsiteX1" fmla="*/ 12192000 w 12198350"/>
              <a:gd name="connsiteY1" fmla="*/ 0 h 6038850"/>
              <a:gd name="connsiteX2" fmla="*/ 12198350 w 12198350"/>
              <a:gd name="connsiteY2" fmla="*/ 3505200 h 6038850"/>
              <a:gd name="connsiteX3" fmla="*/ 12192000 w 12198350"/>
              <a:gd name="connsiteY3" fmla="*/ 5835650 h 6038850"/>
              <a:gd name="connsiteX4" fmla="*/ 9766300 w 12198350"/>
              <a:gd name="connsiteY4" fmla="*/ 5924550 h 6038850"/>
              <a:gd name="connsiteX5" fmla="*/ 7219950 w 12198350"/>
              <a:gd name="connsiteY5" fmla="*/ 6038850 h 6038850"/>
              <a:gd name="connsiteX6" fmla="*/ 4883150 w 12198350"/>
              <a:gd name="connsiteY6" fmla="*/ 5924550 h 6038850"/>
              <a:gd name="connsiteX7" fmla="*/ 3663950 w 12198350"/>
              <a:gd name="connsiteY7" fmla="*/ 5842000 h 6038850"/>
              <a:gd name="connsiteX8" fmla="*/ 1727200 w 12198350"/>
              <a:gd name="connsiteY8" fmla="*/ 5486400 h 6038850"/>
              <a:gd name="connsiteX9" fmla="*/ 0 w 12198350"/>
              <a:gd name="connsiteY9" fmla="*/ 5835650 h 6038850"/>
              <a:gd name="connsiteX10" fmla="*/ 0 w 12198350"/>
              <a:gd name="connsiteY10" fmla="*/ 0 h 6038850"/>
              <a:gd name="connsiteX0" fmla="*/ 0 w 12198350"/>
              <a:gd name="connsiteY0" fmla="*/ 0 h 6038850"/>
              <a:gd name="connsiteX1" fmla="*/ 12192000 w 12198350"/>
              <a:gd name="connsiteY1" fmla="*/ 0 h 6038850"/>
              <a:gd name="connsiteX2" fmla="*/ 12198350 w 12198350"/>
              <a:gd name="connsiteY2" fmla="*/ 3505200 h 6038850"/>
              <a:gd name="connsiteX3" fmla="*/ 12192000 w 12198350"/>
              <a:gd name="connsiteY3" fmla="*/ 5835650 h 6038850"/>
              <a:gd name="connsiteX4" fmla="*/ 8813800 w 12198350"/>
              <a:gd name="connsiteY4" fmla="*/ 5746750 h 6038850"/>
              <a:gd name="connsiteX5" fmla="*/ 7219950 w 12198350"/>
              <a:gd name="connsiteY5" fmla="*/ 6038850 h 6038850"/>
              <a:gd name="connsiteX6" fmla="*/ 4883150 w 12198350"/>
              <a:gd name="connsiteY6" fmla="*/ 5924550 h 6038850"/>
              <a:gd name="connsiteX7" fmla="*/ 3663950 w 12198350"/>
              <a:gd name="connsiteY7" fmla="*/ 5842000 h 6038850"/>
              <a:gd name="connsiteX8" fmla="*/ 1727200 w 12198350"/>
              <a:gd name="connsiteY8" fmla="*/ 5486400 h 6038850"/>
              <a:gd name="connsiteX9" fmla="*/ 0 w 12198350"/>
              <a:gd name="connsiteY9" fmla="*/ 5835650 h 6038850"/>
              <a:gd name="connsiteX10" fmla="*/ 0 w 12198350"/>
              <a:gd name="connsiteY10" fmla="*/ 0 h 6038850"/>
              <a:gd name="connsiteX0" fmla="*/ 0 w 12198350"/>
              <a:gd name="connsiteY0" fmla="*/ 0 h 6038850"/>
              <a:gd name="connsiteX1" fmla="*/ 12192000 w 12198350"/>
              <a:gd name="connsiteY1" fmla="*/ 0 h 6038850"/>
              <a:gd name="connsiteX2" fmla="*/ 12198350 w 12198350"/>
              <a:gd name="connsiteY2" fmla="*/ 3505200 h 6038850"/>
              <a:gd name="connsiteX3" fmla="*/ 10255250 w 12198350"/>
              <a:gd name="connsiteY3" fmla="*/ 4978400 h 6038850"/>
              <a:gd name="connsiteX4" fmla="*/ 8813800 w 12198350"/>
              <a:gd name="connsiteY4" fmla="*/ 5746750 h 6038850"/>
              <a:gd name="connsiteX5" fmla="*/ 7219950 w 12198350"/>
              <a:gd name="connsiteY5" fmla="*/ 6038850 h 6038850"/>
              <a:gd name="connsiteX6" fmla="*/ 4883150 w 12198350"/>
              <a:gd name="connsiteY6" fmla="*/ 5924550 h 6038850"/>
              <a:gd name="connsiteX7" fmla="*/ 3663950 w 12198350"/>
              <a:gd name="connsiteY7" fmla="*/ 5842000 h 6038850"/>
              <a:gd name="connsiteX8" fmla="*/ 1727200 w 12198350"/>
              <a:gd name="connsiteY8" fmla="*/ 5486400 h 6038850"/>
              <a:gd name="connsiteX9" fmla="*/ 0 w 12198350"/>
              <a:gd name="connsiteY9" fmla="*/ 5835650 h 6038850"/>
              <a:gd name="connsiteX10" fmla="*/ 0 w 12198350"/>
              <a:gd name="connsiteY10" fmla="*/ 0 h 6038850"/>
              <a:gd name="connsiteX0" fmla="*/ 0 w 12198350"/>
              <a:gd name="connsiteY0" fmla="*/ 0 h 6038850"/>
              <a:gd name="connsiteX1" fmla="*/ 12192000 w 12198350"/>
              <a:gd name="connsiteY1" fmla="*/ 0 h 6038850"/>
              <a:gd name="connsiteX2" fmla="*/ 12198350 w 12198350"/>
              <a:gd name="connsiteY2" fmla="*/ 3505200 h 6038850"/>
              <a:gd name="connsiteX3" fmla="*/ 8813800 w 12198350"/>
              <a:gd name="connsiteY3" fmla="*/ 5746750 h 6038850"/>
              <a:gd name="connsiteX4" fmla="*/ 7219950 w 12198350"/>
              <a:gd name="connsiteY4" fmla="*/ 6038850 h 6038850"/>
              <a:gd name="connsiteX5" fmla="*/ 4883150 w 12198350"/>
              <a:gd name="connsiteY5" fmla="*/ 5924550 h 6038850"/>
              <a:gd name="connsiteX6" fmla="*/ 3663950 w 12198350"/>
              <a:gd name="connsiteY6" fmla="*/ 5842000 h 6038850"/>
              <a:gd name="connsiteX7" fmla="*/ 1727200 w 12198350"/>
              <a:gd name="connsiteY7" fmla="*/ 5486400 h 6038850"/>
              <a:gd name="connsiteX8" fmla="*/ 0 w 12198350"/>
              <a:gd name="connsiteY8" fmla="*/ 5835650 h 6038850"/>
              <a:gd name="connsiteX9" fmla="*/ 0 w 12198350"/>
              <a:gd name="connsiteY9" fmla="*/ 0 h 6038850"/>
              <a:gd name="connsiteX0" fmla="*/ 0 w 12198350"/>
              <a:gd name="connsiteY0" fmla="*/ 0 h 6038850"/>
              <a:gd name="connsiteX1" fmla="*/ 12192000 w 12198350"/>
              <a:gd name="connsiteY1" fmla="*/ 0 h 6038850"/>
              <a:gd name="connsiteX2" fmla="*/ 12198350 w 12198350"/>
              <a:gd name="connsiteY2" fmla="*/ 3505200 h 6038850"/>
              <a:gd name="connsiteX3" fmla="*/ 10623550 w 12198350"/>
              <a:gd name="connsiteY3" fmla="*/ 4800600 h 6038850"/>
              <a:gd name="connsiteX4" fmla="*/ 8813800 w 12198350"/>
              <a:gd name="connsiteY4" fmla="*/ 5746750 h 6038850"/>
              <a:gd name="connsiteX5" fmla="*/ 7219950 w 12198350"/>
              <a:gd name="connsiteY5" fmla="*/ 6038850 h 6038850"/>
              <a:gd name="connsiteX6" fmla="*/ 4883150 w 12198350"/>
              <a:gd name="connsiteY6" fmla="*/ 5924550 h 6038850"/>
              <a:gd name="connsiteX7" fmla="*/ 3663950 w 12198350"/>
              <a:gd name="connsiteY7" fmla="*/ 5842000 h 6038850"/>
              <a:gd name="connsiteX8" fmla="*/ 1727200 w 12198350"/>
              <a:gd name="connsiteY8" fmla="*/ 5486400 h 6038850"/>
              <a:gd name="connsiteX9" fmla="*/ 0 w 12198350"/>
              <a:gd name="connsiteY9" fmla="*/ 5835650 h 6038850"/>
              <a:gd name="connsiteX10" fmla="*/ 0 w 12198350"/>
              <a:gd name="connsiteY10" fmla="*/ 0 h 6038850"/>
              <a:gd name="connsiteX0" fmla="*/ 0 w 12198350"/>
              <a:gd name="connsiteY0" fmla="*/ 0 h 6038850"/>
              <a:gd name="connsiteX1" fmla="*/ 12192000 w 12198350"/>
              <a:gd name="connsiteY1" fmla="*/ 0 h 6038850"/>
              <a:gd name="connsiteX2" fmla="*/ 12198350 w 12198350"/>
              <a:gd name="connsiteY2" fmla="*/ 3505200 h 6038850"/>
              <a:gd name="connsiteX3" fmla="*/ 10185400 w 12198350"/>
              <a:gd name="connsiteY3" fmla="*/ 4978400 h 6038850"/>
              <a:gd name="connsiteX4" fmla="*/ 8813800 w 12198350"/>
              <a:gd name="connsiteY4" fmla="*/ 5746750 h 6038850"/>
              <a:gd name="connsiteX5" fmla="*/ 7219950 w 12198350"/>
              <a:gd name="connsiteY5" fmla="*/ 6038850 h 6038850"/>
              <a:gd name="connsiteX6" fmla="*/ 4883150 w 12198350"/>
              <a:gd name="connsiteY6" fmla="*/ 5924550 h 6038850"/>
              <a:gd name="connsiteX7" fmla="*/ 3663950 w 12198350"/>
              <a:gd name="connsiteY7" fmla="*/ 5842000 h 6038850"/>
              <a:gd name="connsiteX8" fmla="*/ 1727200 w 12198350"/>
              <a:gd name="connsiteY8" fmla="*/ 5486400 h 6038850"/>
              <a:gd name="connsiteX9" fmla="*/ 0 w 12198350"/>
              <a:gd name="connsiteY9" fmla="*/ 5835650 h 6038850"/>
              <a:gd name="connsiteX10" fmla="*/ 0 w 12198350"/>
              <a:gd name="connsiteY10" fmla="*/ 0 h 6038850"/>
              <a:gd name="connsiteX0" fmla="*/ 0 w 12198350"/>
              <a:gd name="connsiteY0" fmla="*/ 0 h 6038850"/>
              <a:gd name="connsiteX1" fmla="*/ 12192000 w 12198350"/>
              <a:gd name="connsiteY1" fmla="*/ 0 h 6038850"/>
              <a:gd name="connsiteX2" fmla="*/ 12198350 w 12198350"/>
              <a:gd name="connsiteY2" fmla="*/ 3505200 h 6038850"/>
              <a:gd name="connsiteX3" fmla="*/ 11766550 w 12198350"/>
              <a:gd name="connsiteY3" fmla="*/ 4108450 h 6038850"/>
              <a:gd name="connsiteX4" fmla="*/ 10185400 w 12198350"/>
              <a:gd name="connsiteY4" fmla="*/ 4978400 h 6038850"/>
              <a:gd name="connsiteX5" fmla="*/ 8813800 w 12198350"/>
              <a:gd name="connsiteY5" fmla="*/ 5746750 h 6038850"/>
              <a:gd name="connsiteX6" fmla="*/ 7219950 w 12198350"/>
              <a:gd name="connsiteY6" fmla="*/ 6038850 h 6038850"/>
              <a:gd name="connsiteX7" fmla="*/ 4883150 w 12198350"/>
              <a:gd name="connsiteY7" fmla="*/ 5924550 h 6038850"/>
              <a:gd name="connsiteX8" fmla="*/ 3663950 w 12198350"/>
              <a:gd name="connsiteY8" fmla="*/ 5842000 h 6038850"/>
              <a:gd name="connsiteX9" fmla="*/ 1727200 w 12198350"/>
              <a:gd name="connsiteY9" fmla="*/ 5486400 h 6038850"/>
              <a:gd name="connsiteX10" fmla="*/ 0 w 12198350"/>
              <a:gd name="connsiteY10" fmla="*/ 5835650 h 6038850"/>
              <a:gd name="connsiteX11" fmla="*/ 0 w 12198350"/>
              <a:gd name="connsiteY11" fmla="*/ 0 h 6038850"/>
              <a:gd name="connsiteX0" fmla="*/ 0 w 12198350"/>
              <a:gd name="connsiteY0" fmla="*/ 0 h 6038850"/>
              <a:gd name="connsiteX1" fmla="*/ 12192000 w 12198350"/>
              <a:gd name="connsiteY1" fmla="*/ 0 h 6038850"/>
              <a:gd name="connsiteX2" fmla="*/ 12198350 w 12198350"/>
              <a:gd name="connsiteY2" fmla="*/ 3505200 h 6038850"/>
              <a:gd name="connsiteX3" fmla="*/ 11341100 w 12198350"/>
              <a:gd name="connsiteY3" fmla="*/ 4267200 h 6038850"/>
              <a:gd name="connsiteX4" fmla="*/ 10185400 w 12198350"/>
              <a:gd name="connsiteY4" fmla="*/ 4978400 h 6038850"/>
              <a:gd name="connsiteX5" fmla="*/ 8813800 w 12198350"/>
              <a:gd name="connsiteY5" fmla="*/ 5746750 h 6038850"/>
              <a:gd name="connsiteX6" fmla="*/ 7219950 w 12198350"/>
              <a:gd name="connsiteY6" fmla="*/ 6038850 h 6038850"/>
              <a:gd name="connsiteX7" fmla="*/ 4883150 w 12198350"/>
              <a:gd name="connsiteY7" fmla="*/ 5924550 h 6038850"/>
              <a:gd name="connsiteX8" fmla="*/ 3663950 w 12198350"/>
              <a:gd name="connsiteY8" fmla="*/ 5842000 h 6038850"/>
              <a:gd name="connsiteX9" fmla="*/ 1727200 w 12198350"/>
              <a:gd name="connsiteY9" fmla="*/ 5486400 h 6038850"/>
              <a:gd name="connsiteX10" fmla="*/ 0 w 12198350"/>
              <a:gd name="connsiteY10" fmla="*/ 5835650 h 6038850"/>
              <a:gd name="connsiteX11" fmla="*/ 0 w 12198350"/>
              <a:gd name="connsiteY11" fmla="*/ 0 h 6038850"/>
              <a:gd name="connsiteX0" fmla="*/ 0 w 12198350"/>
              <a:gd name="connsiteY0" fmla="*/ 0 h 6038850"/>
              <a:gd name="connsiteX1" fmla="*/ 12192000 w 12198350"/>
              <a:gd name="connsiteY1" fmla="*/ 0 h 6038850"/>
              <a:gd name="connsiteX2" fmla="*/ 12198350 w 12198350"/>
              <a:gd name="connsiteY2" fmla="*/ 3505200 h 6038850"/>
              <a:gd name="connsiteX3" fmla="*/ 11341100 w 12198350"/>
              <a:gd name="connsiteY3" fmla="*/ 4267200 h 6038850"/>
              <a:gd name="connsiteX4" fmla="*/ 10185400 w 12198350"/>
              <a:gd name="connsiteY4" fmla="*/ 4978400 h 6038850"/>
              <a:gd name="connsiteX5" fmla="*/ 8813800 w 12198350"/>
              <a:gd name="connsiteY5" fmla="*/ 5746750 h 6038850"/>
              <a:gd name="connsiteX6" fmla="*/ 7219950 w 12198350"/>
              <a:gd name="connsiteY6" fmla="*/ 6038850 h 6038850"/>
              <a:gd name="connsiteX7" fmla="*/ 4883150 w 12198350"/>
              <a:gd name="connsiteY7" fmla="*/ 5924550 h 6038850"/>
              <a:gd name="connsiteX8" fmla="*/ 3663950 w 12198350"/>
              <a:gd name="connsiteY8" fmla="*/ 5842000 h 6038850"/>
              <a:gd name="connsiteX9" fmla="*/ 1727200 w 12198350"/>
              <a:gd name="connsiteY9" fmla="*/ 5486400 h 6038850"/>
              <a:gd name="connsiteX10" fmla="*/ 0 w 12198350"/>
              <a:gd name="connsiteY10" fmla="*/ 5835650 h 6038850"/>
              <a:gd name="connsiteX11" fmla="*/ 0 w 12198350"/>
              <a:gd name="connsiteY11" fmla="*/ 0 h 6038850"/>
              <a:gd name="connsiteX0" fmla="*/ 0 w 12198350"/>
              <a:gd name="connsiteY0" fmla="*/ 0 h 6038850"/>
              <a:gd name="connsiteX1" fmla="*/ 12192000 w 12198350"/>
              <a:gd name="connsiteY1" fmla="*/ 0 h 6038850"/>
              <a:gd name="connsiteX2" fmla="*/ 12198350 w 12198350"/>
              <a:gd name="connsiteY2" fmla="*/ 3505200 h 6038850"/>
              <a:gd name="connsiteX3" fmla="*/ 11341100 w 12198350"/>
              <a:gd name="connsiteY3" fmla="*/ 4267200 h 6038850"/>
              <a:gd name="connsiteX4" fmla="*/ 10185400 w 12198350"/>
              <a:gd name="connsiteY4" fmla="*/ 4978400 h 6038850"/>
              <a:gd name="connsiteX5" fmla="*/ 8813800 w 12198350"/>
              <a:gd name="connsiteY5" fmla="*/ 5746750 h 6038850"/>
              <a:gd name="connsiteX6" fmla="*/ 7219950 w 12198350"/>
              <a:gd name="connsiteY6" fmla="*/ 6038850 h 6038850"/>
              <a:gd name="connsiteX7" fmla="*/ 4883150 w 12198350"/>
              <a:gd name="connsiteY7" fmla="*/ 5924550 h 6038850"/>
              <a:gd name="connsiteX8" fmla="*/ 3663950 w 12198350"/>
              <a:gd name="connsiteY8" fmla="*/ 5842000 h 6038850"/>
              <a:gd name="connsiteX9" fmla="*/ 1727200 w 12198350"/>
              <a:gd name="connsiteY9" fmla="*/ 5486400 h 6038850"/>
              <a:gd name="connsiteX10" fmla="*/ 0 w 12198350"/>
              <a:gd name="connsiteY10" fmla="*/ 5835650 h 6038850"/>
              <a:gd name="connsiteX11" fmla="*/ 0 w 12198350"/>
              <a:gd name="connsiteY11" fmla="*/ 0 h 6038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8350" h="6038850">
                <a:moveTo>
                  <a:pt x="0" y="0"/>
                </a:moveTo>
                <a:lnTo>
                  <a:pt x="12192000" y="0"/>
                </a:lnTo>
                <a:cubicBezTo>
                  <a:pt x="12194117" y="1168400"/>
                  <a:pt x="12196233" y="2336800"/>
                  <a:pt x="12198350" y="3505200"/>
                </a:cubicBezTo>
                <a:cubicBezTo>
                  <a:pt x="11828992" y="3872442"/>
                  <a:pt x="11606741" y="4015317"/>
                  <a:pt x="11341100" y="4267200"/>
                </a:cubicBezTo>
                <a:cubicBezTo>
                  <a:pt x="11005609" y="4512733"/>
                  <a:pt x="10677525" y="4705350"/>
                  <a:pt x="10185400" y="4978400"/>
                </a:cubicBezTo>
                <a:cubicBezTo>
                  <a:pt x="9693275" y="5251450"/>
                  <a:pt x="9381067" y="5540375"/>
                  <a:pt x="8813800" y="5746750"/>
                </a:cubicBezTo>
                <a:lnTo>
                  <a:pt x="7219950" y="6038850"/>
                </a:lnTo>
                <a:lnTo>
                  <a:pt x="4883150" y="5924550"/>
                </a:lnTo>
                <a:lnTo>
                  <a:pt x="3663950" y="5842000"/>
                </a:lnTo>
                <a:lnTo>
                  <a:pt x="1727200" y="5486400"/>
                </a:lnTo>
                <a:lnTo>
                  <a:pt x="0" y="5835650"/>
                </a:lnTo>
                <a:lnTo>
                  <a:pt x="0" y="0"/>
                </a:lnTo>
                <a:close/>
              </a:path>
            </a:pathLst>
          </a:custGeom>
          <a:gradFill flip="none" rotWithShape="1">
            <a:gsLst>
              <a:gs pos="0">
                <a:srgbClr val="000000">
                  <a:alpha val="60000"/>
                </a:srgbClr>
              </a:gs>
              <a:gs pos="100000">
                <a:srgbClr val="000000">
                  <a:alpha val="0"/>
                </a:srgbClr>
              </a:gs>
              <a:gs pos="68000">
                <a:srgbClr val="000000">
                  <a:alpha val="40000"/>
                </a:srgb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nvGrpSpPr>
          <p:cNvPr id="20" name="Group 19">
            <a:extLst>
              <a:ext uri="{FF2B5EF4-FFF2-40B4-BE49-F238E27FC236}">
                <a16:creationId xmlns:a16="http://schemas.microsoft.com/office/drawing/2014/main" id="{4252769E-B9F0-4068-A645-5BBEF16E9C2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4" y="3296010"/>
            <a:ext cx="12191456" cy="2849976"/>
            <a:chOff x="476" y="-3923157"/>
            <a:chExt cx="10667524" cy="2493729"/>
          </a:xfrm>
        </p:grpSpPr>
        <p:sp>
          <p:nvSpPr>
            <p:cNvPr id="21" name="Freeform: Shape 20">
              <a:extLst>
                <a:ext uri="{FF2B5EF4-FFF2-40B4-BE49-F238E27FC236}">
                  <a16:creationId xmlns:a16="http://schemas.microsoft.com/office/drawing/2014/main" id="{1E12D6AD-7096-45BB-9C02-468B2704C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6" y="-3923156"/>
              <a:ext cx="10667524" cy="2493728"/>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21">
              <a:extLst>
                <a:ext uri="{FF2B5EF4-FFF2-40B4-BE49-F238E27FC236}">
                  <a16:creationId xmlns:a16="http://schemas.microsoft.com/office/drawing/2014/main" id="{39953252-97DE-4766-B2F6-E4FDA2FDA6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6" y="-3923157"/>
              <a:ext cx="10667524" cy="2493728"/>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p:cNvSpPr>
            <a:spLocks noGrp="1"/>
          </p:cNvSpPr>
          <p:nvPr>
            <p:ph type="ctrTitle"/>
          </p:nvPr>
        </p:nvSpPr>
        <p:spPr>
          <a:xfrm>
            <a:off x="838199" y="1120676"/>
            <a:ext cx="7021513" cy="2308324"/>
          </a:xfrm>
        </p:spPr>
        <p:txBody>
          <a:bodyPr>
            <a:normAutofit/>
          </a:bodyPr>
          <a:lstStyle/>
          <a:p>
            <a:pPr algn="l"/>
            <a:r>
              <a:rPr lang="en-US" sz="6700">
                <a:solidFill>
                  <a:srgbClr val="FFFFFF"/>
                </a:solidFill>
              </a:rPr>
              <a:t>Active Participation</a:t>
            </a:r>
            <a:br>
              <a:rPr lang="en-US" sz="6700">
                <a:solidFill>
                  <a:srgbClr val="FFFFFF"/>
                </a:solidFill>
              </a:rPr>
            </a:br>
            <a:endParaRPr lang="en-US" sz="6700">
              <a:solidFill>
                <a:srgbClr val="FFFFFF"/>
              </a:solidFill>
            </a:endParaRPr>
          </a:p>
        </p:txBody>
      </p:sp>
      <p:sp>
        <p:nvSpPr>
          <p:cNvPr id="3" name="Subtitle 2"/>
          <p:cNvSpPr>
            <a:spLocks noGrp="1"/>
          </p:cNvSpPr>
          <p:nvPr>
            <p:ph type="subTitle" idx="1"/>
          </p:nvPr>
        </p:nvSpPr>
        <p:spPr>
          <a:xfrm>
            <a:off x="835024" y="3809999"/>
            <a:ext cx="7025753" cy="1012778"/>
          </a:xfrm>
        </p:spPr>
        <p:txBody>
          <a:bodyPr vert="horz" lIns="91440" tIns="45720" rIns="91440" bIns="45720" rtlCol="0">
            <a:normAutofit/>
          </a:bodyPr>
          <a:lstStyle/>
          <a:p>
            <a:pPr algn="l"/>
            <a:r>
              <a:rPr lang="en-US">
                <a:solidFill>
                  <a:srgbClr val="FFFFFF"/>
                </a:solidFill>
              </a:rPr>
              <a:t>What is Actually Required</a:t>
            </a:r>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58D919-CD31-EC0F-077A-B1ADE721FFE1}"/>
              </a:ext>
            </a:extLst>
          </p:cNvPr>
          <p:cNvSpPr>
            <a:spLocks noGrp="1"/>
          </p:cNvSpPr>
          <p:nvPr>
            <p:ph type="title"/>
          </p:nvPr>
        </p:nvSpPr>
        <p:spPr>
          <a:xfrm>
            <a:off x="466722" y="586855"/>
            <a:ext cx="3201366" cy="3387497"/>
          </a:xfrm>
        </p:spPr>
        <p:txBody>
          <a:bodyPr anchor="b">
            <a:normAutofit/>
          </a:bodyPr>
          <a:lstStyle/>
          <a:p>
            <a:pPr algn="ctr"/>
            <a:r>
              <a:rPr lang="en-US" sz="4000" dirty="0">
                <a:solidFill>
                  <a:srgbClr val="FFFFFF"/>
                </a:solidFill>
              </a:rPr>
              <a:t>Other ECBV Obligations</a:t>
            </a:r>
          </a:p>
        </p:txBody>
      </p:sp>
      <p:sp>
        <p:nvSpPr>
          <p:cNvPr id="3" name="Content Placeholder 2">
            <a:extLst>
              <a:ext uri="{FF2B5EF4-FFF2-40B4-BE49-F238E27FC236}">
                <a16:creationId xmlns:a16="http://schemas.microsoft.com/office/drawing/2014/main" id="{6E2071F3-19D5-5316-A323-4260D55F45E0}"/>
              </a:ext>
            </a:extLst>
          </p:cNvPr>
          <p:cNvSpPr>
            <a:spLocks noGrp="1"/>
          </p:cNvSpPr>
          <p:nvPr>
            <p:ph idx="1"/>
          </p:nvPr>
        </p:nvSpPr>
        <p:spPr>
          <a:xfrm>
            <a:off x="4810259" y="649480"/>
            <a:ext cx="6555347" cy="5546047"/>
          </a:xfrm>
        </p:spPr>
        <p:txBody>
          <a:bodyPr anchor="ctr">
            <a:normAutofit/>
          </a:bodyPr>
          <a:lstStyle/>
          <a:p>
            <a:r>
              <a:rPr lang="en-US" dirty="0"/>
              <a:t>Receive and Transmit Grievances – 107b-1(3)(B)</a:t>
            </a:r>
          </a:p>
          <a:p>
            <a:pPr marL="0" indent="0">
              <a:buNone/>
            </a:pPr>
            <a:endParaRPr lang="en-US" dirty="0"/>
          </a:p>
          <a:p>
            <a:r>
              <a:rPr lang="en-US" dirty="0"/>
              <a:t>Transfer and Promotion – 107b-1(3)(C)</a:t>
            </a:r>
          </a:p>
          <a:p>
            <a:pPr marL="0" indent="0">
              <a:buNone/>
            </a:pPr>
            <a:endParaRPr lang="en-US" dirty="0"/>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lang="en-US" dirty="0"/>
              <a:t>Training and Retraining - </a:t>
            </a:r>
            <a:r>
              <a:rPr kumimoji="0" lang="en-US" b="0" i="0" u="none" strike="noStrike" kern="1200" cap="none" spc="0" normalizeH="0" baseline="0" noProof="0" dirty="0">
                <a:ln>
                  <a:noFill/>
                </a:ln>
                <a:effectLst/>
                <a:uLnTx/>
                <a:uFillTx/>
                <a:latin typeface="Aptos" panose="020B0004020202020204"/>
                <a:ea typeface="+mn-ea"/>
                <a:cs typeface="+mn-cs"/>
              </a:rPr>
              <a:t>107b-1(3)(D)</a:t>
            </a:r>
          </a:p>
          <a:p>
            <a:pPr marL="0" marR="0" lvl="0" indent="0" defTabSz="914400" rtl="0" eaLnBrk="1" fontAlgn="auto" latinLnBrk="0" hangingPunct="1">
              <a:spcBef>
                <a:spcPts val="1000"/>
              </a:spcBef>
              <a:spcAft>
                <a:spcPts val="0"/>
              </a:spcAft>
              <a:buClrTx/>
              <a:buSzTx/>
              <a:buNone/>
              <a:tabLst/>
              <a:defRPr/>
            </a:pPr>
            <a:endParaRPr kumimoji="0" lang="en-US" b="0" i="0" u="none" strike="noStrike" kern="1200" cap="none" spc="0" normalizeH="0" baseline="0" noProof="0" dirty="0">
              <a:ln>
                <a:noFill/>
              </a:ln>
              <a:effectLst/>
              <a:uLnTx/>
              <a:uFillTx/>
              <a:latin typeface="Aptos" panose="020B0004020202020204"/>
              <a:ea typeface="+mn-ea"/>
              <a:cs typeface="+mn-cs"/>
            </a:endParaRP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lang="en-US" dirty="0">
                <a:latin typeface="Aptos" panose="020B0004020202020204"/>
              </a:rPr>
              <a:t>Sponsor Meetings - </a:t>
            </a:r>
            <a:r>
              <a:rPr kumimoji="0" lang="en-US" b="0" i="0" u="none" strike="noStrike" kern="1200" cap="none" spc="0" normalizeH="0" baseline="0" noProof="0" dirty="0">
                <a:ln>
                  <a:noFill/>
                </a:ln>
                <a:effectLst/>
                <a:uLnTx/>
                <a:uFillTx/>
                <a:latin typeface="Aptos" panose="020B0004020202020204"/>
                <a:ea typeface="+mn-ea"/>
                <a:cs typeface="+mn-cs"/>
              </a:rPr>
              <a:t>107b-1(3)(E)</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effectLst/>
              <a:uLnTx/>
              <a:uFillTx/>
              <a:latin typeface="Aptos" panose="020B0004020202020204"/>
              <a:ea typeface="+mn-ea"/>
              <a:cs typeface="+mn-cs"/>
            </a:endParaRPr>
          </a:p>
          <a:p>
            <a:endParaRPr lang="en-US" sz="2000" dirty="0"/>
          </a:p>
        </p:txBody>
      </p:sp>
    </p:spTree>
    <p:extLst>
      <p:ext uri="{BB962C8B-B14F-4D97-AF65-F5344CB8AC3E}">
        <p14:creationId xmlns:p14="http://schemas.microsoft.com/office/powerpoint/2010/main" val="1023132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325A35-0825-3AAD-F07C-6064F8B2AE17}"/>
              </a:ext>
            </a:extLst>
          </p:cNvPr>
          <p:cNvSpPr>
            <a:spLocks noGrp="1"/>
          </p:cNvSpPr>
          <p:nvPr>
            <p:ph type="title"/>
          </p:nvPr>
        </p:nvSpPr>
        <p:spPr>
          <a:xfrm>
            <a:off x="6094105" y="802955"/>
            <a:ext cx="4977976" cy="1454051"/>
          </a:xfrm>
        </p:spPr>
        <p:txBody>
          <a:bodyPr>
            <a:normAutofit/>
          </a:bodyPr>
          <a:lstStyle/>
          <a:p>
            <a:pPr algn="ctr"/>
            <a:r>
              <a:rPr lang="en-US" dirty="0">
                <a:solidFill>
                  <a:schemeClr val="tx2"/>
                </a:solidFill>
              </a:rPr>
              <a:t>Subcommittees</a:t>
            </a:r>
          </a:p>
        </p:txBody>
      </p:sp>
      <p:pic>
        <p:nvPicPr>
          <p:cNvPr id="7" name="Graphic 6" descr="Meeting">
            <a:extLst>
              <a:ext uri="{FF2B5EF4-FFF2-40B4-BE49-F238E27FC236}">
                <a16:creationId xmlns:a16="http://schemas.microsoft.com/office/drawing/2014/main" id="{CA49BC8D-7BEE-BC3C-E502-6D6C51B4D6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6951" y="1793846"/>
            <a:ext cx="3620021" cy="3620021"/>
          </a:xfrm>
          <a:prstGeom prst="rect">
            <a:avLst/>
          </a:prstGeom>
        </p:spPr>
      </p:pic>
      <p:sp>
        <p:nvSpPr>
          <p:cNvPr id="3" name="Content Placeholder 2">
            <a:extLst>
              <a:ext uri="{FF2B5EF4-FFF2-40B4-BE49-F238E27FC236}">
                <a16:creationId xmlns:a16="http://schemas.microsoft.com/office/drawing/2014/main" id="{DD0458A1-4EA2-8B49-C5C8-31688424778F}"/>
              </a:ext>
            </a:extLst>
          </p:cNvPr>
          <p:cNvSpPr>
            <a:spLocks noGrp="1"/>
          </p:cNvSpPr>
          <p:nvPr>
            <p:ph idx="1"/>
          </p:nvPr>
        </p:nvSpPr>
        <p:spPr>
          <a:xfrm>
            <a:off x="6090574" y="1793846"/>
            <a:ext cx="4977578" cy="4267125"/>
          </a:xfrm>
        </p:spPr>
        <p:txBody>
          <a:bodyPr anchor="ctr">
            <a:normAutofit/>
          </a:bodyPr>
          <a:lstStyle/>
          <a:p>
            <a:r>
              <a:rPr lang="en-US" sz="2400" dirty="0">
                <a:solidFill>
                  <a:schemeClr val="tx2"/>
                </a:solidFill>
              </a:rPr>
              <a:t>Effective tool to facilitate active participation</a:t>
            </a:r>
          </a:p>
          <a:p>
            <a:pPr lvl="1"/>
            <a:r>
              <a:rPr lang="en-US" dirty="0">
                <a:solidFill>
                  <a:schemeClr val="tx2"/>
                </a:solidFill>
              </a:rPr>
              <a:t>Examples include:</a:t>
            </a:r>
          </a:p>
          <a:p>
            <a:pPr lvl="2"/>
            <a:r>
              <a:rPr lang="en-US" sz="2400" dirty="0">
                <a:solidFill>
                  <a:schemeClr val="tx2"/>
                </a:solidFill>
              </a:rPr>
              <a:t>Rules &amp; Policies</a:t>
            </a:r>
          </a:p>
          <a:p>
            <a:pPr lvl="2"/>
            <a:r>
              <a:rPr lang="en-US" sz="2400" dirty="0">
                <a:solidFill>
                  <a:schemeClr val="tx2"/>
                </a:solidFill>
              </a:rPr>
              <a:t>Budget/Finance</a:t>
            </a:r>
          </a:p>
          <a:p>
            <a:pPr lvl="2"/>
            <a:r>
              <a:rPr lang="en-US" sz="2400" dirty="0">
                <a:solidFill>
                  <a:schemeClr val="tx2"/>
                </a:solidFill>
              </a:rPr>
              <a:t>New Facilities</a:t>
            </a:r>
          </a:p>
          <a:p>
            <a:pPr lvl="1"/>
            <a:r>
              <a:rPr lang="en-US" dirty="0">
                <a:solidFill>
                  <a:schemeClr val="tx2"/>
                </a:solidFill>
              </a:rPr>
              <a:t>Improved information sharing</a:t>
            </a:r>
          </a:p>
          <a:p>
            <a:r>
              <a:rPr lang="en-US" sz="2400" dirty="0">
                <a:solidFill>
                  <a:schemeClr val="tx2"/>
                </a:solidFill>
              </a:rPr>
              <a:t>Cannot make major administrative decisions without explicit authorization by full ECBV</a:t>
            </a:r>
          </a:p>
          <a:p>
            <a:endParaRPr lang="en-US" sz="1800" dirty="0">
              <a:solidFill>
                <a:schemeClr val="tx2"/>
              </a:solidFill>
            </a:endParaRPr>
          </a:p>
        </p:txBody>
      </p:sp>
      <p:grpSp>
        <p:nvGrpSpPr>
          <p:cNvPr id="14"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148858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E105A4-D9FF-EC20-9EA3-DB1659D8522F}"/>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Conclusion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A61FF84-688A-6416-B8E1-EBED65BA8AE6}"/>
              </a:ext>
            </a:extLst>
          </p:cNvPr>
          <p:cNvSpPr>
            <a:spLocks noGrp="1"/>
          </p:cNvSpPr>
          <p:nvPr>
            <p:ph idx="1"/>
          </p:nvPr>
        </p:nvSpPr>
        <p:spPr>
          <a:xfrm>
            <a:off x="4447308" y="591344"/>
            <a:ext cx="6906491" cy="5585619"/>
          </a:xfrm>
        </p:spPr>
        <p:txBody>
          <a:bodyPr anchor="ctr">
            <a:normAutofit/>
          </a:bodyPr>
          <a:lstStyle/>
          <a:p>
            <a:pPr marL="0" indent="0" algn="ctr">
              <a:buNone/>
            </a:pPr>
            <a:r>
              <a:rPr lang="en-US" sz="3600" dirty="0"/>
              <a:t>Active Participation is a means to an end:</a:t>
            </a:r>
          </a:p>
          <a:p>
            <a:pPr algn="ctr"/>
            <a:endParaRPr lang="en-US" sz="3600" dirty="0"/>
          </a:p>
          <a:p>
            <a:pPr marL="0" indent="0" algn="ctr">
              <a:buNone/>
            </a:pPr>
            <a:r>
              <a:rPr lang="en-US" sz="3600" dirty="0"/>
              <a:t>Creating Employment Opportunities and Enlarge Economic Opportunities for the Blind</a:t>
            </a:r>
          </a:p>
        </p:txBody>
      </p:sp>
    </p:spTree>
    <p:extLst>
      <p:ext uri="{BB962C8B-B14F-4D97-AF65-F5344CB8AC3E}">
        <p14:creationId xmlns:p14="http://schemas.microsoft.com/office/powerpoint/2010/main" val="2816399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D0B032A1-7594-3161-29DF-5A74A86FBB48}"/>
              </a:ext>
            </a:extLst>
          </p:cNvPr>
          <p:cNvSpPr>
            <a:spLocks noGrp="1"/>
          </p:cNvSpPr>
          <p:nvPr>
            <p:ph type="ctrTitle"/>
          </p:nvPr>
        </p:nvSpPr>
        <p:spPr>
          <a:xfrm>
            <a:off x="3315031" y="1380754"/>
            <a:ext cx="5561938" cy="2513516"/>
          </a:xfrm>
        </p:spPr>
        <p:txBody>
          <a:bodyPr>
            <a:normAutofit/>
          </a:bodyPr>
          <a:lstStyle/>
          <a:p>
            <a:r>
              <a:rPr lang="en-US" dirty="0"/>
              <a:t>Questions?</a:t>
            </a:r>
          </a:p>
        </p:txBody>
      </p:sp>
      <p:sp>
        <p:nvSpPr>
          <p:cNvPr id="3" name="Subtitle 2">
            <a:extLst>
              <a:ext uri="{FF2B5EF4-FFF2-40B4-BE49-F238E27FC236}">
                <a16:creationId xmlns:a16="http://schemas.microsoft.com/office/drawing/2014/main" id="{4FBD31D2-91C4-A78F-E51A-E94250D948B7}"/>
              </a:ext>
            </a:extLst>
          </p:cNvPr>
          <p:cNvSpPr>
            <a:spLocks noGrp="1"/>
          </p:cNvSpPr>
          <p:nvPr>
            <p:ph type="subTitle" idx="1"/>
          </p:nvPr>
        </p:nvSpPr>
        <p:spPr>
          <a:xfrm>
            <a:off x="3315031" y="4076802"/>
            <a:ext cx="5561938" cy="1534587"/>
          </a:xfrm>
        </p:spPr>
        <p:txBody>
          <a:bodyPr>
            <a:normAutofit/>
          </a:bodyPr>
          <a:lstStyle/>
          <a:p>
            <a:endParaRPr lang="en-US"/>
          </a:p>
        </p:txBody>
      </p:sp>
      <p:sp>
        <p:nvSpPr>
          <p:cNvPr id="16"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8614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9F4A70-4DDA-5ABE-194B-A51545E2F187}"/>
              </a:ext>
            </a:extLst>
          </p:cNvPr>
          <p:cNvSpPr>
            <a:spLocks noGrp="1"/>
          </p:cNvSpPr>
          <p:nvPr>
            <p:ph type="title"/>
          </p:nvPr>
        </p:nvSpPr>
        <p:spPr>
          <a:xfrm>
            <a:off x="761800" y="447040"/>
            <a:ext cx="5334197" cy="2023203"/>
          </a:xfrm>
        </p:spPr>
        <p:txBody>
          <a:bodyPr anchor="ctr">
            <a:normAutofit/>
          </a:bodyPr>
          <a:lstStyle/>
          <a:p>
            <a:r>
              <a:rPr lang="en-US" sz="4000" dirty="0"/>
              <a:t>Overview</a:t>
            </a:r>
          </a:p>
        </p:txBody>
      </p:sp>
      <p:sp>
        <p:nvSpPr>
          <p:cNvPr id="3" name="Content Placeholder 2">
            <a:extLst>
              <a:ext uri="{FF2B5EF4-FFF2-40B4-BE49-F238E27FC236}">
                <a16:creationId xmlns:a16="http://schemas.microsoft.com/office/drawing/2014/main" id="{6EDF7A07-A043-24D6-8FEE-7D2E9EDCBA2E}"/>
              </a:ext>
            </a:extLst>
          </p:cNvPr>
          <p:cNvSpPr>
            <a:spLocks noGrp="1"/>
          </p:cNvSpPr>
          <p:nvPr>
            <p:ph idx="1"/>
          </p:nvPr>
        </p:nvSpPr>
        <p:spPr>
          <a:xfrm>
            <a:off x="761800" y="1910080"/>
            <a:ext cx="5334197" cy="4329999"/>
          </a:xfrm>
        </p:spPr>
        <p:txBody>
          <a:bodyPr anchor="ctr">
            <a:normAutofit fontScale="85000" lnSpcReduction="10000"/>
          </a:bodyPr>
          <a:lstStyle/>
          <a:p>
            <a:pPr marL="0" indent="0">
              <a:buNone/>
            </a:pPr>
            <a:r>
              <a:rPr lang="en-US" sz="2400" dirty="0"/>
              <a:t>The 1974 Amendments add Section 107b-1</a:t>
            </a:r>
          </a:p>
          <a:p>
            <a:pPr lvl="1"/>
            <a:r>
              <a:rPr lang="en-US" dirty="0"/>
              <a:t>Requires SLA conduct election of ECBV</a:t>
            </a:r>
          </a:p>
          <a:p>
            <a:pPr lvl="1"/>
            <a:r>
              <a:rPr lang="en-US" dirty="0"/>
              <a:t>SLA to ensure ECBV’s Responsibilities include Participation with SLA in:</a:t>
            </a:r>
          </a:p>
          <a:p>
            <a:pPr marL="457200" lvl="1" indent="0">
              <a:buNone/>
            </a:pPr>
            <a:endParaRPr lang="en-US" dirty="0"/>
          </a:p>
          <a:p>
            <a:pPr lvl="2"/>
            <a:r>
              <a:rPr lang="en-US" sz="2400" dirty="0"/>
              <a:t>Major Administrative Decisions &amp; Policy</a:t>
            </a:r>
          </a:p>
          <a:p>
            <a:pPr marL="914400" lvl="2" indent="0">
              <a:buNone/>
            </a:pPr>
            <a:endParaRPr lang="en-US" sz="2400" dirty="0"/>
          </a:p>
          <a:p>
            <a:pPr lvl="2"/>
            <a:r>
              <a:rPr lang="en-US" sz="2400" dirty="0"/>
              <a:t>Development and Administration of a State System for Transfer and Promotion of Blind Vendors</a:t>
            </a:r>
          </a:p>
          <a:p>
            <a:pPr marL="914400" lvl="2" indent="0">
              <a:buNone/>
            </a:pPr>
            <a:endParaRPr lang="en-US" sz="2400" dirty="0"/>
          </a:p>
          <a:p>
            <a:pPr lvl="2"/>
            <a:r>
              <a:rPr lang="en-US" sz="2400" dirty="0"/>
              <a:t>Development of Training and Retraining Programs for Blind Vendors</a:t>
            </a:r>
          </a:p>
          <a:p>
            <a:pPr marL="914400" lvl="2" indent="0">
              <a:buNone/>
            </a:pPr>
            <a:endParaRPr lang="en-US" sz="1600" dirty="0"/>
          </a:p>
        </p:txBody>
      </p:sp>
      <p:pic>
        <p:nvPicPr>
          <p:cNvPr id="5" name="Picture 4" descr="Different colored organizers">
            <a:extLst>
              <a:ext uri="{FF2B5EF4-FFF2-40B4-BE49-F238E27FC236}">
                <a16:creationId xmlns:a16="http://schemas.microsoft.com/office/drawing/2014/main" id="{04BC158C-D52C-17CB-1EAB-3B69A7E242FF}"/>
              </a:ext>
            </a:extLst>
          </p:cNvPr>
          <p:cNvPicPr>
            <a:picLocks noChangeAspect="1"/>
          </p:cNvPicPr>
          <p:nvPr/>
        </p:nvPicPr>
        <p:blipFill>
          <a:blip r:embed="rId3"/>
          <a:srcRect l="26920" r="26098" b="1"/>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3813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blurry blue and green background&#10;&#10;Description automatically generated">
            <a:extLst>
              <a:ext uri="{FF2B5EF4-FFF2-40B4-BE49-F238E27FC236}">
                <a16:creationId xmlns:a16="http://schemas.microsoft.com/office/drawing/2014/main" id="{EFCFEA9F-1D3A-4839-C28C-491696D3FB8E}"/>
              </a:ext>
            </a:extLst>
          </p:cNvPr>
          <p:cNvPicPr>
            <a:picLocks noChangeAspect="1"/>
          </p:cNvPicPr>
          <p:nvPr/>
        </p:nvPicPr>
        <p:blipFill>
          <a:blip r:embed="rId3">
            <a:duotone>
              <a:schemeClr val="bg2">
                <a:shade val="45000"/>
                <a:satMod val="135000"/>
              </a:schemeClr>
              <a:prstClr val="white"/>
            </a:duotone>
          </a:blip>
          <a:srcRect t="12256" b="3157"/>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325933-A88C-F1ED-A58F-7E641BE75AAF}"/>
              </a:ext>
            </a:extLst>
          </p:cNvPr>
          <p:cNvSpPr>
            <a:spLocks noGrp="1"/>
          </p:cNvSpPr>
          <p:nvPr>
            <p:ph type="title"/>
          </p:nvPr>
        </p:nvSpPr>
        <p:spPr>
          <a:xfrm>
            <a:off x="838200" y="365125"/>
            <a:ext cx="10515600" cy="1325563"/>
          </a:xfrm>
        </p:spPr>
        <p:txBody>
          <a:bodyPr>
            <a:normAutofit/>
          </a:bodyPr>
          <a:lstStyle/>
          <a:p>
            <a:r>
              <a:rPr lang="en-US" dirty="0"/>
              <a:t>Regulations Promulgated from Amendments</a:t>
            </a:r>
          </a:p>
        </p:txBody>
      </p:sp>
      <p:graphicFrame>
        <p:nvGraphicFramePr>
          <p:cNvPr id="13" name="Content Placeholder 2">
            <a:extLst>
              <a:ext uri="{FF2B5EF4-FFF2-40B4-BE49-F238E27FC236}">
                <a16:creationId xmlns:a16="http://schemas.microsoft.com/office/drawing/2014/main" id="{1AA11E6C-FB2A-96C3-0FE9-7B3FE26693D5}"/>
              </a:ext>
            </a:extLst>
          </p:cNvPr>
          <p:cNvGraphicFramePr>
            <a:graphicFrameLocks noGrp="1"/>
          </p:cNvGraphicFramePr>
          <p:nvPr>
            <p:ph idx="1"/>
            <p:extLst>
              <p:ext uri="{D42A27DB-BD31-4B8C-83A1-F6EECF244321}">
                <p14:modId xmlns:p14="http://schemas.microsoft.com/office/powerpoint/2010/main" val="39378196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859947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14C5464-F605-6DA6-EAF9-17D0C420034F}"/>
              </a:ext>
            </a:extLst>
          </p:cNvPr>
          <p:cNvSpPr>
            <a:spLocks noGrp="1"/>
          </p:cNvSpPr>
          <p:nvPr>
            <p:ph type="ctrTitle"/>
          </p:nvPr>
        </p:nvSpPr>
        <p:spPr>
          <a:xfrm>
            <a:off x="3880430" y="583345"/>
            <a:ext cx="7160357" cy="4164820"/>
          </a:xfrm>
        </p:spPr>
        <p:txBody>
          <a:bodyPr anchor="t">
            <a:normAutofit/>
          </a:bodyPr>
          <a:lstStyle/>
          <a:p>
            <a:pPr algn="r"/>
            <a:r>
              <a:rPr lang="en-US" sz="7400" dirty="0">
                <a:solidFill>
                  <a:srgbClr val="FFFFFF"/>
                </a:solidFill>
              </a:rPr>
              <a:t>History Behind Amendment and Regulations</a:t>
            </a:r>
          </a:p>
        </p:txBody>
      </p:sp>
      <p:sp>
        <p:nvSpPr>
          <p:cNvPr id="3" name="Subtitle 2">
            <a:extLst>
              <a:ext uri="{FF2B5EF4-FFF2-40B4-BE49-F238E27FC236}">
                <a16:creationId xmlns:a16="http://schemas.microsoft.com/office/drawing/2014/main" id="{0649BD40-8638-ABC2-B00D-357F4323BB24}"/>
              </a:ext>
            </a:extLst>
          </p:cNvPr>
          <p:cNvSpPr>
            <a:spLocks noGrp="1"/>
          </p:cNvSpPr>
          <p:nvPr>
            <p:ph type="subTitle" idx="1"/>
          </p:nvPr>
        </p:nvSpPr>
        <p:spPr>
          <a:xfrm>
            <a:off x="1208228" y="5972174"/>
            <a:ext cx="8578699" cy="504825"/>
          </a:xfrm>
        </p:spPr>
        <p:txBody>
          <a:bodyPr>
            <a:normAutofit/>
          </a:bodyPr>
          <a:lstStyle/>
          <a:p>
            <a:pPr algn="l"/>
            <a:endParaRPr lang="en-US" sz="2000">
              <a:solidFill>
                <a:srgbClr val="FFFFFF"/>
              </a:solidFill>
            </a:endParaRPr>
          </a:p>
        </p:txBody>
      </p:sp>
      <p:sp>
        <p:nvSpPr>
          <p:cNvPr id="1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3318820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3D2AA6-1D4E-4922-82D2-E990A6A0D51D}"/>
              </a:ext>
            </a:extLst>
          </p:cNvPr>
          <p:cNvSpPr>
            <a:spLocks noGrp="1"/>
          </p:cNvSpPr>
          <p:nvPr>
            <p:ph type="title"/>
          </p:nvPr>
        </p:nvSpPr>
        <p:spPr>
          <a:xfrm>
            <a:off x="686834" y="1153572"/>
            <a:ext cx="3200400" cy="4461163"/>
          </a:xfrm>
        </p:spPr>
        <p:txBody>
          <a:bodyPr>
            <a:normAutofit/>
          </a:bodyPr>
          <a:lstStyle/>
          <a:p>
            <a:r>
              <a:rPr lang="en-US" sz="4100">
                <a:solidFill>
                  <a:srgbClr val="FFFFFF"/>
                </a:solidFill>
              </a:rPr>
              <a:t>What is Active Participation?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CE4E89F-D004-95A8-CA96-1DFAF0A2D5C6}"/>
              </a:ext>
            </a:extLst>
          </p:cNvPr>
          <p:cNvSpPr>
            <a:spLocks noGrp="1"/>
          </p:cNvSpPr>
          <p:nvPr>
            <p:ph idx="1"/>
          </p:nvPr>
        </p:nvSpPr>
        <p:spPr>
          <a:xfrm>
            <a:off x="4447308" y="319088"/>
            <a:ext cx="6906491" cy="5857875"/>
          </a:xfrm>
        </p:spPr>
        <p:txBody>
          <a:bodyPr anchor="ctr">
            <a:normAutofit/>
          </a:bodyPr>
          <a:lstStyle/>
          <a:p>
            <a:r>
              <a:rPr lang="en-US" sz="2000" dirty="0">
                <a:solidFill>
                  <a:schemeClr val="accent2"/>
                </a:solidFill>
              </a:rPr>
              <a:t>Unpublished Definition</a:t>
            </a:r>
          </a:p>
          <a:p>
            <a:pPr lvl="1"/>
            <a:r>
              <a:rPr lang="en-US" sz="2000" i="1" dirty="0">
                <a:effectLst/>
                <a:latin typeface="Arial" panose="020B0604020202020204" pitchFamily="34" charset="0"/>
                <a:ea typeface="Calibri" panose="020F0502020204030204" pitchFamily="34" charset="0"/>
              </a:rPr>
              <a:t>Active Participation is an ongoing process of negotiations between the state licensing agency and the Committee to achieve joint planning and approval of program policies, standards and procedures affecting the overall operation of the vending facilities program, prior to their implementation by the Agency. The implementation of agreed-upon policies, standards and procedures affecting the overall operation of the vending facilities program, shall be subject to review by the Committee. It is understood that the Agency bears final authority and responsibility for the administration and operation of the vending facilities program, including the assurance of continuing, active participation with the Committee.</a:t>
            </a:r>
          </a:p>
          <a:p>
            <a:pPr marL="457200" lvl="1" indent="0">
              <a:buNone/>
            </a:pPr>
            <a:endParaRPr lang="en-US" sz="2000" dirty="0"/>
          </a:p>
          <a:p>
            <a:r>
              <a:rPr lang="en-US" sz="2000" dirty="0">
                <a:solidFill>
                  <a:schemeClr val="accent2"/>
                </a:solidFill>
              </a:rPr>
              <a:t>RSA – TAC-21-01</a:t>
            </a:r>
          </a:p>
          <a:p>
            <a:pPr lvl="1"/>
            <a:r>
              <a:rPr lang="en-US" sz="2000" dirty="0"/>
              <a:t>Provides Clarification and Examples</a:t>
            </a:r>
          </a:p>
        </p:txBody>
      </p:sp>
    </p:spTree>
    <p:extLst>
      <p:ext uri="{BB962C8B-B14F-4D97-AF65-F5344CB8AC3E}">
        <p14:creationId xmlns:p14="http://schemas.microsoft.com/office/powerpoint/2010/main" val="3675895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7D6362B-9A83-5099-71A6-2AA64F965CA6}"/>
              </a:ext>
            </a:extLst>
          </p:cNvPr>
          <p:cNvSpPr>
            <a:spLocks noGrp="1"/>
          </p:cNvSpPr>
          <p:nvPr>
            <p:ph type="title"/>
          </p:nvPr>
        </p:nvSpPr>
        <p:spPr>
          <a:xfrm>
            <a:off x="1371597" y="348865"/>
            <a:ext cx="10044023" cy="877729"/>
          </a:xfrm>
        </p:spPr>
        <p:txBody>
          <a:bodyPr anchor="ctr">
            <a:normAutofit/>
          </a:bodyPr>
          <a:lstStyle/>
          <a:p>
            <a:pPr algn="ctr"/>
            <a:r>
              <a:rPr lang="en-US" sz="3700" dirty="0">
                <a:solidFill>
                  <a:srgbClr val="FFFFFF"/>
                </a:solidFill>
              </a:rPr>
              <a:t>What are “Major Administrative Decisions”?</a:t>
            </a:r>
          </a:p>
        </p:txBody>
      </p:sp>
      <p:graphicFrame>
        <p:nvGraphicFramePr>
          <p:cNvPr id="5" name="Content Placeholder 2">
            <a:extLst>
              <a:ext uri="{FF2B5EF4-FFF2-40B4-BE49-F238E27FC236}">
                <a16:creationId xmlns:a16="http://schemas.microsoft.com/office/drawing/2014/main" id="{3964779B-11D2-3187-C75F-A7084F869D4A}"/>
              </a:ext>
            </a:extLst>
          </p:cNvPr>
          <p:cNvGraphicFramePr>
            <a:graphicFrameLocks noGrp="1"/>
          </p:cNvGraphicFramePr>
          <p:nvPr>
            <p:ph idx="1"/>
            <p:extLst>
              <p:ext uri="{D42A27DB-BD31-4B8C-83A1-F6EECF244321}">
                <p14:modId xmlns:p14="http://schemas.microsoft.com/office/powerpoint/2010/main" val="502308221"/>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46623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3FF888-DAA8-295B-10B8-EBBE55425DFD}"/>
              </a:ext>
            </a:extLst>
          </p:cNvPr>
          <p:cNvSpPr>
            <a:spLocks noGrp="1"/>
          </p:cNvSpPr>
          <p:nvPr>
            <p:ph type="title"/>
          </p:nvPr>
        </p:nvSpPr>
        <p:spPr>
          <a:xfrm>
            <a:off x="6094105" y="802955"/>
            <a:ext cx="4977976" cy="1454051"/>
          </a:xfrm>
        </p:spPr>
        <p:txBody>
          <a:bodyPr>
            <a:normAutofit/>
          </a:bodyPr>
          <a:lstStyle/>
          <a:p>
            <a:r>
              <a:rPr lang="en-US" sz="3600" dirty="0">
                <a:solidFill>
                  <a:schemeClr val="tx2"/>
                </a:solidFill>
              </a:rPr>
              <a:t>Participating in Major Administrative Decisions</a:t>
            </a:r>
          </a:p>
        </p:txBody>
      </p:sp>
      <p:pic>
        <p:nvPicPr>
          <p:cNvPr id="22" name="Graphic 21" descr="Board Room">
            <a:extLst>
              <a:ext uri="{FF2B5EF4-FFF2-40B4-BE49-F238E27FC236}">
                <a16:creationId xmlns:a16="http://schemas.microsoft.com/office/drawing/2014/main" id="{613D7D8D-EAED-7243-8D7E-837B6D2C85C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6951" y="1793846"/>
            <a:ext cx="3620021" cy="3620021"/>
          </a:xfrm>
          <a:prstGeom prst="rect">
            <a:avLst/>
          </a:prstGeom>
        </p:spPr>
      </p:pic>
      <p:sp>
        <p:nvSpPr>
          <p:cNvPr id="3" name="Content Placeholder 2">
            <a:extLst>
              <a:ext uri="{FF2B5EF4-FFF2-40B4-BE49-F238E27FC236}">
                <a16:creationId xmlns:a16="http://schemas.microsoft.com/office/drawing/2014/main" id="{267B124D-E8D1-1515-BDC4-EBAD1CFADD94}"/>
              </a:ext>
            </a:extLst>
          </p:cNvPr>
          <p:cNvSpPr>
            <a:spLocks noGrp="1"/>
          </p:cNvSpPr>
          <p:nvPr>
            <p:ph idx="1"/>
          </p:nvPr>
        </p:nvSpPr>
        <p:spPr>
          <a:xfrm>
            <a:off x="6090574" y="2421682"/>
            <a:ext cx="4977578" cy="3639289"/>
          </a:xfrm>
        </p:spPr>
        <p:txBody>
          <a:bodyPr anchor="ctr">
            <a:normAutofit/>
          </a:bodyPr>
          <a:lstStyle/>
          <a:p>
            <a:r>
              <a:rPr lang="en-US" sz="1700" dirty="0">
                <a:solidFill>
                  <a:schemeClr val="tx2"/>
                </a:solidFill>
              </a:rPr>
              <a:t>RSA’s guidance states it is more than invitation to comment on decisions affecting the program</a:t>
            </a:r>
          </a:p>
          <a:p>
            <a:pPr lvl="1"/>
            <a:r>
              <a:rPr lang="en-US" sz="1700" dirty="0">
                <a:solidFill>
                  <a:schemeClr val="tx2"/>
                </a:solidFill>
              </a:rPr>
              <a:t>ECVB should be “actively engaged in the process”</a:t>
            </a:r>
          </a:p>
          <a:p>
            <a:pPr lvl="1"/>
            <a:r>
              <a:rPr lang="en-US" sz="1700" dirty="0">
                <a:solidFill>
                  <a:schemeClr val="tx2"/>
                </a:solidFill>
              </a:rPr>
              <a:t>Matters requiring active participation of ECVB must be brought to full ECVB for consideration</a:t>
            </a:r>
          </a:p>
          <a:p>
            <a:pPr lvl="1"/>
            <a:r>
              <a:rPr lang="en-US" sz="1700" dirty="0">
                <a:solidFill>
                  <a:schemeClr val="tx2"/>
                </a:solidFill>
              </a:rPr>
              <a:t>Active participation should be documented by both ECVB and SLA</a:t>
            </a:r>
          </a:p>
          <a:p>
            <a:r>
              <a:rPr lang="en-US" sz="1700" dirty="0">
                <a:solidFill>
                  <a:schemeClr val="tx2"/>
                </a:solidFill>
              </a:rPr>
              <a:t>Type of participation varies depending on the decision</a:t>
            </a:r>
          </a:p>
          <a:p>
            <a:pPr lvl="1"/>
            <a:r>
              <a:rPr lang="en-US" sz="1700" dirty="0">
                <a:solidFill>
                  <a:schemeClr val="tx2"/>
                </a:solidFill>
              </a:rPr>
              <a:t>Multiple discussions over day</a:t>
            </a:r>
          </a:p>
          <a:p>
            <a:pPr lvl="1"/>
            <a:r>
              <a:rPr lang="en-US" sz="1700" dirty="0">
                <a:solidFill>
                  <a:schemeClr val="tx2"/>
                </a:solidFill>
              </a:rPr>
              <a:t>Some might be a short phone conference</a:t>
            </a:r>
          </a:p>
          <a:p>
            <a:pPr lvl="1"/>
            <a:endParaRPr lang="en-US" sz="1700" dirty="0">
              <a:solidFill>
                <a:schemeClr val="tx2"/>
              </a:solidFill>
            </a:endParaRPr>
          </a:p>
        </p:txBody>
      </p:sp>
      <p:grpSp>
        <p:nvGrpSpPr>
          <p:cNvPr id="23" name="Group 22">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24" name="Freeform: Shape 23">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2309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762A71-F155-C2B6-E67D-D9E600CD326C}"/>
              </a:ext>
            </a:extLst>
          </p:cNvPr>
          <p:cNvSpPr>
            <a:spLocks noGrp="1"/>
          </p:cNvSpPr>
          <p:nvPr>
            <p:ph type="title"/>
          </p:nvPr>
        </p:nvSpPr>
        <p:spPr>
          <a:xfrm>
            <a:off x="761800" y="762001"/>
            <a:ext cx="5334197" cy="1708242"/>
          </a:xfrm>
        </p:spPr>
        <p:txBody>
          <a:bodyPr anchor="ctr">
            <a:normAutofit/>
          </a:bodyPr>
          <a:lstStyle/>
          <a:p>
            <a:r>
              <a:rPr lang="en-US" sz="4000" dirty="0"/>
              <a:t>Decision Making Process</a:t>
            </a:r>
          </a:p>
        </p:txBody>
      </p:sp>
      <p:sp>
        <p:nvSpPr>
          <p:cNvPr id="3" name="Content Placeholder 2">
            <a:extLst>
              <a:ext uri="{FF2B5EF4-FFF2-40B4-BE49-F238E27FC236}">
                <a16:creationId xmlns:a16="http://schemas.microsoft.com/office/drawing/2014/main" id="{0B8230B0-7980-3C74-F77B-C90C691FBB87}"/>
              </a:ext>
            </a:extLst>
          </p:cNvPr>
          <p:cNvSpPr>
            <a:spLocks noGrp="1"/>
          </p:cNvSpPr>
          <p:nvPr>
            <p:ph idx="1"/>
          </p:nvPr>
        </p:nvSpPr>
        <p:spPr>
          <a:xfrm>
            <a:off x="761800" y="2470244"/>
            <a:ext cx="5334197" cy="3769835"/>
          </a:xfrm>
        </p:spPr>
        <p:txBody>
          <a:bodyPr anchor="ctr">
            <a:normAutofit/>
          </a:bodyPr>
          <a:lstStyle/>
          <a:p>
            <a:pPr marL="514350" indent="-514350">
              <a:buFont typeface="+mj-lt"/>
              <a:buAutoNum type="arabicPeriod"/>
            </a:pPr>
            <a:r>
              <a:rPr lang="en-US" sz="2000" dirty="0"/>
              <a:t>SLA or ECVB submits an issue for consideration</a:t>
            </a:r>
          </a:p>
          <a:p>
            <a:pPr marL="514350" indent="-514350">
              <a:buFont typeface="+mj-lt"/>
              <a:buAutoNum type="arabicPeriod"/>
            </a:pPr>
            <a:r>
              <a:rPr lang="en-US" sz="2000" dirty="0"/>
              <a:t>Party submitting issue must explain the reason a decision must be made and share all pertinent information on the issue</a:t>
            </a:r>
          </a:p>
          <a:p>
            <a:pPr marL="514350" indent="-514350">
              <a:buFont typeface="+mj-lt"/>
              <a:buAutoNum type="arabicPeriod"/>
            </a:pPr>
            <a:r>
              <a:rPr lang="en-US" sz="2000" dirty="0"/>
              <a:t>If necessary and time permits, SLA and ECVB should conduct independent research or jointly research the issue</a:t>
            </a:r>
          </a:p>
          <a:p>
            <a:pPr marL="514350" indent="-514350">
              <a:buFont typeface="+mj-lt"/>
              <a:buAutoNum type="arabicPeriod"/>
            </a:pPr>
            <a:r>
              <a:rPr lang="en-US" sz="2000" dirty="0"/>
              <a:t>SLA and ECVB should discuss and negotiate until consensus is reached</a:t>
            </a:r>
          </a:p>
          <a:p>
            <a:endParaRPr lang="en-US" sz="2000" dirty="0"/>
          </a:p>
        </p:txBody>
      </p:sp>
      <p:pic>
        <p:nvPicPr>
          <p:cNvPr id="5" name="Picture 4">
            <a:extLst>
              <a:ext uri="{FF2B5EF4-FFF2-40B4-BE49-F238E27FC236}">
                <a16:creationId xmlns:a16="http://schemas.microsoft.com/office/drawing/2014/main" id="{E8E49CB1-1EBD-1DBE-651E-B9D849C22567}"/>
              </a:ext>
            </a:extLst>
          </p:cNvPr>
          <p:cNvPicPr>
            <a:picLocks noChangeAspect="1"/>
          </p:cNvPicPr>
          <p:nvPr/>
        </p:nvPicPr>
        <p:blipFill>
          <a:blip r:embed="rId3"/>
          <a:srcRect l="17180" r="39137" b="-1"/>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2861929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DB24F8-D2A8-0408-34F2-E16BEC2CF9FE}"/>
              </a:ext>
            </a:extLst>
          </p:cNvPr>
          <p:cNvSpPr>
            <a:spLocks noGrp="1"/>
          </p:cNvSpPr>
          <p:nvPr>
            <p:ph type="title"/>
          </p:nvPr>
        </p:nvSpPr>
        <p:spPr>
          <a:xfrm>
            <a:off x="586478" y="1683756"/>
            <a:ext cx="3115265" cy="2396359"/>
          </a:xfrm>
        </p:spPr>
        <p:txBody>
          <a:bodyPr anchor="b">
            <a:normAutofit/>
          </a:bodyPr>
          <a:lstStyle/>
          <a:p>
            <a:pPr algn="r"/>
            <a:r>
              <a:rPr lang="en-US" sz="4000" dirty="0">
                <a:solidFill>
                  <a:srgbClr val="FFFFFF"/>
                </a:solidFill>
              </a:rPr>
              <a:t>Issues That May Arise</a:t>
            </a:r>
          </a:p>
        </p:txBody>
      </p:sp>
      <p:graphicFrame>
        <p:nvGraphicFramePr>
          <p:cNvPr id="5" name="Content Placeholder 2">
            <a:extLst>
              <a:ext uri="{FF2B5EF4-FFF2-40B4-BE49-F238E27FC236}">
                <a16:creationId xmlns:a16="http://schemas.microsoft.com/office/drawing/2014/main" id="{99A3353C-356E-983F-9E96-E34BF3EB5B1C}"/>
              </a:ext>
            </a:extLst>
          </p:cNvPr>
          <p:cNvGraphicFramePr>
            <a:graphicFrameLocks noGrp="1"/>
          </p:cNvGraphicFramePr>
          <p:nvPr>
            <p:ph idx="1"/>
            <p:extLst>
              <p:ext uri="{D42A27DB-BD31-4B8C-83A1-F6EECF244321}">
                <p14:modId xmlns:p14="http://schemas.microsoft.com/office/powerpoint/2010/main" val="403216471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136284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1284</TotalTime>
  <Words>1128</Words>
  <Application>Microsoft Office PowerPoint</Application>
  <PresentationFormat>Widescreen</PresentationFormat>
  <Paragraphs>111</Paragraphs>
  <Slides>13</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Active Participation </vt:lpstr>
      <vt:lpstr>Overview</vt:lpstr>
      <vt:lpstr>Regulations Promulgated from Amendments</vt:lpstr>
      <vt:lpstr>History Behind Amendment and Regulations</vt:lpstr>
      <vt:lpstr>What is Active Participation? </vt:lpstr>
      <vt:lpstr>What are “Major Administrative Decisions”?</vt:lpstr>
      <vt:lpstr>Participating in Major Administrative Decisions</vt:lpstr>
      <vt:lpstr>Decision Making Process</vt:lpstr>
      <vt:lpstr>Issues That May Arise</vt:lpstr>
      <vt:lpstr>Other ECBV Obligations</vt:lpstr>
      <vt:lpstr>Subcommittees</vt:lpstr>
      <vt:lpstr>Conclusion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dc:creator>
  <cp:lastModifiedBy>Andrew Schumacher</cp:lastModifiedBy>
  <cp:revision>15</cp:revision>
  <dcterms:created xsi:type="dcterms:W3CDTF">2013-07-15T20:26:40Z</dcterms:created>
  <dcterms:modified xsi:type="dcterms:W3CDTF">2025-10-29T00:22:53Z</dcterms:modified>
</cp:coreProperties>
</file>